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37.xml"/>
  <Override ContentType="application/vnd.ms-office.chartcolorstyle+xml" PartName="/ppt/charts/colors4.xml"/>
  <Override ContentType="application/vnd.ms-office.chartcolorstyle+xml" PartName="/ppt/charts/colors32.xml"/>
  <Override ContentType="application/vnd.ms-office.chartcolorstyle+xml" PartName="/ppt/charts/colors8.xml"/>
  <Override ContentType="application/vnd.ms-office.chartcolorstyle+xml" PartName="/ppt/charts/colors11.xml"/>
  <Override ContentType="application/vnd.ms-office.chartcolorstyle+xml" PartName="/ppt/charts/colors24.xml"/>
  <Override ContentType="application/vnd.ms-office.chartcolorstyle+xml" PartName="/ppt/charts/colors15.xml"/>
  <Override ContentType="application/vnd.ms-office.chartcolorstyle+xml" PartName="/ppt/charts/colors41.xml"/>
  <Override ContentType="application/vnd.ms-office.chartcolorstyle+xml" PartName="/ppt/charts/colors28.xml"/>
  <Override ContentType="application/vnd.ms-office.chartcolorstyle+xml" PartName="/ppt/charts/colors14.xml"/>
  <Override ContentType="application/vnd.ms-office.chartcolorstyle+xml" PartName="/ppt/charts/colors5.xml"/>
  <Override ContentType="application/vnd.ms-office.chartcolorstyle+xml" PartName="/ppt/charts/colors19.xml"/>
  <Override ContentType="application/vnd.ms-office.chartcolorstyle+xml" PartName="/ppt/charts/colors22.xml"/>
  <Override ContentType="application/vnd.ms-office.chartcolorstyle+xml" PartName="/ppt/charts/colors31.xml"/>
  <Override ContentType="application/vnd.ms-office.chartcolorstyle+xml" PartName="/ppt/charts/colors36.xml"/>
  <Override ContentType="application/vnd.ms-office.chartcolorstyle+xml" PartName="/ppt/charts/colors18.xml"/>
  <Override ContentType="application/vnd.ms-office.chartcolorstyle+xml" PartName="/ppt/charts/colors23.xml"/>
  <Override ContentType="application/vnd.ms-office.chartcolorstyle+xml" PartName="/ppt/charts/colors10.xml"/>
  <Override ContentType="application/vnd.ms-office.chartcolorstyle+xml" PartName="/ppt/charts/colors40.xml"/>
  <Override ContentType="application/vnd.ms-office.chartcolorstyle+xml" PartName="/ppt/charts/colors9.xml"/>
  <Override ContentType="application/vnd.ms-office.chartcolorstyle+xml" PartName="/ppt/charts/colors27.xml"/>
  <Override ContentType="application/vnd.ms-office.chartcolorstyle+xml" PartName="/ppt/charts/colors26.xml"/>
  <Override ContentType="application/vnd.ms-office.chartcolorstyle+xml" PartName="/ppt/charts/colors21.xml"/>
  <Override ContentType="application/vnd.ms-office.chartcolorstyle+xml" PartName="/ppt/charts/colors6.xml"/>
  <Override ContentType="application/vnd.ms-office.chartcolorstyle+xml" PartName="/ppt/charts/colors34.xml"/>
  <Override ContentType="application/vnd.ms-office.chartcolorstyle+xml" PartName="/ppt/charts/colors1.xml"/>
  <Override ContentType="application/vnd.ms-office.chartcolorstyle+xml" PartName="/ppt/charts/colors17.xml"/>
  <Override ContentType="application/vnd.ms-office.chartcolorstyle+xml" PartName="/ppt/charts/colors30.xml"/>
  <Override ContentType="application/vnd.ms-office.chartcolorstyle+xml" PartName="/ppt/charts/colors35.xml"/>
  <Override ContentType="application/vnd.ms-office.chartcolorstyle+xml" PartName="/ppt/charts/colors39.xml"/>
  <Override ContentType="application/vnd.ms-office.chartcolorstyle+xml" PartName="/ppt/charts/colors13.xml"/>
  <Override ContentType="application/vnd.ms-office.chartcolorstyle+xml" PartName="/ppt/charts/colors38.xml"/>
  <Override ContentType="application/vnd.ms-office.chartcolorstyle+xml" PartName="/ppt/charts/colors20.xml"/>
  <Override ContentType="application/vnd.ms-office.chartcolorstyle+xml" PartName="/ppt/charts/colors2.xml"/>
  <Override ContentType="application/vnd.ms-office.chartcolorstyle+xml" PartName="/ppt/charts/colors33.xml"/>
  <Override ContentType="application/vnd.ms-office.chartcolorstyle+xml" PartName="/ppt/charts/colors3.xml"/>
  <Override ContentType="application/vnd.ms-office.chartcolorstyle+xml" PartName="/ppt/charts/colors29.xml"/>
  <Override ContentType="application/vnd.ms-office.chartcolorstyle+xml" PartName="/ppt/charts/colors16.xml"/>
  <Override ContentType="application/vnd.ms-office.chartcolorstyle+xml" PartName="/ppt/charts/colors7.xml"/>
  <Override ContentType="application/vnd.ms-office.chartcolorstyle+xml" PartName="/ppt/charts/colors25.xml"/>
  <Override ContentType="application/vnd.ms-office.chartcolorstyle+xml" PartName="/ppt/charts/colors1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5.xml"/>
  <Override ContentType="application/vnd.openxmlformats-officedocument.drawingml.chart+xml" PartName="/ppt/charts/chart50.xml"/>
  <Override ContentType="application/vnd.openxmlformats-officedocument.drawingml.chart+xml" PartName="/ppt/charts/chart4.xml"/>
  <Override ContentType="application/vnd.openxmlformats-officedocument.drawingml.chart+xml" PartName="/ppt/charts/chart33.xml"/>
  <Override ContentType="application/vnd.openxmlformats-officedocument.drawingml.chart+xml" PartName="/ppt/charts/chart16.xml"/>
  <Override ContentType="application/vnd.openxmlformats-officedocument.drawingml.chart+xml" PartName="/ppt/charts/chart42.xml"/>
  <Override ContentType="application/vnd.openxmlformats-officedocument.drawingml.chart+xml" PartName="/ppt/charts/chart32.xml"/>
  <Override ContentType="application/vnd.openxmlformats-officedocument.drawingml.chart+xml" PartName="/ppt/charts/chart5.xml"/>
  <Override ContentType="application/vnd.openxmlformats-officedocument.drawingml.chart+xml" PartName="/ppt/charts/chart41.xml"/>
  <Override ContentType="application/vnd.openxmlformats-officedocument.drawingml.chart+xml" PartName="/ppt/charts/chart24.xml"/>
  <Override ContentType="application/vnd.openxmlformats-officedocument.drawingml.chart+xml" PartName="/ppt/charts/chart15.xml"/>
  <Override ContentType="application/vnd.openxmlformats-officedocument.drawingml.chart+xml" PartName="/ppt/charts/chart44.xml"/>
  <Override ContentType="application/vnd.openxmlformats-officedocument.drawingml.chart+xml" PartName="/ppt/charts/chart2.xml"/>
  <Override ContentType="application/vnd.openxmlformats-officedocument.drawingml.chart+xml" PartName="/ppt/charts/chart31.xml"/>
  <Override ContentType="application/vnd.openxmlformats-officedocument.drawingml.chart+xml" PartName="/ppt/charts/chart1.xml"/>
  <Override ContentType="application/vnd.openxmlformats-officedocument.drawingml.chart+xml" PartName="/ppt/charts/chart14.xml"/>
  <Override ContentType="application/vnd.openxmlformats-officedocument.drawingml.chart+xml" PartName="/ppt/charts/chart27.xml"/>
  <Override ContentType="application/vnd.openxmlformats-officedocument.drawingml.chart+xml" PartName="/ppt/charts/chart3.xml"/>
  <Override ContentType="application/vnd.openxmlformats-officedocument.drawingml.chart+xml" PartName="/ppt/charts/chart43.xml"/>
  <Override ContentType="application/vnd.openxmlformats-officedocument.drawingml.chart+xml" PartName="/ppt/charts/chart30.xml"/>
  <Override ContentType="application/vnd.openxmlformats-officedocument.drawingml.chart+xml" PartName="/ppt/charts/chart39.xml"/>
  <Override ContentType="application/vnd.openxmlformats-officedocument.drawingml.chart+xml" PartName="/ppt/charts/chart26.xml"/>
  <Override ContentType="application/vnd.openxmlformats-officedocument.drawingml.chart+xml" PartName="/ppt/charts/chart13.xml"/>
  <Override ContentType="application/vnd.openxmlformats-officedocument.drawingml.chart+xml" PartName="/ppt/charts/chart20.xml"/>
  <Override ContentType="application/vnd.openxmlformats-officedocument.drawingml.chart+xml" PartName="/ppt/charts/chart38.xml"/>
  <Override ContentType="application/vnd.openxmlformats-officedocument.drawingml.chart+xml" PartName="/ppt/charts/chart9.xml"/>
  <Override ContentType="application/vnd.openxmlformats-officedocument.drawingml.chart+xml" PartName="/ppt/charts/chart46.xml"/>
  <Override ContentType="application/vnd.openxmlformats-officedocument.drawingml.chart+xml" PartName="/ppt/charts/chart47.xml"/>
  <Override ContentType="application/vnd.openxmlformats-officedocument.drawingml.chart+xml" PartName="/ppt/charts/chart12.xml"/>
  <Override ContentType="application/vnd.openxmlformats-officedocument.drawingml.chart+xml" PartName="/ppt/charts/chart29.xml"/>
  <Override ContentType="application/vnd.openxmlformats-officedocument.drawingml.chart+xml" PartName="/ppt/charts/chart8.xml"/>
  <Override ContentType="application/vnd.openxmlformats-officedocument.drawingml.chart+xml" PartName="/ppt/charts/chart37.xml"/>
  <Override ContentType="application/vnd.openxmlformats-officedocument.drawingml.chart+xml" PartName="/ppt/charts/chart45.xml"/>
  <Override ContentType="application/vnd.openxmlformats-officedocument.drawingml.chart+xml" PartName="/ppt/charts/chart28.xml"/>
  <Override ContentType="application/vnd.openxmlformats-officedocument.drawingml.chart+xml" PartName="/ppt/charts/chart11.xml"/>
  <Override ContentType="application/vnd.openxmlformats-officedocument.drawingml.chart+xml" PartName="/ppt/charts/chart19.xml"/>
  <Override ContentType="application/vnd.openxmlformats-officedocument.drawingml.chart+xml" PartName="/ppt/charts/chart49.xml"/>
  <Override ContentType="application/vnd.openxmlformats-officedocument.drawingml.chart+xml" PartName="/ppt/charts/chart36.xml"/>
  <Override ContentType="application/vnd.openxmlformats-officedocument.drawingml.chart+xml" PartName="/ppt/charts/chart7.xml"/>
  <Override ContentType="application/vnd.openxmlformats-officedocument.drawingml.chart+xml" PartName="/ppt/charts/chart6.xml"/>
  <Override ContentType="application/vnd.openxmlformats-officedocument.drawingml.chart+xml" PartName="/ppt/charts/chart10.xml"/>
  <Override ContentType="application/vnd.openxmlformats-officedocument.drawingml.chart+xml" PartName="/ppt/charts/chart23.xml"/>
  <Override ContentType="application/vnd.openxmlformats-officedocument.drawingml.chart+xml" PartName="/ppt/charts/chart40.xml"/>
  <Override ContentType="application/vnd.openxmlformats-officedocument.drawingml.chart+xml" PartName="/ppt/charts/chart18.xml"/>
  <Override ContentType="application/vnd.openxmlformats-officedocument.drawingml.chart+xml" PartName="/ppt/charts/chart48.xml"/>
  <Override ContentType="application/vnd.openxmlformats-officedocument.drawingml.chart+xml" PartName="/ppt/charts/chart21.xml"/>
  <Override ContentType="application/vnd.openxmlformats-officedocument.drawingml.chart+xml" PartName="/ppt/charts/chart34.xml"/>
  <Override ContentType="application/vnd.openxmlformats-officedocument.drawingml.chart+xml" PartName="/ppt/charts/chart35.xml"/>
  <Override ContentType="application/vnd.openxmlformats-officedocument.drawingml.chart+xml" PartName="/ppt/charts/chart22.xml"/>
  <Override ContentType="application/vnd.openxmlformats-officedocument.drawingml.chart+xml" PartName="/ppt/charts/chart17.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33.xml"/>
  <Override ContentType="application/vnd.ms-office.chartstyle+xml" PartName="/ppt/charts/style3.xml"/>
  <Override ContentType="application/vnd.ms-office.chartstyle+xml" PartName="/ppt/charts/style38.xml"/>
  <Override ContentType="application/vnd.ms-office.chartstyle+xml" PartName="/ppt/charts/style8.xml"/>
  <Override ContentType="application/vnd.ms-office.chartstyle+xml" PartName="/ppt/charts/style20.xml"/>
  <Override ContentType="application/vnd.ms-office.chartstyle+xml" PartName="/ppt/charts/style29.xml"/>
  <Override ContentType="application/vnd.ms-office.chartstyle+xml" PartName="/ppt/charts/style12.xml"/>
  <Override ContentType="application/vnd.ms-office.chartstyle+xml" PartName="/ppt/charts/style25.xml"/>
  <Override ContentType="application/vnd.ms-office.chartstyle+xml" PartName="/ppt/charts/style16.xml"/>
  <Override ContentType="application/vnd.ms-office.chartstyle+xml" PartName="/ppt/charts/style9.xml"/>
  <Override ContentType="application/vnd.ms-office.chartstyle+xml" PartName="/ppt/charts/style4.xml"/>
  <Override ContentType="application/vnd.ms-office.chartstyle+xml" PartName="/ppt/charts/style10.xml"/>
  <Override ContentType="application/vnd.ms-office.chartstyle+xml" PartName="/ppt/charts/style37.xml"/>
  <Override ContentType="application/vnd.ms-office.chartstyle+xml" PartName="/ppt/charts/style32.xml"/>
  <Override ContentType="application/vnd.ms-office.chartstyle+xml" PartName="/ppt/charts/style11.xml"/>
  <Override ContentType="application/vnd.ms-office.chartstyle+xml" PartName="/ppt/charts/style24.xml"/>
  <Override ContentType="application/vnd.ms-office.chartstyle+xml" PartName="/ppt/charts/style41.xml"/>
  <Override ContentType="application/vnd.ms-office.chartstyle+xml" PartName="/ppt/charts/style15.xml"/>
  <Override ContentType="application/vnd.ms-office.chartstyle+xml" PartName="/ppt/charts/style28.xml"/>
  <Override ContentType="application/vnd.ms-office.chartstyle+xml" PartName="/ppt/charts/style19.xml"/>
  <Override ContentType="application/vnd.ms-office.chartstyle+xml" PartName="/ppt/charts/style5.xml"/>
  <Override ContentType="application/vnd.ms-office.chartstyle+xml" PartName="/ppt/charts/style22.xml"/>
  <Override ContentType="application/vnd.ms-office.chartstyle+xml" PartName="/ppt/charts/style35.xml"/>
  <Override ContentType="application/vnd.ms-office.chartstyle+xml" PartName="/ppt/charts/style1.xml"/>
  <Override ContentType="application/vnd.ms-office.chartstyle+xml" PartName="/ppt/charts/style36.xml"/>
  <Override ContentType="application/vnd.ms-office.chartstyle+xml" PartName="/ppt/charts/style18.xml"/>
  <Override ContentType="application/vnd.ms-office.chartstyle+xml" PartName="/ppt/charts/style23.xml"/>
  <Override ContentType="application/vnd.ms-office.chartstyle+xml" PartName="/ppt/charts/style31.xml"/>
  <Override ContentType="application/vnd.ms-office.chartstyle+xml" PartName="/ppt/charts/style27.xml"/>
  <Override ContentType="application/vnd.ms-office.chartstyle+xml" PartName="/ppt/charts/style40.xml"/>
  <Override ContentType="application/vnd.ms-office.chartstyle+xml" PartName="/ppt/charts/style14.xml"/>
  <Override ContentType="application/vnd.ms-office.chartstyle+xml" PartName="/ppt/charts/style21.xml"/>
  <Override ContentType="application/vnd.ms-office.chartstyle+xml" PartName="/ppt/charts/style26.xml"/>
  <Override ContentType="application/vnd.ms-office.chartstyle+xml" PartName="/ppt/charts/style39.xml"/>
  <Override ContentType="application/vnd.ms-office.chartstyle+xml" PartName="/ppt/charts/style7.xml"/>
  <Override ContentType="application/vnd.ms-office.chartstyle+xml" PartName="/ppt/charts/style34.xml"/>
  <Override ContentType="application/vnd.ms-office.chartstyle+xml" PartName="/ppt/charts/style17.xml"/>
  <Override ContentType="application/vnd.ms-office.chartstyle+xml" PartName="/ppt/charts/style6.xml"/>
  <Override ContentType="application/vnd.ms-office.chartstyle+xml" PartName="/ppt/charts/style30.xml"/>
  <Override ContentType="application/vnd.ms-office.chartstyle+xml" PartName="/ppt/charts/style2.xml"/>
  <Override ContentType="application/vnd.ms-office.chartstyle+xml" PartName="/ppt/charts/style13.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6858000" cx="9144000"/>
  <p:notesSz cx="6950075" cy="9236075"/>
  <p:embeddedFontLst>
    <p:embeddedFont>
      <p:font typeface="Roboto"/>
      <p:regular r:id="rId94"/>
      <p:bold r:id="rId95"/>
      <p:italic r:id="rId96"/>
      <p:boldItalic r:id="rId97"/>
    </p:embeddedFont>
    <p:embeddedFont>
      <p:font typeface="Garamond"/>
      <p:regular r:id="rId98"/>
      <p:bold r:id="rId99"/>
      <p:italic r:id="rId100"/>
      <p:boldItalic r:id="rId101"/>
    </p:embeddedFont>
    <p:embeddedFont>
      <p:font typeface="Arial Narrow"/>
      <p:regular r:id="rId102"/>
      <p:bold r:id="rId103"/>
      <p:italic r:id="rId104"/>
      <p:boldItalic r:id="rId105"/>
    </p:embeddedFont>
    <p:embeddedFont>
      <p:font typeface="PT Sans"/>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10" roundtripDataSignature="AMtx7mj1cq/+p1rnZ39DT7K+qMfNX/7A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2B5F01-8D3D-4971-802F-6EBB28BC981E}">
  <a:tblStyle styleId="{AD2B5F01-8D3D-4971-802F-6EBB28BC981E}"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EEF2"/>
          </a:solidFill>
        </a:fill>
      </a:tcStyle>
    </a:wholeTbl>
    <a:band1H>
      <a:tcTxStyle b="off" i="off"/>
      <a:tcStyle>
        <a:fill>
          <a:solidFill>
            <a:srgbClr val="D8DCE3"/>
          </a:solidFill>
        </a:fill>
      </a:tcStyle>
    </a:band1H>
    <a:band2H>
      <a:tcTxStyle b="off" i="off"/>
    </a:band2H>
    <a:band1V>
      <a:tcTxStyle b="off" i="off"/>
      <a:tcStyle>
        <a:fill>
          <a:solidFill>
            <a:srgbClr val="D8DCE3"/>
          </a:solidFill>
        </a:fill>
      </a:tcStyle>
    </a:band1V>
    <a:band2V>
      <a:tcTxStyle b="off" i="off"/>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CD2059F3-1883-406C-95EC-54DB755B4F8F}"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42E65EB-B394-45CA-8B1E-6A40D26371A3}"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EEF2"/>
          </a:solidFill>
        </a:fill>
      </a:tcStyle>
    </a:wholeTbl>
    <a:band1H>
      <a:tcTxStyle/>
      <a:tcStyle>
        <a:fill>
          <a:solidFill>
            <a:srgbClr val="D8DCE3"/>
          </a:solidFill>
        </a:fill>
      </a:tcStyle>
    </a:band1H>
    <a:band2H>
      <a:tcTxStyle/>
    </a:band2H>
    <a:band1V>
      <a:tcTxStyle/>
      <a:tcStyle>
        <a:fill>
          <a:solidFill>
            <a:srgbClr val="D8DCE3"/>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PTSans-bold.fntdata"/><Relationship Id="rId106" Type="http://schemas.openxmlformats.org/officeDocument/2006/relationships/font" Target="fonts/PTSans-regular.fntdata"/><Relationship Id="rId105" Type="http://schemas.openxmlformats.org/officeDocument/2006/relationships/font" Target="fonts/ArialNarrow-boldItalic.fntdata"/><Relationship Id="rId104" Type="http://schemas.openxmlformats.org/officeDocument/2006/relationships/font" Target="fonts/ArialNarrow-italic.fntdata"/><Relationship Id="rId109" Type="http://schemas.openxmlformats.org/officeDocument/2006/relationships/font" Target="fonts/PTSans-boldItalic.fntdata"/><Relationship Id="rId108" Type="http://schemas.openxmlformats.org/officeDocument/2006/relationships/font" Target="fonts/PTSans-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ArialNarrow-bold.fntdata"/><Relationship Id="rId102" Type="http://schemas.openxmlformats.org/officeDocument/2006/relationships/font" Target="fonts/ArialNarrow-regular.fntdata"/><Relationship Id="rId101" Type="http://schemas.openxmlformats.org/officeDocument/2006/relationships/font" Target="fonts/Garamond-boldItalic.fntdata"/><Relationship Id="rId100" Type="http://schemas.openxmlformats.org/officeDocument/2006/relationships/font" Target="fonts/Garamon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bold.fntdata"/><Relationship Id="rId94" Type="http://schemas.openxmlformats.org/officeDocument/2006/relationships/font" Target="fonts/Roboto-regular.fntdata"/><Relationship Id="rId97" Type="http://schemas.openxmlformats.org/officeDocument/2006/relationships/font" Target="fonts/Roboto-boldItalic.fntdata"/><Relationship Id="rId96" Type="http://schemas.openxmlformats.org/officeDocument/2006/relationships/font" Target="fonts/Roboto-italic.fntdata"/><Relationship Id="rId11" Type="http://schemas.openxmlformats.org/officeDocument/2006/relationships/slide" Target="slides/slide5.xml"/><Relationship Id="rId99" Type="http://schemas.openxmlformats.org/officeDocument/2006/relationships/font" Target="fonts/Garamond-bold.fntdata"/><Relationship Id="rId10" Type="http://schemas.openxmlformats.org/officeDocument/2006/relationships/slide" Target="slides/slide4.xml"/><Relationship Id="rId98" Type="http://schemas.openxmlformats.org/officeDocument/2006/relationships/font" Target="fonts/Garamond-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customschemas.google.com/relationships/presentationmetadata" Target="meta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harts/_rels/chart1.xml.rels><?xml version="1.0" encoding="UTF-8" standalone="yes"?><Relationships xmlns="http://schemas.openxmlformats.org/package/2006/relationships"><Relationship Id="rId1" Type="http://schemas.openxmlformats.org/officeDocument/2006/relationships/oleObject" Target="https://nd4-my.sharepoint.com/personal/ztorres_nd_edu/Documents/SIBC/Revenue.xlsx" TargetMode="External"/></Relationships>
</file>

<file path=ppt/charts/_rels/chart10.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oleObject" Target="file:///C:\Users\nicol\Desktop\SIBC\MS\KTOS%20Product%20Segmentation%20Figure.xlsx" TargetMode="External"/></Relationships>
</file>

<file path=ppt/charts/_rels/chart11.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oleObject" Target="Book2" TargetMode="External"/></Relationships>
</file>

<file path=ppt/charts/_rels/chart12.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oleObject" Target="Book1" TargetMode="External"/></Relationships>
</file>

<file path=ppt/charts/_rels/chart13.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oleObject" Target="file:///C:\Users\chris\Downloads\rdandcapex%20avav%20slide.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file:///C:\Users\nicol\Desktop\SIBC\MS\SG&amp;A_AsPercentageofRevenue.xlsx" TargetMode="External"/></Relationships>
</file>

<file path=ppt/charts/_rels/chart15.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oleObject" Target="Book1" TargetMode="External"/></Relationships>
</file>

<file path=ppt/charts/_rels/chart16.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oleObject" Target="Book1" TargetMode="External"/></Relationships>
</file>

<file path=ppt/charts/_rels/chart17.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oleObject" Target="https://d.docs.live.net/86572ae321a61456/sophomore%20year/Extra/SIBC/benchmarking%20v3.xlsx" TargetMode="External"/></Relationships>
</file>

<file path=ppt/charts/_rels/chart18.xml.rels><?xml version="1.0" encoding="UTF-8" standalone="yes"?><Relationships xmlns="http://schemas.openxmlformats.org/package/2006/relationships"><Relationship Id="rId1" Type="http://schemas.microsoft.com/office/2011/relationships/chartStyle" Target="style16.xml"/><Relationship Id="rId2" Type="http://schemas.microsoft.com/office/2011/relationships/chartColorStyle" Target="colors16.xml"/><Relationship Id="rId3" Type="http://schemas.openxmlformats.org/officeDocument/2006/relationships/oleObject" Target="https://d.docs.live.net/86572ae321a61456/sophomore%20year/Extra/SIBC/benchmarking%20v3.xlsx" TargetMode="External"/></Relationships>
</file>

<file path=ppt/charts/_rels/chart19.xml.rels><?xml version="1.0" encoding="UTF-8" standalone="yes"?><Relationships xmlns="http://schemas.openxmlformats.org/package/2006/relationships"><Relationship Id="rId1" Type="http://schemas.microsoft.com/office/2011/relationships/chartStyle" Target="style17.xml"/><Relationship Id="rId2" Type="http://schemas.microsoft.com/office/2011/relationships/chartColorStyle" Target="colors17.xml"/><Relationship Id="rId3" Type="http://schemas.openxmlformats.org/officeDocument/2006/relationships/oleObject" Target="https://d.docs.live.net/86572ae321a61456/sophomore%20year/Extra/SIBC/benchmarking%20v3.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https://nd4-my.sharepoint.com/personal/ztorres_nd_edu/Documents/SIBC/Revenue.xlsx" TargetMode="External"/></Relationships>
</file>

<file path=ppt/charts/_rels/chart20.xml.rels><?xml version="1.0" encoding="UTF-8" standalone="yes"?><Relationships xmlns="http://schemas.openxmlformats.org/package/2006/relationships"><Relationship Id="rId1" Type="http://schemas.microsoft.com/office/2011/relationships/chartStyle" Target="style18.xml"/><Relationship Id="rId2" Type="http://schemas.microsoft.com/office/2011/relationships/chartColorStyle" Target="colors18.xml"/><Relationship Id="rId3" Type="http://schemas.openxmlformats.org/officeDocument/2006/relationships/oleObject" Target="https://d.docs.live.net/86572ae321a61456/sophomore%20year/Extra/SIBC/benchmarking%20v3.xlsx" TargetMode="External"/></Relationships>
</file>

<file path=ppt/charts/_rels/chart21.xml.rels><?xml version="1.0" encoding="UTF-8" standalone="yes"?><Relationships xmlns="http://schemas.openxmlformats.org/package/2006/relationships"><Relationship Id="rId1" Type="http://schemas.microsoft.com/office/2011/relationships/chartStyle" Target="style19.xml"/><Relationship Id="rId2" Type="http://schemas.microsoft.com/office/2011/relationships/chartColorStyle" Target="colors19.xml"/><Relationship Id="rId3" Type="http://schemas.openxmlformats.org/officeDocument/2006/relationships/oleObject" Target="https://d.docs.live.net/86572ae321a61456/sophomore%20year/Extra/SIBC/benchmarking%20v3.xlsx" TargetMode="External"/></Relationships>
</file>

<file path=ppt/charts/_rels/chart22.xml.rels><?xml version="1.0" encoding="UTF-8" standalone="yes"?><Relationships xmlns="http://schemas.openxmlformats.org/package/2006/relationships"><Relationship Id="rId1" Type="http://schemas.microsoft.com/office/2011/relationships/chartStyle" Target="style20.xml"/><Relationship Id="rId2" Type="http://schemas.microsoft.com/office/2011/relationships/chartColorStyle" Target="colors20.xml"/><Relationship Id="rId3" Type="http://schemas.openxmlformats.org/officeDocument/2006/relationships/oleObject" Target="https://d.docs.live.net/86572ae321a61456/sophomore%20year/Extra/SIBC/benchmarking%20v3.xlsx" TargetMode="External"/></Relationships>
</file>

<file path=ppt/charts/_rels/chart23.xml.rels><?xml version="1.0" encoding="UTF-8" standalone="yes"?><Relationships xmlns="http://schemas.openxmlformats.org/package/2006/relationships"><Relationship Id="rId1" Type="http://schemas.microsoft.com/office/2011/relationships/chartStyle" Target="style21.xml"/><Relationship Id="rId2" Type="http://schemas.microsoft.com/office/2011/relationships/chartColorStyle" Target="colors21.xml"/><Relationship Id="rId3" Type="http://schemas.openxmlformats.org/officeDocument/2006/relationships/oleObject" Target="file:///C:\Users\jburke26\Downloads\AV%20Forward%20Rev.xlsx" TargetMode="External"/></Relationships>
</file>

<file path=ppt/charts/_rels/chart24.xml.rels><?xml version="1.0" encoding="UTF-8" standalone="yes"?><Relationships xmlns="http://schemas.openxmlformats.org/package/2006/relationships"><Relationship Id="rId1" Type="http://schemas.microsoft.com/office/2011/relationships/chartStyle" Target="style22.xml"/><Relationship Id="rId2" Type="http://schemas.microsoft.com/office/2011/relationships/chartColorStyle" Target="colors22.xml"/><Relationship Id="rId3" Type="http://schemas.openxmlformats.org/officeDocument/2006/relationships/oleObject" Target="file:///C:\Users\jburke26\AppData\Roaming\Microsoft\Windows\Network%20Shortcuts\AV%20Forward%20EBITDA.xlsx" TargetMode="External"/></Relationships>
</file>

<file path=ppt/charts/_rels/chart25.xml.rels><?xml version="1.0" encoding="UTF-8" standalone="yes"?><Relationships xmlns="http://schemas.openxmlformats.org/package/2006/relationships"><Relationship Id="rId1" Type="http://schemas.microsoft.com/office/2011/relationships/chartStyle" Target="style23.xml"/><Relationship Id="rId2" Type="http://schemas.microsoft.com/office/2011/relationships/chartColorStyle" Target="colors23.xml"/><Relationship Id="rId3" Type="http://schemas.openxmlformats.org/officeDocument/2006/relationships/oleObject" Target="file:///C:\Users\toconn26\Downloads\PRECEDENT%20MODEL.xlsx" TargetMode="External"/></Relationships>
</file>

<file path=ppt/charts/_rels/chart26.xml.rels><?xml version="1.0" encoding="UTF-8" standalone="yes"?><Relationships xmlns="http://schemas.openxmlformats.org/package/2006/relationships"><Relationship Id="rId1" Type="http://schemas.microsoft.com/office/2011/relationships/chartStyle" Target="style24.xml"/><Relationship Id="rId2" Type="http://schemas.microsoft.com/office/2011/relationships/chartColorStyle" Target="colors24.xml"/><Relationship Id="rId3" Type="http://schemas.openxmlformats.org/officeDocument/2006/relationships/oleObject" Target="file:///C:\Users\toconn26\Downloads\PRECEDENT%20MODEL.xlsx" TargetMode="External"/></Relationships>
</file>

<file path=ppt/charts/_rels/chart27.xml.rels><?xml version="1.0" encoding="UTF-8" standalone="yes"?><Relationships xmlns="http://schemas.openxmlformats.org/package/2006/relationships"><Relationship Id="rId1" Type="http://schemas.microsoft.com/office/2011/relationships/chartStyle" Target="style25.xml"/><Relationship Id="rId2" Type="http://schemas.microsoft.com/office/2011/relationships/chartColorStyle" Target="colors25.xml"/><Relationship Id="rId3" Type="http://schemas.openxmlformats.org/officeDocument/2006/relationships/oleObject" Target="https://nd4-my.sharepoint.com/personal/ztorres_nd_edu/Documents/SIBC/MODL_AVAV_Final.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file:///C:\Users\ztorres\Desktop\MODL_AVAV_Final.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file:///C:\Users\jburke26\Downloads\Charting%20Excel%20Export%20-%20Oct%2016th%202024%206_35_33%20pm.xls" TargetMode="External"/></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Book2"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file:///C:\Users\nliparot\Downloads\Charting%20Excel%20Export%20-%20Nov%203rd%202024%2010_41_16%20am.xls"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C:\Users\nliparot\Downloads\Charting%20Excel%20Export%20-%20Nov%203rd%202024%2010_53_57%20am.xls" TargetMode="External"/></Relationships>
</file>

<file path=ppt/charts/_rels/chart32.xml.rels><?xml version="1.0" encoding="UTF-8" standalone="yes"?><Relationships xmlns="http://schemas.openxmlformats.org/package/2006/relationships"><Relationship Id="rId1" Type="http://schemas.microsoft.com/office/2011/relationships/chartStyle" Target="style26.xml"/><Relationship Id="rId2" Type="http://schemas.microsoft.com/office/2011/relationships/chartColorStyle" Target="colors26.xml"/><Relationship Id="rId3" Type="http://schemas.openxmlformats.org/officeDocument/2006/relationships/oleObject" Target="https://nd4-my.sharepoint.com/personal/ztorres_nd_edu/Documents/SIBC/MODL_AVAV_Final.xlsx" TargetMode="External"/></Relationships>
</file>

<file path=ppt/charts/_rels/chart33.xml.rels><?xml version="1.0" encoding="UTF-8" standalone="yes"?><Relationships xmlns="http://schemas.openxmlformats.org/package/2006/relationships"><Relationship Id="rId1" Type="http://schemas.microsoft.com/office/2011/relationships/chartStyle" Target="style27.xml"/><Relationship Id="rId2" Type="http://schemas.microsoft.com/office/2011/relationships/chartColorStyle" Target="colors27.xml"/><Relationship Id="rId3" Type="http://schemas.openxmlformats.org/officeDocument/2006/relationships/oleObject" Target="https://nd4-my.sharepoint.com/personal/ztorres_nd_edu/Documents/SIBC/MODL_AVAV_Final.xlsx" TargetMode="External"/></Relationships>
</file>

<file path=ppt/charts/_rels/chart34.xml.rels><?xml version="1.0" encoding="UTF-8" standalone="yes"?><Relationships xmlns="http://schemas.openxmlformats.org/package/2006/relationships"><Relationship Id="rId1" Type="http://schemas.microsoft.com/office/2011/relationships/chartStyle" Target="style28.xml"/><Relationship Id="rId2" Type="http://schemas.microsoft.com/office/2011/relationships/chartColorStyle" Target="colors28.xml"/><Relationship Id="rId3" Type="http://schemas.openxmlformats.org/officeDocument/2006/relationships/oleObject" Target="https://nd4-my.sharepoint.com/personal/ztorres_nd_edu/Documents/SIBC/MODL_AVAV_Final.xlsx" TargetMode="External"/></Relationships>
</file>

<file path=ppt/charts/_rels/chart35.xml.rels><?xml version="1.0" encoding="UTF-8" standalone="yes"?><Relationships xmlns="http://schemas.openxmlformats.org/package/2006/relationships"><Relationship Id="rId1" Type="http://schemas.microsoft.com/office/2011/relationships/chartStyle" Target="style29.xml"/><Relationship Id="rId2" Type="http://schemas.microsoft.com/office/2011/relationships/chartColorStyle" Target="colors29.xml"/><Relationship Id="rId3" Type="http://schemas.openxmlformats.org/officeDocument/2006/relationships/oleObject" Target="file:///C:\Users\ztorres\Desktop\MODL_AVAV_Final.xlsx" TargetMode="External"/></Relationships>
</file>

<file path=ppt/charts/_rels/chart36.xml.rels><?xml version="1.0" encoding="UTF-8" standalone="yes"?><Relationships xmlns="http://schemas.openxmlformats.org/package/2006/relationships"><Relationship Id="rId1" Type="http://schemas.microsoft.com/office/2011/relationships/chartStyle" Target="style30.xml"/><Relationship Id="rId2" Type="http://schemas.microsoft.com/office/2011/relationships/chartColorStyle" Target="colors30.xml"/><Relationship Id="rId3" Type="http://schemas.openxmlformats.org/officeDocument/2006/relationships/oleObject" Target="Book1" TargetMode="External"/></Relationships>
</file>

<file path=ppt/charts/_rels/chart37.xml.rels><?xml version="1.0" encoding="UTF-8" standalone="yes"?><Relationships xmlns="http://schemas.openxmlformats.org/package/2006/relationships"><Relationship Id="rId1" Type="http://schemas.microsoft.com/office/2011/relationships/chartStyle" Target="style31.xml"/><Relationship Id="rId2" Type="http://schemas.microsoft.com/office/2011/relationships/chartColorStyle" Target="colors31.xml"/><Relationship Id="rId3" Type="http://schemas.openxmlformats.org/officeDocument/2006/relationships/oleObject" Target="Book1" TargetMode="External"/></Relationships>
</file>

<file path=ppt/charts/_rels/chart38.xml.rels><?xml version="1.0" encoding="UTF-8" standalone="yes"?><Relationships xmlns="http://schemas.openxmlformats.org/package/2006/relationships"><Relationship Id="rId1" Type="http://schemas.microsoft.com/office/2011/relationships/chartStyle" Target="style32.xml"/><Relationship Id="rId2" Type="http://schemas.microsoft.com/office/2011/relationships/chartColorStyle" Target="colors32.xml"/><Relationship Id="rId3" Type="http://schemas.openxmlformats.org/officeDocument/2006/relationships/oleObject" Target="file:///C:\Users\szeuthen\Downloads\Charting%20Excel%20Export%20-%20Nov%202nd%202024%203_45_58%20pm.xls" TargetMode="External"/></Relationships>
</file>

<file path=ppt/charts/_rels/chart39.xml.rels><?xml version="1.0" encoding="UTF-8" standalone="yes"?><Relationships xmlns="http://schemas.openxmlformats.org/package/2006/relationships"><Relationship Id="rId1" Type="http://schemas.openxmlformats.org/officeDocument/2006/relationships/oleObject" Target="file:///C:\Users\nliparot\Downloads\Charting%20Excel%20Export%20-%20Nov%203rd%202024%2011_26_53%20am.xls" TargetMode="External"/></Relationships>
</file>

<file path=ppt/charts/_rels/chart4.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Book1" TargetMode="External"/></Relationships>
</file>

<file path=ppt/charts/_rels/chart40.xml.rels><?xml version="1.0" encoding="UTF-8" standalone="yes"?><Relationships xmlns="http://schemas.openxmlformats.org/package/2006/relationships"><Relationship Id="rId1" Type="http://schemas.microsoft.com/office/2011/relationships/chartStyle" Target="style33.xml"/><Relationship Id="rId2" Type="http://schemas.microsoft.com/office/2011/relationships/chartColorStyle" Target="colors33.xml"/><Relationship Id="rId3" Type="http://schemas.openxmlformats.org/officeDocument/2006/relationships/oleObject" Target="file:///C:\Users\szeuthen\Downloads\C2544-GL%20Global%20Military%20Aircraft%20&amp;%20Aerospace%20Manufacturing%20-%20Revenue.csv" TargetMode="External"/></Relationships>
</file>

<file path=ppt/charts/_rels/chart41.xml.rels><?xml version="1.0" encoding="UTF-8" standalone="yes"?><Relationships xmlns="http://schemas.openxmlformats.org/package/2006/relationships"><Relationship Id="rId1" Type="http://schemas.microsoft.com/office/2011/relationships/chartStyle" Target="style34.xml"/><Relationship Id="rId2" Type="http://schemas.microsoft.com/office/2011/relationships/chartColorStyle" Target="colors34.xml"/><Relationship Id="rId3" Type="http://schemas.openxmlformats.org/officeDocument/2006/relationships/oleObject" Target="https://nd4-my.sharepoint.com/personal/ztorres_nd_edu/Documents/Unmanned%20Systems%20Market%20Defense%20Expenditure%20in%20USD,%20by%20Region,%202023.xlsx" TargetMode="External"/></Relationships>
</file>

<file path=ppt/charts/_rels/chart42.xml.rels><?xml version="1.0" encoding="UTF-8" standalone="yes"?><Relationships xmlns="http://schemas.openxmlformats.org/package/2006/relationships"><Relationship Id="rId1" Type="http://schemas.microsoft.com/office/2011/relationships/chartStyle" Target="style35.xml"/><Relationship Id="rId2" Type="http://schemas.microsoft.com/office/2011/relationships/chartColorStyle" Target="colors35.xml"/><Relationship Id="rId3" Type="http://schemas.openxmlformats.org/officeDocument/2006/relationships/oleObject" Target="https://nd4-my.sharepoint.com/personal/ztorres_nd_edu/Documents/Unmanned%20Systems%20Market%20Defense%20Expenditure%20in%20USD,%20by%20Region,%202023.xlsx" TargetMode="External"/></Relationships>
</file>

<file path=ppt/charts/_rels/chart43.xml.rels><?xml version="1.0" encoding="UTF-8" standalone="yes"?><Relationships xmlns="http://schemas.openxmlformats.org/package/2006/relationships"><Relationship Id="rId1" Type="http://schemas.microsoft.com/office/2011/relationships/chartStyle" Target="style36.xml"/><Relationship Id="rId2" Type="http://schemas.microsoft.com/office/2011/relationships/chartColorStyle" Target="colors36.xml"/><Relationship Id="rId3" Type="http://schemas.openxmlformats.org/officeDocument/2006/relationships/oleObject" Target="https://nd4-my.sharepoint.com/personal/ztorres_nd_edu/Documents/SIBC/Morgan%20Stanley/MODL_AVAV_Final.xlsx" TargetMode="External"/></Relationships>
</file>

<file path=ppt/charts/_rels/chart44.xml.rels><?xml version="1.0" encoding="UTF-8" standalone="yes"?><Relationships xmlns="http://schemas.openxmlformats.org/package/2006/relationships"><Relationship Id="rId1" Type="http://schemas.microsoft.com/office/2011/relationships/chartStyle" Target="style37.xml"/><Relationship Id="rId2" Type="http://schemas.microsoft.com/office/2011/relationships/chartColorStyle" Target="colors37.xml"/><Relationship Id="rId3" Type="http://schemas.openxmlformats.org/officeDocument/2006/relationships/oleObject" Target="file:///C:\Users\toconn26\Downloads\FEDFUNDS.xls" TargetMode="External"/></Relationships>
</file>

<file path=ppt/charts/_rels/chart45.xml.rels><?xml version="1.0" encoding="UTF-8" standalone="yes"?><Relationships xmlns="http://schemas.openxmlformats.org/package/2006/relationships"><Relationship Id="rId1" Type="http://schemas.microsoft.com/office/2011/relationships/chartStyle" Target="style38.xml"/><Relationship Id="rId2" Type="http://schemas.microsoft.com/office/2011/relationships/chartColorStyle" Target="colors38.xml"/><Relationship Id="rId3" Type="http://schemas.openxmlformats.org/officeDocument/2006/relationships/oleObject" Target="file:///C:\Users\toconn26\Downloads\FEDFUNDS.xls" TargetMode="External"/></Relationships>
</file>

<file path=ppt/charts/_rels/chart46.xml.rels><?xml version="1.0" encoding="UTF-8" standalone="yes"?><Relationships xmlns="http://schemas.openxmlformats.org/package/2006/relationships"><Relationship Id="rId1" Type="http://schemas.microsoft.com/office/2011/relationships/chartStyle" Target="style39.xml"/><Relationship Id="rId2" Type="http://schemas.microsoft.com/office/2011/relationships/chartColorStyle" Target="colors39.xml"/><Relationship Id="rId3" Type="http://schemas.openxmlformats.org/officeDocument/2006/relationships/oleObject" Target="file:///C:\Users\ztorres\Downloads\statistic_id200455_us-government---outlays-of-the-department-of-defense-2000-2029.xlsx" TargetMode="External"/></Relationships>
</file>

<file path=ppt/charts/_rels/chart47.xml.rels><?xml version="1.0" encoding="UTF-8" standalone="yes"?><Relationships xmlns="http://schemas.openxmlformats.org/package/2006/relationships"><Relationship Id="rId1" Type="http://schemas.microsoft.com/office/2011/relationships/chartStyle" Target="style40.xml"/><Relationship Id="rId2" Type="http://schemas.microsoft.com/office/2011/relationships/chartColorStyle" Target="colors40.xml"/><Relationship Id="rId3" Type="http://schemas.openxmlformats.org/officeDocument/2006/relationships/oleObject" Target="file:///C:\Users\ztorres\Downloads\statistic_id1314494_number-of-aircraft-and-drones-delivered-or-committed-to-ukraine-2024-by-country.xlsx" TargetMode="External"/></Relationships>
</file>

<file path=ppt/charts/_rels/chart48.xml.rels><?xml version="1.0" encoding="UTF-8" standalone="yes"?><Relationships xmlns="http://schemas.openxmlformats.org/package/2006/relationships"><Relationship Id="rId1" Type="http://schemas.microsoft.com/office/2011/relationships/chartStyle" Target="style41.xml"/><Relationship Id="rId2" Type="http://schemas.microsoft.com/office/2011/relationships/chartColorStyle" Target="colors41.xml"/><Relationship Id="rId3" Type="http://schemas.openxmlformats.org/officeDocument/2006/relationships/oleObject" Target="file:///C:\Users\Owner\Downloads\statistic_id1234538_drone-economy-worldwide-2020-2030-by-segment.xlsx" TargetMode="External"/></Relationships>
</file>

<file path=ppt/charts/_rels/chart49.xml.rels><?xml version="1.0" encoding="UTF-8" standalone="yes"?><Relationships xmlns="http://schemas.openxmlformats.org/package/2006/relationships"><Relationship Id="rId1" Type="http://schemas.openxmlformats.org/officeDocument/2006/relationships/oleObject" Target="file:///C:\Users\nicol\Downloads\Charting%20Excel%20Export%20-%20Nov%207th%202024%205_10_09%20pm.xls" TargetMode="External"/></Relationships>
</file>

<file path=ppt/charts/_rels/chart5.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Book1" TargetMode="External"/></Relationships>
</file>

<file path=ppt/charts/_rels/chart50.xml.rels><?xml version="1.0" encoding="UTF-8" standalone="yes"?><Relationships xmlns="http://schemas.openxmlformats.org/package/2006/relationships"><Relationship Id="rId1" Type="http://schemas.openxmlformats.org/officeDocument/2006/relationships/oleObject" Target="file:///C:\Users\nicol\Downloads\Charting%20Excel%20Export%20-%20Nov%207th%202024%205_20_15%20pm.xls" TargetMode="External"/></Relationships>
</file>

<file path=ppt/charts/_rels/chart6.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Book1" TargetMode="External"/></Relationships>
</file>

<file path=ppt/charts/_rels/chart7.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Book1" TargetMode="External"/></Relationships>
</file>

<file path=ppt/charts/_rels/chart8.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C:\Users\ztorres\Downloads\AVAV_V40.xlsx" TargetMode="External"/></Relationships>
</file>

<file path=ppt/charts/_rels/chart9.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oleObject" Target="file:///C:\Users\nicol\Desktop\SIBC\MS\KTOS%20Product%20Segmentation%20Figur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570531827785261E-2"/>
          <c:y val="0.16013421274139408"/>
          <c:w val="0.91567384964640774"/>
          <c:h val="0.60733956788731402"/>
        </c:manualLayout>
      </c:layout>
      <c:barChart>
        <c:barDir val="col"/>
        <c:grouping val="clustered"/>
        <c:varyColors val="0"/>
        <c:ser>
          <c:idx val="0"/>
          <c:order val="0"/>
          <c:tx>
            <c:v>AeroVironment, Inc. (NasdaqGS:AVAV) - R &amp; D Exp.</c:v>
          </c:tx>
          <c:spPr>
            <a:solidFill>
              <a:srgbClr val="00B0F0"/>
            </a:solidFill>
            <a:ln w="3175">
              <a:noFill/>
              <a:prstDash val="solid"/>
            </a:ln>
          </c:spPr>
          <c:invertIfNegative val="0"/>
          <c:cat>
            <c:strRef>
              <c:f>'Pane 3'!$A$37:$A$41</c:f>
              <c:strCache>
                <c:ptCount val="5"/>
                <c:pt idx="0">
                  <c:v>FY2020</c:v>
                </c:pt>
                <c:pt idx="1">
                  <c:v>FY2021</c:v>
                </c:pt>
                <c:pt idx="2">
                  <c:v>FY2022</c:v>
                </c:pt>
                <c:pt idx="3">
                  <c:v>FY2023</c:v>
                </c:pt>
                <c:pt idx="4">
                  <c:v>FY2024</c:v>
                </c:pt>
              </c:strCache>
            </c:strRef>
          </c:cat>
          <c:val>
            <c:numRef>
              <c:f>'Pane 3'!$B$37:$B$41</c:f>
              <c:numCache>
                <c:formatCode>#.00,,\m\m;\-#.00,,\m\m;0</c:formatCode>
                <c:ptCount val="5"/>
                <c:pt idx="0">
                  <c:v>46477000</c:v>
                </c:pt>
                <c:pt idx="1">
                  <c:v>53764000</c:v>
                </c:pt>
                <c:pt idx="2">
                  <c:v>54689000</c:v>
                </c:pt>
                <c:pt idx="3">
                  <c:v>64254999.999999993</c:v>
                </c:pt>
                <c:pt idx="4">
                  <c:v>97687000</c:v>
                </c:pt>
              </c:numCache>
            </c:numRef>
          </c:val>
          <c:extLst>
            <c:ext xmlns:c16="http://schemas.microsoft.com/office/drawing/2014/chart" uri="{C3380CC4-5D6E-409C-BE32-E72D297353CC}">
              <c16:uniqueId val="{00000000-A635-44EF-A4D6-2F6D3D243670}"/>
            </c:ext>
          </c:extLst>
        </c:ser>
        <c:dLbls>
          <c:showLegendKey val="0"/>
          <c:showVal val="0"/>
          <c:showCatName val="0"/>
          <c:showSerName val="0"/>
          <c:showPercent val="0"/>
          <c:showBubbleSize val="0"/>
        </c:dLbls>
        <c:gapWidth val="125"/>
        <c:axId val="1882896352"/>
        <c:axId val="1"/>
      </c:barChart>
      <c:catAx>
        <c:axId val="1882896352"/>
        <c:scaling>
          <c:orientation val="minMax"/>
        </c:scaling>
        <c:delete val="0"/>
        <c:axPos val="b"/>
        <c:numFmt formatCode="_(&quot;$&quot;* #,##0.00_);_(&quot;$&quot;* \(#,##0.00\);_(&quot;$&quot;* &quot;-&quot;??_);_(@_)" sourceLinked="0"/>
        <c:majorTickMark val="none"/>
        <c:minorTickMark val="none"/>
        <c:tickLblPos val="low"/>
        <c:spPr>
          <a:ln w="12700">
            <a:solidFill>
              <a:schemeClr val="tx1"/>
            </a:solidFill>
          </a:ln>
        </c:spPr>
        <c:txPr>
          <a:bodyPr rot="-2700000" vert="horz"/>
          <a:lstStyle/>
          <a:p>
            <a:pPr>
              <a:defRPr sz="800" b="0" i="0" u="none" strike="noStrike" baseline="0">
                <a:solidFill>
                  <a:schemeClr val="tx1"/>
                </a:solidFill>
                <a:latin typeface="Arial"/>
                <a:ea typeface="Arial"/>
                <a:cs typeface="Arial"/>
              </a:defRPr>
            </a:pPr>
            <a:endParaRPr lang="en-US"/>
          </a:p>
        </c:txPr>
        <c:crossAx val="1"/>
        <c:crosses val="autoZero"/>
        <c:auto val="0"/>
        <c:lblAlgn val="ctr"/>
        <c:lblOffset val="100"/>
        <c:tickMarkSkip val="1"/>
        <c:noMultiLvlLbl val="0"/>
      </c:catAx>
      <c:valAx>
        <c:axId val="1"/>
        <c:scaling>
          <c:orientation val="minMax"/>
          <c:max val="107455700"/>
          <c:min val="0"/>
        </c:scaling>
        <c:delete val="1"/>
        <c:axPos val="l"/>
        <c:numFmt formatCode="#.00,,\m\m;\-#.00,,\m\m;0" sourceLinked="1"/>
        <c:majorTickMark val="out"/>
        <c:minorTickMark val="none"/>
        <c:tickLblPos val="nextTo"/>
        <c:crossAx val="1882896352"/>
        <c:crosses val="autoZero"/>
        <c:crossBetween val="between"/>
      </c:valAx>
      <c:spPr>
        <a:noFill/>
        <a:ln w="25400">
          <a:noFill/>
        </a:ln>
      </c:spPr>
    </c:plotArea>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Sheet1!$D$20</c:f>
              <c:strCache>
                <c:ptCount val="1"/>
                <c:pt idx="0">
                  <c:v>Government Solutions</c:v>
                </c:pt>
              </c:strCache>
            </c:strRef>
          </c:tx>
          <c:spPr>
            <a:solidFill>
              <a:srgbClr val="C7EFFF"/>
            </a:solidFill>
            <a:ln>
              <a:noFill/>
            </a:ln>
            <a:effectLst/>
          </c:spPr>
          <c:invertIfNegative val="0"/>
          <c:cat>
            <c:strRef>
              <c:f>Sheet1!$E$19:$J$19</c:f>
              <c:strCache>
                <c:ptCount val="6"/>
                <c:pt idx="0">
                  <c:v>2018A</c:v>
                </c:pt>
                <c:pt idx="1">
                  <c:v>2019A</c:v>
                </c:pt>
                <c:pt idx="2">
                  <c:v>2020A</c:v>
                </c:pt>
                <c:pt idx="3">
                  <c:v>2021A</c:v>
                </c:pt>
                <c:pt idx="4">
                  <c:v>2022A</c:v>
                </c:pt>
                <c:pt idx="5">
                  <c:v>2023A</c:v>
                </c:pt>
              </c:strCache>
            </c:strRef>
          </c:cat>
          <c:val>
            <c:numRef>
              <c:f>Sheet1!$E$20:$J$20</c:f>
              <c:numCache>
                <c:formatCode>General</c:formatCode>
                <c:ptCount val="6"/>
                <c:pt idx="0">
                  <c:v>485.1</c:v>
                </c:pt>
                <c:pt idx="1">
                  <c:v>556.1</c:v>
                </c:pt>
                <c:pt idx="2">
                  <c:v>560.70000000000005</c:v>
                </c:pt>
                <c:pt idx="3">
                  <c:v>579.6</c:v>
                </c:pt>
                <c:pt idx="4">
                  <c:v>676.6</c:v>
                </c:pt>
                <c:pt idx="5">
                  <c:v>824.9</c:v>
                </c:pt>
              </c:numCache>
            </c:numRef>
          </c:val>
          <c:extLst>
            <c:ext xmlns:c16="http://schemas.microsoft.com/office/drawing/2014/chart" uri="{C3380CC4-5D6E-409C-BE32-E72D297353CC}">
              <c16:uniqueId val="{00000000-7A0C-42EE-BEAA-3D7F8AE5F16F}"/>
            </c:ext>
          </c:extLst>
        </c:ser>
        <c:ser>
          <c:idx val="1"/>
          <c:order val="1"/>
          <c:tx>
            <c:strRef>
              <c:f>Sheet1!$D$21</c:f>
              <c:strCache>
                <c:ptCount val="1"/>
                <c:pt idx="0">
                  <c:v>Unmanned Systems</c:v>
                </c:pt>
              </c:strCache>
            </c:strRef>
          </c:tx>
          <c:spPr>
            <a:solidFill>
              <a:srgbClr val="0F213F"/>
            </a:solidFill>
            <a:ln>
              <a:noFill/>
            </a:ln>
            <a:effectLst/>
          </c:spPr>
          <c:invertIfNegative val="0"/>
          <c:cat>
            <c:strRef>
              <c:f>Sheet1!$E$19:$J$19</c:f>
              <c:strCache>
                <c:ptCount val="6"/>
                <c:pt idx="0">
                  <c:v>2018A</c:v>
                </c:pt>
                <c:pt idx="1">
                  <c:v>2019A</c:v>
                </c:pt>
                <c:pt idx="2">
                  <c:v>2020A</c:v>
                </c:pt>
                <c:pt idx="3">
                  <c:v>2021A</c:v>
                </c:pt>
                <c:pt idx="4">
                  <c:v>2022A</c:v>
                </c:pt>
                <c:pt idx="5">
                  <c:v>2023A</c:v>
                </c:pt>
              </c:strCache>
            </c:strRef>
          </c:cat>
          <c:val>
            <c:numRef>
              <c:f>Sheet1!$E$21:$J$21</c:f>
              <c:numCache>
                <c:formatCode>General</c:formatCode>
                <c:ptCount val="6"/>
                <c:pt idx="0">
                  <c:v>132.9</c:v>
                </c:pt>
                <c:pt idx="1">
                  <c:v>161.4</c:v>
                </c:pt>
                <c:pt idx="2">
                  <c:v>187</c:v>
                </c:pt>
                <c:pt idx="3">
                  <c:v>231.9</c:v>
                </c:pt>
                <c:pt idx="4">
                  <c:v>221.7</c:v>
                </c:pt>
                <c:pt idx="5">
                  <c:v>212.2</c:v>
                </c:pt>
              </c:numCache>
            </c:numRef>
          </c:val>
          <c:extLst>
            <c:ext xmlns:c16="http://schemas.microsoft.com/office/drawing/2014/chart" uri="{C3380CC4-5D6E-409C-BE32-E72D297353CC}">
              <c16:uniqueId val="{00000001-7A0C-42EE-BEAA-3D7F8AE5F16F}"/>
            </c:ext>
          </c:extLst>
        </c:ser>
        <c:dLbls>
          <c:showLegendKey val="0"/>
          <c:showVal val="0"/>
          <c:showCatName val="0"/>
          <c:showSerName val="0"/>
          <c:showPercent val="0"/>
          <c:showBubbleSize val="0"/>
        </c:dLbls>
        <c:gapWidth val="150"/>
        <c:overlap val="100"/>
        <c:axId val="876230495"/>
        <c:axId val="876231455"/>
      </c:barChart>
      <c:catAx>
        <c:axId val="87623049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76231455"/>
        <c:crosses val="autoZero"/>
        <c:auto val="1"/>
        <c:lblAlgn val="ctr"/>
        <c:lblOffset val="100"/>
        <c:noMultiLvlLbl val="0"/>
      </c:catAx>
      <c:valAx>
        <c:axId val="876231455"/>
        <c:scaling>
          <c:orientation val="minMax"/>
        </c:scaling>
        <c:delete val="0"/>
        <c:axPos val="l"/>
        <c:majorGridlines>
          <c:spPr>
            <a:ln w="9525" cap="flat" cmpd="sng" algn="ctr">
              <a:noFill/>
              <a:round/>
            </a:ln>
            <a:effectLst/>
          </c:spPr>
        </c:majorGridlines>
        <c:numFmt formatCode="_(&quot;$&quot;* #,##0_);_(&quot;$&quot;* \(#,##0\);_(&quot;$&quot;* &quot;-&quot;_);_(@_)"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876230495"/>
        <c:crosses val="autoZero"/>
        <c:crossBetween val="between"/>
        <c:majorUnit val="4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Revenue ($MM)</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2019A</c:v>
                </c:pt>
                <c:pt idx="1">
                  <c:v>2020A</c:v>
                </c:pt>
                <c:pt idx="2">
                  <c:v>2021A</c:v>
                </c:pt>
                <c:pt idx="3">
                  <c:v>2022A</c:v>
                </c:pt>
                <c:pt idx="4">
                  <c:v>2023A</c:v>
                </c:pt>
              </c:strCache>
            </c:strRef>
          </c:cat>
          <c:val>
            <c:numRef>
              <c:f>Sheet1!$B$2:$B$6</c:f>
              <c:numCache>
                <c:formatCode>General</c:formatCode>
                <c:ptCount val="5"/>
                <c:pt idx="0">
                  <c:v>161.4</c:v>
                </c:pt>
                <c:pt idx="1">
                  <c:v>187</c:v>
                </c:pt>
                <c:pt idx="2">
                  <c:v>231.9</c:v>
                </c:pt>
                <c:pt idx="3">
                  <c:v>221.7</c:v>
                </c:pt>
                <c:pt idx="4">
                  <c:v>212.2</c:v>
                </c:pt>
              </c:numCache>
            </c:numRef>
          </c:val>
          <c:extLst>
            <c:ext xmlns:c16="http://schemas.microsoft.com/office/drawing/2014/chart" uri="{C3380CC4-5D6E-409C-BE32-E72D297353CC}">
              <c16:uniqueId val="{00000000-BDAD-EA40-8008-283DC8234111}"/>
            </c:ext>
          </c:extLst>
        </c:ser>
        <c:dLbls>
          <c:dLblPos val="outEnd"/>
          <c:showLegendKey val="0"/>
          <c:showVal val="1"/>
          <c:showCatName val="0"/>
          <c:showSerName val="0"/>
          <c:showPercent val="0"/>
          <c:showBubbleSize val="0"/>
        </c:dLbls>
        <c:gapWidth val="200"/>
        <c:overlap val="-27"/>
        <c:axId val="1164192847"/>
        <c:axId val="178840848"/>
      </c:barChart>
      <c:lineChart>
        <c:grouping val="standard"/>
        <c:varyColors val="0"/>
        <c:ser>
          <c:idx val="1"/>
          <c:order val="1"/>
          <c:tx>
            <c:strRef>
              <c:f>Sheet1!$C$1</c:f>
              <c:strCache>
                <c:ptCount val="1"/>
                <c:pt idx="0">
                  <c:v>% of Sales</c:v>
                </c:pt>
              </c:strCache>
            </c:strRef>
          </c:tx>
          <c:spPr>
            <a:ln w="28575" cap="rnd">
              <a:solidFill>
                <a:schemeClr val="accent2"/>
              </a:solidFill>
              <a:round/>
            </a:ln>
            <a:effectLst/>
          </c:spPr>
          <c:marker>
            <c:symbol val="none"/>
          </c:marker>
          <c:dLbls>
            <c:delete val="1"/>
          </c:dLbls>
          <c:cat>
            <c:strRef>
              <c:f>Sheet1!$A$2:$A$6</c:f>
              <c:strCache>
                <c:ptCount val="5"/>
                <c:pt idx="0">
                  <c:v>2019A</c:v>
                </c:pt>
                <c:pt idx="1">
                  <c:v>2020A</c:v>
                </c:pt>
                <c:pt idx="2">
                  <c:v>2021A</c:v>
                </c:pt>
                <c:pt idx="3">
                  <c:v>2022A</c:v>
                </c:pt>
                <c:pt idx="4">
                  <c:v>2023A</c:v>
                </c:pt>
              </c:strCache>
            </c:strRef>
          </c:cat>
          <c:val>
            <c:numRef>
              <c:f>Sheet1!$C$2:$C$6</c:f>
              <c:numCache>
                <c:formatCode>0%</c:formatCode>
                <c:ptCount val="5"/>
                <c:pt idx="0">
                  <c:v>0.22494773519163763</c:v>
                </c:pt>
                <c:pt idx="1">
                  <c:v>0.25010030761000401</c:v>
                </c:pt>
                <c:pt idx="2">
                  <c:v>0.28576709796672828</c:v>
                </c:pt>
                <c:pt idx="3">
                  <c:v>0.24679951018590671</c:v>
                </c:pt>
                <c:pt idx="4">
                  <c:v>0.20460900588178577</c:v>
                </c:pt>
              </c:numCache>
            </c:numRef>
          </c:val>
          <c:smooth val="0"/>
          <c:extLst>
            <c:ext xmlns:c16="http://schemas.microsoft.com/office/drawing/2014/chart" uri="{C3380CC4-5D6E-409C-BE32-E72D297353CC}">
              <c16:uniqueId val="{00000001-BDAD-EA40-8008-283DC8234111}"/>
            </c:ext>
          </c:extLst>
        </c:ser>
        <c:dLbls>
          <c:showLegendKey val="0"/>
          <c:showVal val="1"/>
          <c:showCatName val="0"/>
          <c:showSerName val="0"/>
          <c:showPercent val="0"/>
          <c:showBubbleSize val="0"/>
        </c:dLbls>
        <c:marker val="1"/>
        <c:smooth val="0"/>
        <c:axId val="1795626672"/>
        <c:axId val="1795184128"/>
      </c:lineChart>
      <c:catAx>
        <c:axId val="1164192847"/>
        <c:scaling>
          <c:orientation val="minMax"/>
        </c:scaling>
        <c:delete val="0"/>
        <c:axPos val="b"/>
        <c:numFmt formatCode="General" sourceLinked="1"/>
        <c:majorTickMark val="none"/>
        <c:minorTickMark val="none"/>
        <c:tickLblPos val="nextTo"/>
        <c:spPr>
          <a:solidFill>
            <a:schemeClr val="bg1"/>
          </a:solid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78840848"/>
        <c:crosses val="autoZero"/>
        <c:auto val="1"/>
        <c:lblAlgn val="ctr"/>
        <c:lblOffset val="100"/>
        <c:noMultiLvlLbl val="0"/>
      </c:catAx>
      <c:valAx>
        <c:axId val="17884084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164192847"/>
        <c:crosses val="autoZero"/>
        <c:crossBetween val="between"/>
      </c:valAx>
      <c:valAx>
        <c:axId val="1795184128"/>
        <c:scaling>
          <c:orientation val="minMax"/>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795626672"/>
        <c:crosses val="max"/>
        <c:crossBetween val="between"/>
      </c:valAx>
      <c:catAx>
        <c:axId val="1795626672"/>
        <c:scaling>
          <c:orientation val="minMax"/>
        </c:scaling>
        <c:delete val="1"/>
        <c:axPos val="b"/>
        <c:numFmt formatCode="General" sourceLinked="1"/>
        <c:majorTickMark val="none"/>
        <c:minorTickMark val="none"/>
        <c:tickLblPos val="nextTo"/>
        <c:crossAx val="1795184128"/>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baseline="0">
          <a:solidFill>
            <a:schemeClr val="tx1"/>
          </a:solidFill>
          <a:latin typeface="+mn-lt"/>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0F213F"/>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Sheet1!$D$3:$D$6</c:f>
              <c:numCache>
                <c:formatCode>General</c:formatCode>
                <c:ptCount val="4"/>
                <c:pt idx="0">
                  <c:v>2020</c:v>
                </c:pt>
                <c:pt idx="1">
                  <c:v>2021</c:v>
                </c:pt>
                <c:pt idx="2">
                  <c:v>2022</c:v>
                </c:pt>
                <c:pt idx="3">
                  <c:v>2023</c:v>
                </c:pt>
              </c:numCache>
            </c:numRef>
          </c:cat>
          <c:val>
            <c:numRef>
              <c:f>Sheet1!$E$3:$E$6</c:f>
              <c:numCache>
                <c:formatCode>General</c:formatCode>
                <c:ptCount val="4"/>
                <c:pt idx="0">
                  <c:v>187</c:v>
                </c:pt>
                <c:pt idx="1">
                  <c:v>227</c:v>
                </c:pt>
                <c:pt idx="2">
                  <c:v>216.5</c:v>
                </c:pt>
                <c:pt idx="3">
                  <c:v>205.5</c:v>
                </c:pt>
              </c:numCache>
            </c:numRef>
          </c:val>
          <c:extLst>
            <c:ext xmlns:c16="http://schemas.microsoft.com/office/drawing/2014/chart" uri="{C3380CC4-5D6E-409C-BE32-E72D297353CC}">
              <c16:uniqueId val="{00000000-9FC4-49F2-ABF5-2DFA3FFF2CD3}"/>
            </c:ext>
          </c:extLst>
        </c:ser>
        <c:dLbls>
          <c:showLegendKey val="0"/>
          <c:showVal val="0"/>
          <c:showCatName val="0"/>
          <c:showSerName val="0"/>
          <c:showPercent val="0"/>
          <c:showBubbleSize val="0"/>
        </c:dLbls>
        <c:gapWidth val="150"/>
        <c:overlap val="-27"/>
        <c:axId val="1088650688"/>
        <c:axId val="1088649440"/>
      </c:barChart>
      <c:catAx>
        <c:axId val="108865068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088649440"/>
        <c:crosses val="autoZero"/>
        <c:auto val="1"/>
        <c:lblAlgn val="ctr"/>
        <c:lblOffset val="100"/>
        <c:noMultiLvlLbl val="0"/>
      </c:catAx>
      <c:valAx>
        <c:axId val="1088649440"/>
        <c:scaling>
          <c:orientation val="minMax"/>
        </c:scaling>
        <c:delete val="1"/>
        <c:axPos val="l"/>
        <c:numFmt formatCode="General" sourceLinked="1"/>
        <c:majorTickMark val="none"/>
        <c:minorTickMark val="none"/>
        <c:tickLblPos val="nextTo"/>
        <c:crossAx val="10886506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0F213F"/>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Sheet1!$E$137:$E$141</c:f>
              <c:strCache>
                <c:ptCount val="5"/>
                <c:pt idx="0">
                  <c:v>lockheed martin</c:v>
                </c:pt>
                <c:pt idx="1">
                  <c:v>rtx</c:v>
                </c:pt>
                <c:pt idx="2">
                  <c:v>general dynamics</c:v>
                </c:pt>
                <c:pt idx="3">
                  <c:v>boeing</c:v>
                </c:pt>
                <c:pt idx="4">
                  <c:v>northrop grumman</c:v>
                </c:pt>
              </c:strCache>
            </c:strRef>
          </c:cat>
          <c:val>
            <c:numRef>
              <c:f>Sheet1!$F$137:$F$141</c:f>
              <c:numCache>
                <c:formatCode>General</c:formatCode>
                <c:ptCount val="5"/>
                <c:pt idx="0">
                  <c:v>68590</c:v>
                </c:pt>
                <c:pt idx="1">
                  <c:v>27820</c:v>
                </c:pt>
                <c:pt idx="2">
                  <c:v>22965</c:v>
                </c:pt>
                <c:pt idx="3">
                  <c:v>21790</c:v>
                </c:pt>
                <c:pt idx="4">
                  <c:v>15094</c:v>
                </c:pt>
              </c:numCache>
            </c:numRef>
          </c:val>
          <c:extLst>
            <c:ext xmlns:c16="http://schemas.microsoft.com/office/drawing/2014/chart" uri="{C3380CC4-5D6E-409C-BE32-E72D297353CC}">
              <c16:uniqueId val="{00000000-8598-4F5B-8265-B86971A703FA}"/>
            </c:ext>
          </c:extLst>
        </c:ser>
        <c:dLbls>
          <c:dLblPos val="outEnd"/>
          <c:showLegendKey val="0"/>
          <c:showVal val="1"/>
          <c:showCatName val="0"/>
          <c:showSerName val="0"/>
          <c:showPercent val="0"/>
          <c:showBubbleSize val="0"/>
        </c:dLbls>
        <c:gapWidth val="219"/>
        <c:overlap val="-27"/>
        <c:axId val="1162746384"/>
        <c:axId val="1162744464"/>
      </c:barChart>
      <c:catAx>
        <c:axId val="1162746384"/>
        <c:scaling>
          <c:orientation val="minMax"/>
        </c:scaling>
        <c:delete val="1"/>
        <c:axPos val="b"/>
        <c:numFmt formatCode="General" sourceLinked="1"/>
        <c:majorTickMark val="none"/>
        <c:minorTickMark val="none"/>
        <c:tickLblPos val="nextTo"/>
        <c:crossAx val="1162744464"/>
        <c:crosses val="autoZero"/>
        <c:auto val="1"/>
        <c:lblAlgn val="ctr"/>
        <c:lblOffset val="100"/>
        <c:noMultiLvlLbl val="0"/>
      </c:catAx>
      <c:valAx>
        <c:axId val="1162744464"/>
        <c:scaling>
          <c:orientation val="minMax"/>
        </c:scaling>
        <c:delete val="1"/>
        <c:axPos val="l"/>
        <c:numFmt formatCode="General" sourceLinked="1"/>
        <c:majorTickMark val="none"/>
        <c:minorTickMark val="none"/>
        <c:tickLblPos val="nextTo"/>
        <c:crossAx val="11627463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v>Kratos</c:v>
          </c:tx>
          <c:spPr>
            <a:solidFill>
              <a:srgbClr val="A9B0B1"/>
            </a:solidFill>
            <a:ln>
              <a:noFill/>
            </a:ln>
            <a:effectLst/>
          </c:spPr>
          <c:invertIfNegative val="0"/>
          <c:dLbls>
            <c:dLbl>
              <c:idx val="0"/>
              <c:layout>
                <c:manualLayout>
                  <c:x val="-2.9239766081871343E-3"/>
                  <c:y val="-4.771336515226198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21C-4283-AB16-3BBEDB500428}"/>
                </c:ext>
              </c:extLst>
            </c:dLbl>
            <c:dLbl>
              <c:idx val="1"/>
              <c:layout>
                <c:manualLayout>
                  <c:x val="-5.8479532163742418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21C-4283-AB16-3BBEDB500428}"/>
                </c:ext>
              </c:extLst>
            </c:dLbl>
            <c:dLbl>
              <c:idx val="2"/>
              <c:layout>
                <c:manualLayout>
                  <c:x val="-1.1695906432748537E-2"/>
                  <c:y val="-4.771336515226198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A21C-4283-AB16-3BBEDB500428}"/>
                </c:ext>
              </c:extLst>
            </c:dLbl>
            <c:dLbl>
              <c:idx val="3"/>
              <c:layout>
                <c:manualLayout>
                  <c:x val="-1.4619883040935779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A21C-4283-AB16-3BBEDB500428}"/>
                </c:ext>
              </c:extLst>
            </c:dLbl>
            <c:dLbl>
              <c:idx val="4"/>
              <c:layout>
                <c:manualLayout>
                  <c:x val="-8.771929824561403E-3"/>
                  <c:y val="-4.771336515226198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21C-4283-AB16-3BBEDB500428}"/>
                </c:ext>
              </c:extLst>
            </c:dLbl>
            <c:dLbl>
              <c:idx val="5"/>
              <c:layout>
                <c:manualLayout>
                  <c:x val="-8.7719298245615106E-3"/>
                  <c:y val="-8.7473492277899781E-17"/>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A21C-4283-AB16-3BBEDB500428}"/>
                </c:ext>
              </c:extLst>
            </c:dLbl>
            <c:spPr>
              <a:noFill/>
              <a:ln>
                <a:noFill/>
              </a:ln>
              <a:effectLst/>
            </c:spPr>
            <c:txPr>
              <a:bodyPr rot="0" spcFirstLastPara="1" vertOverflow="ellipsis" wrap="square" lIns="38100" tIns="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showLeaderLines val="1"/>
                <c15:leaderLines>
                  <c:spPr>
                    <a:ln w="9525" cap="flat" cmpd="sng" algn="ctr">
                      <a:solidFill>
                        <a:schemeClr val="tx1">
                          <a:lumMod val="35000"/>
                          <a:lumOff val="65000"/>
                        </a:schemeClr>
                      </a:solidFill>
                      <a:round/>
                    </a:ln>
                    <a:effectLst/>
                  </c:spPr>
                </c15:leaderLines>
              </c:ext>
            </c:extLst>
          </c:dLbls>
          <c:cat>
            <c:strRef>
              <c:f>Sheet1!$C$7:$C$12</c:f>
              <c:strCache>
                <c:ptCount val="6"/>
                <c:pt idx="0">
                  <c:v>2019</c:v>
                </c:pt>
                <c:pt idx="1">
                  <c:v>2020</c:v>
                </c:pt>
                <c:pt idx="2">
                  <c:v>2021</c:v>
                </c:pt>
                <c:pt idx="3">
                  <c:v>2022</c:v>
                </c:pt>
                <c:pt idx="4">
                  <c:v>2023</c:v>
                </c:pt>
                <c:pt idx="5">
                  <c:v>LTM</c:v>
                </c:pt>
              </c:strCache>
            </c:strRef>
          </c:cat>
          <c:val>
            <c:numRef>
              <c:f>Sheet1!$F$7:$F$12</c:f>
              <c:numCache>
                <c:formatCode>0.0%</c:formatCode>
                <c:ptCount val="6"/>
                <c:pt idx="0">
                  <c:v>2.5087108013937282E-2</c:v>
                </c:pt>
                <c:pt idx="1">
                  <c:v>3.6110739601444425E-2</c:v>
                </c:pt>
                <c:pt idx="2">
                  <c:v>4.337646333949477E-2</c:v>
                </c:pt>
                <c:pt idx="3">
                  <c:v>4.2970054547478577E-2</c:v>
                </c:pt>
                <c:pt idx="4">
                  <c:v>3.7026323401793466E-2</c:v>
                </c:pt>
                <c:pt idx="5">
                  <c:v>3.3451641526175691E-2</c:v>
                </c:pt>
              </c:numCache>
            </c:numRef>
          </c:val>
          <c:extLst>
            <c:ext xmlns:c16="http://schemas.microsoft.com/office/drawing/2014/chart" uri="{C3380CC4-5D6E-409C-BE32-E72D297353CC}">
              <c16:uniqueId val="{00000000-A21C-4283-AB16-3BBEDB500428}"/>
            </c:ext>
          </c:extLst>
        </c:ser>
        <c:ser>
          <c:idx val="1"/>
          <c:order val="1"/>
          <c:tx>
            <c:v>Aerovironment</c:v>
          </c:tx>
          <c:spPr>
            <a:solidFill>
              <a:srgbClr val="1D4FA3"/>
            </a:solidFill>
            <a:ln>
              <a:noFill/>
            </a:ln>
            <a:effectLst/>
          </c:spPr>
          <c:invertIfNegative val="0"/>
          <c:dLbls>
            <c:dLbl>
              <c:idx val="3"/>
              <c:layout>
                <c:manualLayout>
                  <c:x val="2.9239766081871343E-3"/>
                  <c:y val="-4.771336515226198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21C-4283-AB16-3BBEDB500428}"/>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Sheet1!$C$7:$C$12</c:f>
              <c:strCache>
                <c:ptCount val="6"/>
                <c:pt idx="0">
                  <c:v>2019</c:v>
                </c:pt>
                <c:pt idx="1">
                  <c:v>2020</c:v>
                </c:pt>
                <c:pt idx="2">
                  <c:v>2021</c:v>
                </c:pt>
                <c:pt idx="3">
                  <c:v>2022</c:v>
                </c:pt>
                <c:pt idx="4">
                  <c:v>2023</c:v>
                </c:pt>
                <c:pt idx="5">
                  <c:v>LTM</c:v>
                </c:pt>
              </c:strCache>
            </c:strRef>
          </c:cat>
          <c:val>
            <c:numRef>
              <c:f>Sheet1!$K$7:$K$12</c:f>
              <c:numCache>
                <c:formatCode>0.0%</c:formatCode>
                <c:ptCount val="6"/>
                <c:pt idx="0">
                  <c:v>0.10881323576201082</c:v>
                </c:pt>
                <c:pt idx="1">
                  <c:v>0.12659950993738089</c:v>
                </c:pt>
                <c:pt idx="2">
                  <c:v>0.13623702203089388</c:v>
                </c:pt>
                <c:pt idx="3">
                  <c:v>0.12272829257347993</c:v>
                </c:pt>
                <c:pt idx="4">
                  <c:v>0.11896392229417206</c:v>
                </c:pt>
                <c:pt idx="5">
                  <c:v>0.14901632482210128</c:v>
                </c:pt>
              </c:numCache>
            </c:numRef>
          </c:val>
          <c:extLst>
            <c:ext xmlns:c16="http://schemas.microsoft.com/office/drawing/2014/chart" uri="{C3380CC4-5D6E-409C-BE32-E72D297353CC}">
              <c16:uniqueId val="{00000001-A21C-4283-AB16-3BBEDB500428}"/>
            </c:ext>
          </c:extLst>
        </c:ser>
        <c:dLbls>
          <c:showLegendKey val="0"/>
          <c:showVal val="0"/>
          <c:showCatName val="0"/>
          <c:showSerName val="0"/>
          <c:showPercent val="0"/>
          <c:showBubbleSize val="0"/>
        </c:dLbls>
        <c:gapWidth val="219"/>
        <c:overlap val="-27"/>
        <c:axId val="990036448"/>
        <c:axId val="990034048"/>
      </c:barChart>
      <c:catAx>
        <c:axId val="99003644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90034048"/>
        <c:crosses val="autoZero"/>
        <c:auto val="1"/>
        <c:lblAlgn val="ctr"/>
        <c:lblOffset val="100"/>
        <c:noMultiLvlLbl val="0"/>
      </c:catAx>
      <c:valAx>
        <c:axId val="990034048"/>
        <c:scaling>
          <c:orientation val="minMax"/>
          <c:max val="0.17"/>
          <c:min val="0"/>
        </c:scaling>
        <c:delete val="1"/>
        <c:axPos val="l"/>
        <c:majorGridlines>
          <c:spPr>
            <a:ln w="9525" cap="flat" cmpd="sng" algn="ctr">
              <a:noFill/>
              <a:round/>
            </a:ln>
            <a:effectLst/>
          </c:spPr>
        </c:majorGridlines>
        <c:numFmt formatCode="0%" sourceLinked="0"/>
        <c:majorTickMark val="out"/>
        <c:minorTickMark val="none"/>
        <c:tickLblPos val="nextTo"/>
        <c:crossAx val="990036448"/>
        <c:crosses val="autoZero"/>
        <c:crossBetween val="between"/>
        <c:majorUnit val="0.1"/>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5649392591308531E-2"/>
          <c:y val="6.4870854702838182E-2"/>
          <c:w val="0.93435070165330969"/>
          <c:h val="0.79529289611244147"/>
        </c:manualLayout>
      </c:layout>
      <c:lineChart>
        <c:grouping val="standard"/>
        <c:varyColors val="0"/>
        <c:ser>
          <c:idx val="0"/>
          <c:order val="0"/>
          <c:spPr>
            <a:ln w="28575" cap="rnd">
              <a:solidFill>
                <a:srgbClr val="1D4FA3"/>
              </a:solidFill>
              <a:round/>
            </a:ln>
            <a:effectLst/>
          </c:spPr>
          <c:marker>
            <c:symbol val="none"/>
          </c:marker>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Sheet1!$B$4:$B$9</c:f>
              <c:strCache>
                <c:ptCount val="6"/>
                <c:pt idx="0">
                  <c:v>2025E</c:v>
                </c:pt>
                <c:pt idx="1">
                  <c:v>2026E</c:v>
                </c:pt>
                <c:pt idx="2">
                  <c:v>2027E</c:v>
                </c:pt>
                <c:pt idx="3">
                  <c:v>2028E</c:v>
                </c:pt>
                <c:pt idx="4">
                  <c:v>2029E</c:v>
                </c:pt>
                <c:pt idx="5">
                  <c:v>2030E</c:v>
                </c:pt>
              </c:strCache>
            </c:strRef>
          </c:cat>
          <c:val>
            <c:numRef>
              <c:f>Sheet1!$C$4:$C$9</c:f>
              <c:numCache>
                <c:formatCode>General</c:formatCode>
                <c:ptCount val="6"/>
                <c:pt idx="0">
                  <c:v>1.26</c:v>
                </c:pt>
                <c:pt idx="1">
                  <c:v>2.13</c:v>
                </c:pt>
                <c:pt idx="2">
                  <c:v>6.02</c:v>
                </c:pt>
                <c:pt idx="3">
                  <c:v>8.39</c:v>
                </c:pt>
                <c:pt idx="4">
                  <c:v>15.03</c:v>
                </c:pt>
                <c:pt idx="5">
                  <c:v>18.100000000000001</c:v>
                </c:pt>
              </c:numCache>
            </c:numRef>
          </c:val>
          <c:smooth val="0"/>
          <c:extLst>
            <c:ext xmlns:c16="http://schemas.microsoft.com/office/drawing/2014/chart" uri="{C3380CC4-5D6E-409C-BE32-E72D297353CC}">
              <c16:uniqueId val="{00000000-6292-450D-BE84-00C7ACFEDB81}"/>
            </c:ext>
          </c:extLst>
        </c:ser>
        <c:dLbls>
          <c:dLblPos val="t"/>
          <c:showLegendKey val="0"/>
          <c:showVal val="1"/>
          <c:showCatName val="0"/>
          <c:showSerName val="0"/>
          <c:showPercent val="0"/>
          <c:showBubbleSize val="0"/>
        </c:dLbls>
        <c:smooth val="0"/>
        <c:axId val="112521424"/>
        <c:axId val="112518064"/>
      </c:lineChart>
      <c:catAx>
        <c:axId val="112521424"/>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12518064"/>
        <c:crosses val="autoZero"/>
        <c:auto val="1"/>
        <c:lblAlgn val="ctr"/>
        <c:lblOffset val="100"/>
        <c:noMultiLvlLbl val="0"/>
      </c:catAx>
      <c:valAx>
        <c:axId val="112518064"/>
        <c:scaling>
          <c:orientation val="minMax"/>
        </c:scaling>
        <c:delete val="1"/>
        <c:axPos val="l"/>
        <c:numFmt formatCode="General" sourceLinked="1"/>
        <c:majorTickMark val="none"/>
        <c:minorTickMark val="none"/>
        <c:tickLblPos val="nextTo"/>
        <c:crossAx val="112521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rgbClr val="00A1E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Sheet1!$B$16:$B$21</c:f>
              <c:strCache>
                <c:ptCount val="6"/>
                <c:pt idx="0">
                  <c:v>2025E</c:v>
                </c:pt>
                <c:pt idx="1">
                  <c:v>2026E</c:v>
                </c:pt>
                <c:pt idx="2">
                  <c:v>2027E</c:v>
                </c:pt>
                <c:pt idx="3">
                  <c:v>2028E</c:v>
                </c:pt>
                <c:pt idx="4">
                  <c:v>2029E</c:v>
                </c:pt>
                <c:pt idx="5">
                  <c:v>2030E</c:v>
                </c:pt>
              </c:strCache>
            </c:strRef>
          </c:cat>
          <c:val>
            <c:numRef>
              <c:f>Sheet1!$C$16:$C$21</c:f>
              <c:numCache>
                <c:formatCode>General</c:formatCode>
                <c:ptCount val="6"/>
                <c:pt idx="0">
                  <c:v>3.8</c:v>
                </c:pt>
                <c:pt idx="1">
                  <c:v>4.5999999999999996</c:v>
                </c:pt>
                <c:pt idx="2">
                  <c:v>5.0999999999999996</c:v>
                </c:pt>
                <c:pt idx="3">
                  <c:v>6</c:v>
                </c:pt>
                <c:pt idx="4">
                  <c:v>7.2</c:v>
                </c:pt>
                <c:pt idx="5">
                  <c:v>8.4</c:v>
                </c:pt>
              </c:numCache>
            </c:numRef>
          </c:val>
          <c:smooth val="0"/>
          <c:extLst>
            <c:ext xmlns:c16="http://schemas.microsoft.com/office/drawing/2014/chart" uri="{C3380CC4-5D6E-409C-BE32-E72D297353CC}">
              <c16:uniqueId val="{00000000-F986-4754-9E5C-FFE357C08B19}"/>
            </c:ext>
          </c:extLst>
        </c:ser>
        <c:dLbls>
          <c:dLblPos val="t"/>
          <c:showLegendKey val="0"/>
          <c:showVal val="1"/>
          <c:showCatName val="0"/>
          <c:showSerName val="0"/>
          <c:showPercent val="0"/>
          <c:showBubbleSize val="0"/>
        </c:dLbls>
        <c:smooth val="0"/>
        <c:axId val="1885637712"/>
        <c:axId val="1885638192"/>
      </c:lineChart>
      <c:catAx>
        <c:axId val="1885637712"/>
        <c:scaling>
          <c:orientation val="minMax"/>
        </c:scaling>
        <c:delete val="0"/>
        <c:axPos val="b"/>
        <c:numFmt formatCode="General" sourceLinked="1"/>
        <c:majorTickMark val="none"/>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885638192"/>
        <c:crosses val="autoZero"/>
        <c:auto val="1"/>
        <c:lblAlgn val="ctr"/>
        <c:lblOffset val="100"/>
        <c:noMultiLvlLbl val="0"/>
      </c:catAx>
      <c:valAx>
        <c:axId val="1885638192"/>
        <c:scaling>
          <c:orientation val="minMax"/>
        </c:scaling>
        <c:delete val="1"/>
        <c:axPos val="l"/>
        <c:numFmt formatCode="General" sourceLinked="1"/>
        <c:majorTickMark val="none"/>
        <c:minorTickMark val="none"/>
        <c:tickLblPos val="nextTo"/>
        <c:crossAx val="18856377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982904584576622E-2"/>
          <c:y val="4.8678587171084149E-2"/>
          <c:w val="0.96803419083084674"/>
          <c:h val="0.65947324681298125"/>
        </c:manualLayout>
      </c:layout>
      <c:barChart>
        <c:barDir val="col"/>
        <c:grouping val="clustered"/>
        <c:varyColors val="0"/>
        <c:ser>
          <c:idx val="0"/>
          <c:order val="0"/>
          <c:tx>
            <c:strRef>
              <c:f>Sheet1!$C$2</c:f>
              <c:strCache>
                <c:ptCount val="1"/>
                <c:pt idx="0">
                  <c:v>2023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Sheet1!$B$3:$B$14</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Sheet1!$C$3:$C$14</c:f>
              <c:numCache>
                <c:formatCode>General</c:formatCode>
                <c:ptCount val="12"/>
                <c:pt idx="0">
                  <c:v>0.192</c:v>
                </c:pt>
                <c:pt idx="1">
                  <c:v>6.3E-2</c:v>
                </c:pt>
                <c:pt idx="2">
                  <c:v>2.4E-2</c:v>
                </c:pt>
                <c:pt idx="3">
                  <c:v>0.10800000000000001</c:v>
                </c:pt>
                <c:pt idx="4">
                  <c:v>0.17899999999999999</c:v>
                </c:pt>
                <c:pt idx="5">
                  <c:v>0.16200000000000001</c:v>
                </c:pt>
                <c:pt idx="6">
                  <c:v>0.13200000000000001</c:v>
                </c:pt>
                <c:pt idx="7">
                  <c:v>0.121</c:v>
                </c:pt>
                <c:pt idx="8">
                  <c:v>0.10099999999999999</c:v>
                </c:pt>
                <c:pt idx="9">
                  <c:v>0.151</c:v>
                </c:pt>
                <c:pt idx="10">
                  <c:v>0.122</c:v>
                </c:pt>
                <c:pt idx="11">
                  <c:v>0.13900000000000001</c:v>
                </c:pt>
              </c:numCache>
            </c:numRef>
          </c:val>
          <c:extLst>
            <c:ext xmlns:c16="http://schemas.microsoft.com/office/drawing/2014/chart" uri="{C3380CC4-5D6E-409C-BE32-E72D297353CC}">
              <c16:uniqueId val="{00000000-2D1E-4F3B-93B8-2FE4F064B489}"/>
            </c:ext>
          </c:extLst>
        </c:ser>
        <c:ser>
          <c:idx val="1"/>
          <c:order val="1"/>
          <c:tx>
            <c:strRef>
              <c:f>Sheet1!$D$2</c:f>
              <c:strCache>
                <c:ptCount val="1"/>
                <c:pt idx="0">
                  <c:v>2024</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Sheet1!$B$3:$B$14</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Sheet1!$D$3:$D$14</c:f>
              <c:numCache>
                <c:formatCode>General</c:formatCode>
                <c:ptCount val="12"/>
                <c:pt idx="0">
                  <c:v>0.14300000000000002</c:v>
                </c:pt>
                <c:pt idx="1">
                  <c:v>6.9000000000000006E-2</c:v>
                </c:pt>
                <c:pt idx="2">
                  <c:v>0.06</c:v>
                </c:pt>
                <c:pt idx="3">
                  <c:v>0.11699999999999999</c:v>
                </c:pt>
                <c:pt idx="4">
                  <c:v>0.17499999999999999</c:v>
                </c:pt>
                <c:pt idx="5">
                  <c:v>0.14800000000000002</c:v>
                </c:pt>
                <c:pt idx="6">
                  <c:v>0.129</c:v>
                </c:pt>
                <c:pt idx="7">
                  <c:v>9.4E-2</c:v>
                </c:pt>
                <c:pt idx="8">
                  <c:v>0.109</c:v>
                </c:pt>
                <c:pt idx="9">
                  <c:v>0.14300000000000002</c:v>
                </c:pt>
                <c:pt idx="10">
                  <c:v>0.11800000000000001</c:v>
                </c:pt>
                <c:pt idx="11">
                  <c:v>0.159</c:v>
                </c:pt>
              </c:numCache>
            </c:numRef>
          </c:val>
          <c:extLst>
            <c:ext xmlns:c16="http://schemas.microsoft.com/office/drawing/2014/chart" uri="{C3380CC4-5D6E-409C-BE32-E72D297353CC}">
              <c16:uniqueId val="{00000001-2D1E-4F3B-93B8-2FE4F064B489}"/>
            </c:ext>
          </c:extLst>
        </c:ser>
        <c:dLbls>
          <c:dLblPos val="outEnd"/>
          <c:showLegendKey val="0"/>
          <c:showVal val="1"/>
          <c:showCatName val="0"/>
          <c:showSerName val="0"/>
          <c:showPercent val="0"/>
          <c:showBubbleSize val="0"/>
        </c:dLbls>
        <c:gapWidth val="125"/>
        <c:overlap val="-27"/>
        <c:axId val="1196596528"/>
        <c:axId val="1196597488"/>
      </c:barChart>
      <c:catAx>
        <c:axId val="1196596528"/>
        <c:scaling>
          <c:orientation val="minMax"/>
        </c:scaling>
        <c:delete val="1"/>
        <c:axPos val="b"/>
        <c:numFmt formatCode="General" sourceLinked="1"/>
        <c:majorTickMark val="none"/>
        <c:minorTickMark val="none"/>
        <c:tickLblPos val="nextTo"/>
        <c:crossAx val="1196597488"/>
        <c:crosses val="autoZero"/>
        <c:auto val="1"/>
        <c:lblAlgn val="ctr"/>
        <c:lblOffset val="100"/>
        <c:noMultiLvlLbl val="0"/>
      </c:catAx>
      <c:valAx>
        <c:axId val="1196597488"/>
        <c:scaling>
          <c:orientation val="minMax"/>
        </c:scaling>
        <c:delete val="1"/>
        <c:axPos val="l"/>
        <c:numFmt formatCode="General" sourceLinked="1"/>
        <c:majorTickMark val="none"/>
        <c:minorTickMark val="none"/>
        <c:tickLblPos val="nextTo"/>
        <c:crossAx val="1196596528"/>
        <c:crosses val="autoZero"/>
        <c:crossBetween val="between"/>
      </c:valAx>
      <c:spPr>
        <a:noFill/>
        <a:ln>
          <a:noFill/>
        </a:ln>
        <a:effectLst/>
      </c:spPr>
    </c:plotArea>
    <c:legend>
      <c:legendPos val="b"/>
      <c:layout>
        <c:manualLayout>
          <c:xMode val="edge"/>
          <c:yMode val="edge"/>
          <c:x val="0.44983975364345025"/>
          <c:y val="0.87344486408576161"/>
          <c:w val="0.1003203794727939"/>
          <c:h val="7.489907285316736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819670701720731E-2"/>
          <c:y val="0.19832832903502662"/>
          <c:w val="0.96836065859655851"/>
          <c:h val="0.5741592111894136"/>
        </c:manualLayout>
      </c:layout>
      <c:barChart>
        <c:barDir val="col"/>
        <c:grouping val="clustered"/>
        <c:varyColors val="0"/>
        <c:ser>
          <c:idx val="0"/>
          <c:order val="0"/>
          <c:tx>
            <c:strRef>
              <c:f>Sheet1!$G$18</c:f>
              <c:strCache>
                <c:ptCount val="1"/>
                <c:pt idx="0">
                  <c:v>2023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Sheet1!$F$19:$F$30</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Sheet1!$G$19:$G$30</c:f>
              <c:numCache>
                <c:formatCode>General</c:formatCode>
                <c:ptCount val="12"/>
                <c:pt idx="0">
                  <c:v>0.34200000000000003</c:v>
                </c:pt>
                <c:pt idx="1">
                  <c:v>0.25900000000000001</c:v>
                </c:pt>
                <c:pt idx="2">
                  <c:v>0.17499999999999999</c:v>
                </c:pt>
                <c:pt idx="3">
                  <c:v>0.158</c:v>
                </c:pt>
                <c:pt idx="4">
                  <c:v>0.26300000000000001</c:v>
                </c:pt>
                <c:pt idx="5">
                  <c:v>0.34100000000000003</c:v>
                </c:pt>
                <c:pt idx="6">
                  <c:v>0.28399999999999997</c:v>
                </c:pt>
                <c:pt idx="7">
                  <c:v>0.61099999999999999</c:v>
                </c:pt>
                <c:pt idx="8">
                  <c:v>0.16699999999999998</c:v>
                </c:pt>
                <c:pt idx="9">
                  <c:v>0.127</c:v>
                </c:pt>
                <c:pt idx="10">
                  <c:v>0.16500000000000001</c:v>
                </c:pt>
                <c:pt idx="11">
                  <c:v>0.17499999999999999</c:v>
                </c:pt>
              </c:numCache>
            </c:numRef>
          </c:val>
          <c:extLst>
            <c:ext xmlns:c16="http://schemas.microsoft.com/office/drawing/2014/chart" uri="{C3380CC4-5D6E-409C-BE32-E72D297353CC}">
              <c16:uniqueId val="{00000000-3794-4A4A-AB66-696994523FA6}"/>
            </c:ext>
          </c:extLst>
        </c:ser>
        <c:ser>
          <c:idx val="1"/>
          <c:order val="1"/>
          <c:tx>
            <c:strRef>
              <c:f>Sheet1!$H$18</c:f>
              <c:strCache>
                <c:ptCount val="1"/>
                <c:pt idx="0">
                  <c:v>2024</c:v>
                </c:pt>
              </c:strCache>
            </c:strRef>
          </c:tx>
          <c:spPr>
            <a:solidFill>
              <a:schemeClr val="accent2"/>
            </a:solidFill>
            <a:ln>
              <a:noFill/>
            </a:ln>
            <a:effectLst/>
          </c:spPr>
          <c:invertIfNegative val="0"/>
          <c:dLbls>
            <c:dLbl>
              <c:idx val="5"/>
              <c:layout>
                <c:manualLayout>
                  <c:x val="4.3144556459237832E-3"/>
                  <c:y val="4.131840188229721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F45F-42E5-847F-94EF95BC6812}"/>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Sheet1!$F$19:$F$30</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Sheet1!$H$19:$H$30</c:f>
              <c:numCache>
                <c:formatCode>General</c:formatCode>
                <c:ptCount val="12"/>
                <c:pt idx="0">
                  <c:v>0.39799999999999996</c:v>
                </c:pt>
                <c:pt idx="1">
                  <c:v>0.25700000000000001</c:v>
                </c:pt>
                <c:pt idx="2">
                  <c:v>0.20199999999999999</c:v>
                </c:pt>
                <c:pt idx="3">
                  <c:v>0.156</c:v>
                </c:pt>
                <c:pt idx="4">
                  <c:v>0.26400000000000001</c:v>
                </c:pt>
                <c:pt idx="5">
                  <c:v>0.317</c:v>
                </c:pt>
                <c:pt idx="6">
                  <c:v>0.28600000000000003</c:v>
                </c:pt>
                <c:pt idx="7">
                  <c:v>0.59799999999999998</c:v>
                </c:pt>
                <c:pt idx="8">
                  <c:v>0.16899999999999998</c:v>
                </c:pt>
                <c:pt idx="9">
                  <c:v>0.122</c:v>
                </c:pt>
                <c:pt idx="10">
                  <c:v>0.159</c:v>
                </c:pt>
                <c:pt idx="11">
                  <c:v>0.193</c:v>
                </c:pt>
              </c:numCache>
            </c:numRef>
          </c:val>
          <c:extLst>
            <c:ext xmlns:c16="http://schemas.microsoft.com/office/drawing/2014/chart" uri="{C3380CC4-5D6E-409C-BE32-E72D297353CC}">
              <c16:uniqueId val="{00000001-3794-4A4A-AB66-696994523FA6}"/>
            </c:ext>
          </c:extLst>
        </c:ser>
        <c:dLbls>
          <c:dLblPos val="outEnd"/>
          <c:showLegendKey val="0"/>
          <c:showVal val="1"/>
          <c:showCatName val="0"/>
          <c:showSerName val="0"/>
          <c:showPercent val="0"/>
          <c:showBubbleSize val="0"/>
        </c:dLbls>
        <c:gapWidth val="125"/>
        <c:overlap val="-27"/>
        <c:axId val="1113089135"/>
        <c:axId val="1113091055"/>
      </c:barChart>
      <c:catAx>
        <c:axId val="1113089135"/>
        <c:scaling>
          <c:orientation val="minMax"/>
        </c:scaling>
        <c:delete val="1"/>
        <c:axPos val="b"/>
        <c:numFmt formatCode="General" sourceLinked="1"/>
        <c:majorTickMark val="none"/>
        <c:minorTickMark val="none"/>
        <c:tickLblPos val="nextTo"/>
        <c:crossAx val="1113091055"/>
        <c:crosses val="autoZero"/>
        <c:auto val="1"/>
        <c:lblAlgn val="ctr"/>
        <c:lblOffset val="100"/>
        <c:noMultiLvlLbl val="0"/>
      </c:catAx>
      <c:valAx>
        <c:axId val="1113091055"/>
        <c:scaling>
          <c:orientation val="minMax"/>
        </c:scaling>
        <c:delete val="1"/>
        <c:axPos val="l"/>
        <c:numFmt formatCode="General" sourceLinked="1"/>
        <c:majorTickMark val="none"/>
        <c:minorTickMark val="none"/>
        <c:tickLblPos val="nextTo"/>
        <c:crossAx val="11130891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020761622649711E-2"/>
          <c:y val="0.15754466396862188"/>
          <c:w val="0.96795847675470059"/>
          <c:h val="0.53715512905430352"/>
        </c:manualLayout>
      </c:layout>
      <c:barChart>
        <c:barDir val="col"/>
        <c:grouping val="clustered"/>
        <c:varyColors val="0"/>
        <c:ser>
          <c:idx val="0"/>
          <c:order val="0"/>
          <c:tx>
            <c:strRef>
              <c:f>Sheet1!$C$34</c:f>
              <c:strCache>
                <c:ptCount val="1"/>
                <c:pt idx="0">
                  <c:v>2023</c:v>
                </c:pt>
              </c:strCache>
            </c:strRef>
          </c:tx>
          <c:spPr>
            <a:solidFill>
              <a:schemeClr val="accent1"/>
            </a:solidFill>
            <a:ln>
              <a:noFill/>
            </a:ln>
            <a:effectLst/>
          </c:spPr>
          <c:invertIfNegative val="0"/>
          <c:dLbls>
            <c:dLbl>
              <c:idx val="7"/>
              <c:layout>
                <c:manualLayout>
                  <c:x val="-4.4704977071978883E-3"/>
                  <c:y val="4.774080726321875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18E-4671-8171-067F7A1E796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Sheet1!$B$35:$B$46</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Sheet1!$C$35:$C$46</c:f>
              <c:numCache>
                <c:formatCode>0.0%</c:formatCode>
                <c:ptCount val="12"/>
                <c:pt idx="0">
                  <c:v>0.11896392229417206</c:v>
                </c:pt>
                <c:pt idx="1">
                  <c:v>3.7026323401793466E-2</c:v>
                </c:pt>
                <c:pt idx="2">
                  <c:v>7.0081253627394077E-2</c:v>
                </c:pt>
                <c:pt idx="3">
                  <c:v>1.1355034065102196E-2</c:v>
                </c:pt>
                <c:pt idx="4">
                  <c:v>3.1052062413100573E-2</c:v>
                </c:pt>
                <c:pt idx="5">
                  <c:v>4.8662704309063887E-2</c:v>
                </c:pt>
                <c:pt idx="6">
                  <c:v>4.0615602335043336E-3</c:v>
                </c:pt>
                <c:pt idx="7">
                  <c:v>0.19214532429320708</c:v>
                </c:pt>
                <c:pt idx="8">
                  <c:v>3.0542122677526089E-2</c:v>
                </c:pt>
                <c:pt idx="9">
                  <c:v>2.2198872297287297E-2</c:v>
                </c:pt>
                <c:pt idx="10">
                  <c:v>4.392311627567054E-2</c:v>
                </c:pt>
                <c:pt idx="11">
                  <c:v>4.0699361578641902E-2</c:v>
                </c:pt>
              </c:numCache>
            </c:numRef>
          </c:val>
          <c:extLst>
            <c:ext xmlns:c16="http://schemas.microsoft.com/office/drawing/2014/chart" uri="{C3380CC4-5D6E-409C-BE32-E72D297353CC}">
              <c16:uniqueId val="{00000000-518E-4671-8171-067F7A1E796B}"/>
            </c:ext>
          </c:extLst>
        </c:ser>
        <c:ser>
          <c:idx val="1"/>
          <c:order val="1"/>
          <c:tx>
            <c:strRef>
              <c:f>Sheet1!$D$34</c:f>
              <c:strCache>
                <c:ptCount val="1"/>
                <c:pt idx="0">
                  <c:v>2024</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Sheet1!$B$35:$B$46</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Sheet1!$D$35:$D$46</c:f>
              <c:numCache>
                <c:formatCode>0.0%</c:formatCode>
                <c:ptCount val="12"/>
                <c:pt idx="0">
                  <c:v>0.14166335057699961</c:v>
                </c:pt>
                <c:pt idx="1">
                  <c:v>3.3451641526175691E-2</c:v>
                </c:pt>
                <c:pt idx="2">
                  <c:v>6.8396829455382252E-2</c:v>
                </c:pt>
                <c:pt idx="3">
                  <c:v>1.1075880641098032E-2</c:v>
                </c:pt>
                <c:pt idx="4">
                  <c:v>2.2703623119856211E-2</c:v>
                </c:pt>
                <c:pt idx="5">
                  <c:v>3.5695258391049547E-2</c:v>
                </c:pt>
                <c:pt idx="6">
                  <c:v>7.6586090256579491E-3</c:v>
                </c:pt>
                <c:pt idx="7">
                  <c:v>0.19975262832405691</c:v>
                </c:pt>
                <c:pt idx="8">
                  <c:v>2.9279004513846529E-2</c:v>
                </c:pt>
                <c:pt idx="9">
                  <c:v>2.1039343572480537E-2</c:v>
                </c:pt>
                <c:pt idx="10">
                  <c:v>4.076961590730277E-2</c:v>
                </c:pt>
                <c:pt idx="11">
                  <c:v>3.6474279496976292E-2</c:v>
                </c:pt>
              </c:numCache>
            </c:numRef>
          </c:val>
          <c:extLst>
            <c:ext xmlns:c16="http://schemas.microsoft.com/office/drawing/2014/chart" uri="{C3380CC4-5D6E-409C-BE32-E72D297353CC}">
              <c16:uniqueId val="{00000001-518E-4671-8171-067F7A1E796B}"/>
            </c:ext>
          </c:extLst>
        </c:ser>
        <c:dLbls>
          <c:dLblPos val="outEnd"/>
          <c:showLegendKey val="0"/>
          <c:showVal val="1"/>
          <c:showCatName val="0"/>
          <c:showSerName val="0"/>
          <c:showPercent val="0"/>
          <c:showBubbleSize val="0"/>
        </c:dLbls>
        <c:gapWidth val="125"/>
        <c:overlap val="-27"/>
        <c:axId val="829335343"/>
        <c:axId val="829335823"/>
      </c:barChart>
      <c:catAx>
        <c:axId val="829335343"/>
        <c:scaling>
          <c:orientation val="minMax"/>
        </c:scaling>
        <c:delete val="1"/>
        <c:axPos val="b"/>
        <c:numFmt formatCode="General" sourceLinked="1"/>
        <c:majorTickMark val="none"/>
        <c:minorTickMark val="none"/>
        <c:tickLblPos val="nextTo"/>
        <c:crossAx val="829335823"/>
        <c:crosses val="autoZero"/>
        <c:auto val="1"/>
        <c:lblAlgn val="ctr"/>
        <c:lblOffset val="100"/>
        <c:noMultiLvlLbl val="0"/>
      </c:catAx>
      <c:valAx>
        <c:axId val="829335823"/>
        <c:scaling>
          <c:orientation val="minMax"/>
        </c:scaling>
        <c:delete val="1"/>
        <c:axPos val="l"/>
        <c:numFmt formatCode="0.0%" sourceLinked="1"/>
        <c:majorTickMark val="none"/>
        <c:minorTickMark val="none"/>
        <c:tickLblPos val="nextTo"/>
        <c:crossAx val="829335343"/>
        <c:crosses val="autoZero"/>
        <c:crossBetween val="between"/>
      </c:valAx>
      <c:spPr>
        <a:noFill/>
        <a:ln>
          <a:noFill/>
        </a:ln>
        <a:effectLst/>
      </c:spPr>
    </c:plotArea>
    <c:legend>
      <c:legendPos val="b"/>
      <c:layout>
        <c:manualLayout>
          <c:xMode val="edge"/>
          <c:yMode val="edge"/>
          <c:x val="0.44224568705506961"/>
          <c:y val="0.84215347880120217"/>
          <c:w val="0.11550862588986079"/>
          <c:h val="8.1461229577647981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900" b="1" i="0" u="none" strike="noStrike" kern="1200" spc="0" baseline="0">
                <a:solidFill>
                  <a:schemeClr val="tx1"/>
                </a:solidFill>
                <a:latin typeface="+mn-lt"/>
                <a:ea typeface="+mn-ea"/>
                <a:cs typeface="+mn-cs"/>
              </a:defRPr>
            </a:pPr>
            <a:r>
              <a:rPr lang="en-US" sz="900" b="1" dirty="0">
                <a:solidFill>
                  <a:schemeClr val="tx1"/>
                </a:solidFill>
              </a:rPr>
              <a:t>Product</a:t>
            </a:r>
            <a:r>
              <a:rPr lang="en-US" sz="900" b="1" baseline="0" dirty="0">
                <a:solidFill>
                  <a:schemeClr val="tx1"/>
                </a:solidFill>
              </a:rPr>
              <a:t> Segments as a Percentage of FY2024 Revenue</a:t>
            </a:r>
            <a:endParaRPr lang="en-US" sz="900" b="1" dirty="0">
              <a:solidFill>
                <a:schemeClr val="tx1"/>
              </a:solidFill>
            </a:endParaRPr>
          </a:p>
        </c:rich>
      </c:tx>
      <c:layout>
        <c:manualLayout>
          <c:xMode val="edge"/>
          <c:yMode val="edge"/>
          <c:x val="0.11024810177088883"/>
          <c:y val="0.14335865626657937"/>
        </c:manualLayout>
      </c:layout>
      <c:overlay val="0"/>
      <c:spPr>
        <a:noFill/>
        <a:ln>
          <a:noFill/>
        </a:ln>
        <a:effectLst/>
      </c:spPr>
      <c:txPr>
        <a:bodyPr rot="0" spcFirstLastPara="1" vertOverflow="ellipsis" vert="horz" wrap="square" anchor="ctr" anchorCtr="1"/>
        <a:lstStyle/>
        <a:p>
          <a:pPr>
            <a:defRPr sz="900" b="1" i="0" u="none" strike="noStrike" kern="1200" spc="0" baseline="0">
              <a:solidFill>
                <a:schemeClr val="tx1"/>
              </a:solidFill>
              <a:latin typeface="+mn-lt"/>
              <a:ea typeface="+mn-ea"/>
              <a:cs typeface="+mn-cs"/>
            </a:defRPr>
          </a:pPr>
          <a:endParaRPr lang="en-US"/>
        </a:p>
      </c:txPr>
    </c:title>
    <c:autoTitleDeleted val="0"/>
    <c:plotArea>
      <c:layout/>
      <c:barChart>
        <c:barDir val="bar"/>
        <c:grouping val="stacked"/>
        <c:varyColors val="0"/>
        <c:ser>
          <c:idx val="0"/>
          <c:order val="0"/>
          <c:tx>
            <c:strRef>
              <c:f>'Pie Chart'!$A$3</c:f>
              <c:strCache>
                <c:ptCount val="1"/>
                <c:pt idx="0">
                  <c:v>UxS</c:v>
                </c:pt>
              </c:strCache>
            </c:strRef>
          </c:tx>
          <c:spPr>
            <a:solidFill>
              <a:srgbClr val="00B0F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'Pie Chart'!$B$1:$B$2</c:f>
              <c:strCache>
                <c:ptCount val="2"/>
                <c:pt idx="1">
                  <c:v>%</c:v>
                </c:pt>
              </c:strCache>
            </c:strRef>
          </c:cat>
          <c:val>
            <c:numRef>
              <c:f>'Pie Chart'!$B$3</c:f>
              <c:numCache>
                <c:formatCode>0%</c:formatCode>
                <c:ptCount val="1"/>
                <c:pt idx="0">
                  <c:v>0.62</c:v>
                </c:pt>
              </c:numCache>
            </c:numRef>
          </c:val>
          <c:extLst>
            <c:ext xmlns:c16="http://schemas.microsoft.com/office/drawing/2014/chart" uri="{C3380CC4-5D6E-409C-BE32-E72D297353CC}">
              <c16:uniqueId val="{00000000-FF04-4C7E-882B-7AC7563A2E44}"/>
            </c:ext>
          </c:extLst>
        </c:ser>
        <c:ser>
          <c:idx val="1"/>
          <c:order val="1"/>
          <c:tx>
            <c:strRef>
              <c:f>'Pie Chart'!$A$4</c:f>
              <c:strCache>
                <c:ptCount val="1"/>
                <c:pt idx="0">
                  <c:v>LMS</c:v>
                </c:pt>
              </c:strCache>
            </c:strRef>
          </c:tx>
          <c:spPr>
            <a:solidFill>
              <a:srgbClr val="3CC0A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'Pie Chart'!$B$1:$B$2</c:f>
              <c:strCache>
                <c:ptCount val="2"/>
                <c:pt idx="1">
                  <c:v>%</c:v>
                </c:pt>
              </c:strCache>
            </c:strRef>
          </c:cat>
          <c:val>
            <c:numRef>
              <c:f>'Pie Chart'!$B$4</c:f>
              <c:numCache>
                <c:formatCode>0%</c:formatCode>
                <c:ptCount val="1"/>
                <c:pt idx="0">
                  <c:v>0.27</c:v>
                </c:pt>
              </c:numCache>
            </c:numRef>
          </c:val>
          <c:extLst>
            <c:ext xmlns:c16="http://schemas.microsoft.com/office/drawing/2014/chart" uri="{C3380CC4-5D6E-409C-BE32-E72D297353CC}">
              <c16:uniqueId val="{00000001-FF04-4C7E-882B-7AC7563A2E44}"/>
            </c:ext>
          </c:extLst>
        </c:ser>
        <c:ser>
          <c:idx val="2"/>
          <c:order val="2"/>
          <c:tx>
            <c:strRef>
              <c:f>'Pie Chart'!$A$5</c:f>
              <c:strCache>
                <c:ptCount val="1"/>
                <c:pt idx="0">
                  <c:v>MS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'Pie Chart'!$B$1:$B$2</c:f>
              <c:strCache>
                <c:ptCount val="2"/>
                <c:pt idx="1">
                  <c:v>%</c:v>
                </c:pt>
              </c:strCache>
            </c:strRef>
          </c:cat>
          <c:val>
            <c:numRef>
              <c:f>'Pie Chart'!$B$5</c:f>
              <c:numCache>
                <c:formatCode>0%</c:formatCode>
                <c:ptCount val="1"/>
                <c:pt idx="0">
                  <c:v>0.11</c:v>
                </c:pt>
              </c:numCache>
            </c:numRef>
          </c:val>
          <c:extLst>
            <c:ext xmlns:c16="http://schemas.microsoft.com/office/drawing/2014/chart" uri="{C3380CC4-5D6E-409C-BE32-E72D297353CC}">
              <c16:uniqueId val="{00000002-FF04-4C7E-882B-7AC7563A2E44}"/>
            </c:ext>
          </c:extLst>
        </c:ser>
        <c:dLbls>
          <c:showLegendKey val="0"/>
          <c:showVal val="0"/>
          <c:showCatName val="0"/>
          <c:showSerName val="0"/>
          <c:showPercent val="0"/>
          <c:showBubbleSize val="0"/>
        </c:dLbls>
        <c:gapWidth val="55"/>
        <c:overlap val="100"/>
        <c:axId val="50121951"/>
        <c:axId val="50120031"/>
      </c:barChart>
      <c:catAx>
        <c:axId val="501219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120031"/>
        <c:crosses val="autoZero"/>
        <c:auto val="1"/>
        <c:lblAlgn val="ctr"/>
        <c:lblOffset val="100"/>
        <c:noMultiLvlLbl val="0"/>
      </c:catAx>
      <c:valAx>
        <c:axId val="50120031"/>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50121951"/>
        <c:crosses val="autoZero"/>
        <c:crossBetween val="between"/>
      </c:valAx>
      <c:spPr>
        <a:noFill/>
        <a:ln>
          <a:noFill/>
        </a:ln>
        <a:effectLst/>
      </c:spPr>
    </c:plotArea>
    <c:legend>
      <c:legendPos val="r"/>
      <c:layout>
        <c:manualLayout>
          <c:xMode val="edge"/>
          <c:yMode val="edge"/>
          <c:x val="0.88837660994436629"/>
          <c:y val="0.29155563175683796"/>
          <c:w val="9.5031300693514495E-2"/>
          <c:h val="0.60940732710178758"/>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227873259961351E-2"/>
          <c:y val="5.2282053633078786E-2"/>
          <c:w val="0.96754425348007733"/>
          <c:h val="0.60520762187762556"/>
        </c:manualLayout>
      </c:layout>
      <c:barChart>
        <c:barDir val="col"/>
        <c:grouping val="clustered"/>
        <c:varyColors val="0"/>
        <c:ser>
          <c:idx val="0"/>
          <c:order val="0"/>
          <c:tx>
            <c:strRef>
              <c:f>Sheet1!$C$50</c:f>
              <c:strCache>
                <c:ptCount val="1"/>
                <c:pt idx="0">
                  <c:v>2023</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Sheet1!$B$51:$B$62</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Sheet1!$C$51:$C$62</c:f>
              <c:numCache>
                <c:formatCode>0.0%</c:formatCode>
                <c:ptCount val="12"/>
                <c:pt idx="0">
                  <c:v>2.7567067530064757E-2</c:v>
                </c:pt>
                <c:pt idx="1">
                  <c:v>5.0525503808697331E-2</c:v>
                </c:pt>
                <c:pt idx="2">
                  <c:v>1.1027278003482298E-2</c:v>
                </c:pt>
                <c:pt idx="3">
                  <c:v>2.1385314155942466E-2</c:v>
                </c:pt>
                <c:pt idx="4">
                  <c:v>2.3121684947731602E-2</c:v>
                </c:pt>
                <c:pt idx="5">
                  <c:v>0.18325903912828131</c:v>
                </c:pt>
                <c:pt idx="6">
                  <c:v>1.9281797275782771E-2</c:v>
                </c:pt>
                <c:pt idx="7">
                  <c:v>3.812204170397851E-2</c:v>
                </c:pt>
                <c:pt idx="8">
                  <c:v>4.5176889793840672E-2</c:v>
                </c:pt>
                <c:pt idx="9">
                  <c:v>2.502552870314188E-2</c:v>
                </c:pt>
                <c:pt idx="10">
                  <c:v>2.9379522034641527E-2</c:v>
                </c:pt>
                <c:pt idx="11">
                  <c:v>3.5040626813697039E-2</c:v>
                </c:pt>
              </c:numCache>
            </c:numRef>
          </c:val>
          <c:extLst>
            <c:ext xmlns:c16="http://schemas.microsoft.com/office/drawing/2014/chart" uri="{C3380CC4-5D6E-409C-BE32-E72D297353CC}">
              <c16:uniqueId val="{00000000-510C-4A8D-A09E-D4BA6B1E02E1}"/>
            </c:ext>
          </c:extLst>
        </c:ser>
        <c:ser>
          <c:idx val="1"/>
          <c:order val="1"/>
          <c:tx>
            <c:strRef>
              <c:f>Sheet1!$D$50</c:f>
              <c:strCache>
                <c:ptCount val="1"/>
                <c:pt idx="0">
                  <c:v>2024</c:v>
                </c:pt>
              </c:strCache>
            </c:strRef>
          </c:tx>
          <c:spPr>
            <a:solidFill>
              <a:schemeClr val="accent2"/>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Sheet1!$B$51:$B$62</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Sheet1!$D$51:$D$62</c:f>
              <c:numCache>
                <c:formatCode>0.0%</c:formatCode>
                <c:ptCount val="12"/>
                <c:pt idx="0">
                  <c:v>3.2895609497280806E-2</c:v>
                </c:pt>
                <c:pt idx="1">
                  <c:v>5.6699201419698315E-2</c:v>
                </c:pt>
                <c:pt idx="2">
                  <c:v>8.8212733316287394E-3</c:v>
                </c:pt>
                <c:pt idx="3">
                  <c:v>1.8785562263823132E-2</c:v>
                </c:pt>
                <c:pt idx="4">
                  <c:v>2.0196764733705422E-2</c:v>
                </c:pt>
                <c:pt idx="5">
                  <c:v>0.14246137453383056</c:v>
                </c:pt>
                <c:pt idx="6">
                  <c:v>2.0872865275142316E-2</c:v>
                </c:pt>
                <c:pt idx="7">
                  <c:v>4.0197897340754483E-2</c:v>
                </c:pt>
                <c:pt idx="8">
                  <c:v>4.2796144931072345E-2</c:v>
                </c:pt>
                <c:pt idx="9">
                  <c:v>2.5345395890314888E-2</c:v>
                </c:pt>
                <c:pt idx="10">
                  <c:v>2.7823474715685574E-2</c:v>
                </c:pt>
                <c:pt idx="11">
                  <c:v>2.9870195592216795E-2</c:v>
                </c:pt>
              </c:numCache>
            </c:numRef>
          </c:val>
          <c:extLst>
            <c:ext xmlns:c16="http://schemas.microsoft.com/office/drawing/2014/chart" uri="{C3380CC4-5D6E-409C-BE32-E72D297353CC}">
              <c16:uniqueId val="{00000001-510C-4A8D-A09E-D4BA6B1E02E1}"/>
            </c:ext>
          </c:extLst>
        </c:ser>
        <c:dLbls>
          <c:dLblPos val="outEnd"/>
          <c:showLegendKey val="0"/>
          <c:showVal val="1"/>
          <c:showCatName val="0"/>
          <c:showSerName val="0"/>
          <c:showPercent val="0"/>
          <c:showBubbleSize val="0"/>
        </c:dLbls>
        <c:gapWidth val="125"/>
        <c:overlap val="-27"/>
        <c:axId val="1137132735"/>
        <c:axId val="1137133695"/>
      </c:barChart>
      <c:catAx>
        <c:axId val="1137132735"/>
        <c:scaling>
          <c:orientation val="minMax"/>
        </c:scaling>
        <c:delete val="1"/>
        <c:axPos val="b"/>
        <c:numFmt formatCode="General" sourceLinked="1"/>
        <c:majorTickMark val="none"/>
        <c:minorTickMark val="none"/>
        <c:tickLblPos val="nextTo"/>
        <c:crossAx val="1137133695"/>
        <c:crosses val="autoZero"/>
        <c:auto val="1"/>
        <c:lblAlgn val="ctr"/>
        <c:lblOffset val="100"/>
        <c:noMultiLvlLbl val="0"/>
      </c:catAx>
      <c:valAx>
        <c:axId val="1137133695"/>
        <c:scaling>
          <c:orientation val="minMax"/>
        </c:scaling>
        <c:delete val="1"/>
        <c:axPos val="l"/>
        <c:numFmt formatCode="0.0%" sourceLinked="1"/>
        <c:majorTickMark val="none"/>
        <c:minorTickMark val="none"/>
        <c:tickLblPos val="nextTo"/>
        <c:crossAx val="1137132735"/>
        <c:crosses val="autoZero"/>
        <c:crossBetween val="between"/>
      </c:valAx>
      <c:spPr>
        <a:noFill/>
        <a:ln>
          <a:noFill/>
        </a:ln>
        <a:effectLst/>
      </c:spPr>
    </c:plotArea>
    <c:legend>
      <c:legendPos val="b"/>
      <c:layout>
        <c:manualLayout>
          <c:xMode val="edge"/>
          <c:yMode val="edge"/>
          <c:x val="0.44282334792525418"/>
          <c:y val="0.8238416643432277"/>
          <c:w val="0.11435330414949159"/>
          <c:h val="8.1100056323901729E-2"/>
        </c:manualLayout>
      </c:layout>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937165812919804E-2"/>
          <c:y val="5.0891271181624648E-2"/>
          <c:w val="0.96812566837416036"/>
          <c:h val="0.61108322271069415"/>
        </c:manualLayout>
      </c:layout>
      <c:barChart>
        <c:barDir val="col"/>
        <c:grouping val="clustered"/>
        <c:varyColors val="0"/>
        <c:ser>
          <c:idx val="0"/>
          <c:order val="0"/>
          <c:tx>
            <c:strRef>
              <c:f>Sheet1!$C$65</c:f>
              <c:strCache>
                <c:ptCount val="1"/>
                <c:pt idx="0">
                  <c:v>2023</c:v>
                </c:pt>
              </c:strCache>
            </c:strRef>
          </c:tx>
          <c:spPr>
            <a:solidFill>
              <a:schemeClr val="accent1"/>
            </a:solidFill>
            <a:ln>
              <a:noFill/>
            </a:ln>
            <a:effectLst/>
          </c:spPr>
          <c:invertIfNegative val="0"/>
          <c:dLbls>
            <c:numFmt formatCode="#,##0\x"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Sheet1!$B$66:$B$77</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Sheet1!$C$66:$C$77</c:f>
              <c:numCache>
                <c:formatCode>General</c:formatCode>
                <c:ptCount val="12"/>
                <c:pt idx="0">
                  <c:v>25.8</c:v>
                </c:pt>
                <c:pt idx="1">
                  <c:v>41.2</c:v>
                </c:pt>
                <c:pt idx="2">
                  <c:v>40.5</c:v>
                </c:pt>
                <c:pt idx="3">
                  <c:v>15.5</c:v>
                </c:pt>
                <c:pt idx="4">
                  <c:v>18.2</c:v>
                </c:pt>
                <c:pt idx="5">
                  <c:v>12.4</c:v>
                </c:pt>
                <c:pt idx="6">
                  <c:v>13.6</c:v>
                </c:pt>
                <c:pt idx="7">
                  <c:v>107</c:v>
                </c:pt>
                <c:pt idx="8">
                  <c:v>11.1</c:v>
                </c:pt>
                <c:pt idx="9">
                  <c:v>11.9</c:v>
                </c:pt>
                <c:pt idx="10">
                  <c:v>10.9</c:v>
                </c:pt>
                <c:pt idx="11">
                  <c:v>16.2</c:v>
                </c:pt>
              </c:numCache>
            </c:numRef>
          </c:val>
          <c:extLst>
            <c:ext xmlns:c16="http://schemas.microsoft.com/office/drawing/2014/chart" uri="{C3380CC4-5D6E-409C-BE32-E72D297353CC}">
              <c16:uniqueId val="{00000000-837C-41E6-B882-408092AE11D5}"/>
            </c:ext>
          </c:extLst>
        </c:ser>
        <c:ser>
          <c:idx val="1"/>
          <c:order val="1"/>
          <c:tx>
            <c:strRef>
              <c:f>Sheet1!$D$65</c:f>
              <c:strCache>
                <c:ptCount val="1"/>
                <c:pt idx="0">
                  <c:v>2024</c:v>
                </c:pt>
              </c:strCache>
            </c:strRef>
          </c:tx>
          <c:spPr>
            <a:solidFill>
              <a:schemeClr val="accent2"/>
            </a:solidFill>
            <a:ln>
              <a:noFill/>
            </a:ln>
            <a:effectLst/>
          </c:spPr>
          <c:invertIfNegative val="0"/>
          <c:dLbls>
            <c:numFmt formatCode="#,##0\x"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Sheet1!$B$66:$B$77</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Sheet1!$D$66:$D$77</c:f>
              <c:numCache>
                <c:formatCode>General</c:formatCode>
                <c:ptCount val="12"/>
                <c:pt idx="0">
                  <c:v>47.3</c:v>
                </c:pt>
                <c:pt idx="1">
                  <c:v>43.7</c:v>
                </c:pt>
                <c:pt idx="2">
                  <c:v>13.9</c:v>
                </c:pt>
                <c:pt idx="3">
                  <c:v>14.5</c:v>
                </c:pt>
                <c:pt idx="4">
                  <c:v>15.8</c:v>
                </c:pt>
                <c:pt idx="5">
                  <c:v>23.2</c:v>
                </c:pt>
                <c:pt idx="6">
                  <c:v>14</c:v>
                </c:pt>
                <c:pt idx="7">
                  <c:v>247.6</c:v>
                </c:pt>
                <c:pt idx="8">
                  <c:v>17.100000000000001</c:v>
                </c:pt>
                <c:pt idx="9">
                  <c:v>13.2</c:v>
                </c:pt>
                <c:pt idx="10">
                  <c:v>10.8</c:v>
                </c:pt>
                <c:pt idx="11">
                  <c:v>15.1</c:v>
                </c:pt>
              </c:numCache>
            </c:numRef>
          </c:val>
          <c:extLst>
            <c:ext xmlns:c16="http://schemas.microsoft.com/office/drawing/2014/chart" uri="{C3380CC4-5D6E-409C-BE32-E72D297353CC}">
              <c16:uniqueId val="{00000001-837C-41E6-B882-408092AE11D5}"/>
            </c:ext>
          </c:extLst>
        </c:ser>
        <c:dLbls>
          <c:showLegendKey val="0"/>
          <c:showVal val="0"/>
          <c:showCatName val="0"/>
          <c:showSerName val="0"/>
          <c:showPercent val="0"/>
          <c:showBubbleSize val="0"/>
        </c:dLbls>
        <c:gapWidth val="125"/>
        <c:overlap val="-27"/>
        <c:axId val="1129490623"/>
        <c:axId val="1129492063"/>
      </c:barChart>
      <c:catAx>
        <c:axId val="1129490623"/>
        <c:scaling>
          <c:orientation val="minMax"/>
        </c:scaling>
        <c:delete val="1"/>
        <c:axPos val="b"/>
        <c:numFmt formatCode="General" sourceLinked="1"/>
        <c:majorTickMark val="none"/>
        <c:minorTickMark val="none"/>
        <c:tickLblPos val="nextTo"/>
        <c:crossAx val="1129492063"/>
        <c:crosses val="autoZero"/>
        <c:auto val="1"/>
        <c:lblAlgn val="ctr"/>
        <c:lblOffset val="100"/>
        <c:noMultiLvlLbl val="0"/>
      </c:catAx>
      <c:valAx>
        <c:axId val="1129492063"/>
        <c:scaling>
          <c:orientation val="minMax"/>
        </c:scaling>
        <c:delete val="1"/>
        <c:axPos val="l"/>
        <c:numFmt formatCode="General" sourceLinked="1"/>
        <c:majorTickMark val="none"/>
        <c:minorTickMark val="none"/>
        <c:tickLblPos val="nextTo"/>
        <c:crossAx val="1129490623"/>
        <c:crosses val="autoZero"/>
        <c:crossBetween val="between"/>
      </c:valAx>
      <c:spPr>
        <a:noFill/>
        <a:ln>
          <a:noFill/>
        </a:ln>
        <a:effectLst/>
      </c:spPr>
    </c:plotArea>
    <c:legend>
      <c:legendPos val="b"/>
      <c:layout>
        <c:manualLayout>
          <c:xMode val="edge"/>
          <c:yMode val="edge"/>
          <c:x val="0.4433377077865267"/>
          <c:y val="0.79614239064387471"/>
          <c:w val="0.11332446930975733"/>
          <c:h val="7.8942671001228384E-2"/>
        </c:manualLayout>
      </c:layout>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6543288706321928E-2"/>
          <c:y val="5.0891271181624648E-2"/>
          <c:w val="0.96691342258735613"/>
          <c:h val="0.58332434752071716"/>
        </c:manualLayout>
      </c:layout>
      <c:barChart>
        <c:barDir val="col"/>
        <c:grouping val="clustered"/>
        <c:varyColors val="0"/>
        <c:ser>
          <c:idx val="0"/>
          <c:order val="0"/>
          <c:tx>
            <c:strRef>
              <c:f>Sheet1!$C$82</c:f>
              <c:strCache>
                <c:ptCount val="1"/>
                <c:pt idx="0">
                  <c:v>2023</c:v>
                </c:pt>
              </c:strCache>
            </c:strRef>
          </c:tx>
          <c:spPr>
            <a:solidFill>
              <a:schemeClr val="accent1"/>
            </a:solidFill>
            <a:ln>
              <a:noFill/>
            </a:ln>
            <a:effectLst/>
          </c:spPr>
          <c:invertIfNegative val="0"/>
          <c:dLbls>
            <c:numFmt formatCode="#,##0\x"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Sheet1!$B$83:$B$94</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Sheet1!$C$83:$C$94</c:f>
              <c:numCache>
                <c:formatCode>General</c:formatCode>
                <c:ptCount val="12"/>
                <c:pt idx="0">
                  <c:v>57.29</c:v>
                </c:pt>
                <c:pt idx="1">
                  <c:v>52.98</c:v>
                </c:pt>
                <c:pt idx="2">
                  <c:v>31.11</c:v>
                </c:pt>
                <c:pt idx="3">
                  <c:v>17.7</c:v>
                </c:pt>
                <c:pt idx="4">
                  <c:v>16.27</c:v>
                </c:pt>
                <c:pt idx="5">
                  <c:v>30.44</c:v>
                </c:pt>
                <c:pt idx="6">
                  <c:v>21.55</c:v>
                </c:pt>
                <c:pt idx="7">
                  <c:v>67.62</c:v>
                </c:pt>
                <c:pt idx="8">
                  <c:v>19.690000000000001</c:v>
                </c:pt>
                <c:pt idx="9">
                  <c:v>17.2</c:v>
                </c:pt>
                <c:pt idx="10">
                  <c:v>13.82</c:v>
                </c:pt>
                <c:pt idx="11">
                  <c:v>16.25</c:v>
                </c:pt>
              </c:numCache>
            </c:numRef>
          </c:val>
          <c:extLst>
            <c:ext xmlns:c16="http://schemas.microsoft.com/office/drawing/2014/chart" uri="{C3380CC4-5D6E-409C-BE32-E72D297353CC}">
              <c16:uniqueId val="{00000000-2F6F-4A91-A824-A9CBD97EC864}"/>
            </c:ext>
          </c:extLst>
        </c:ser>
        <c:ser>
          <c:idx val="1"/>
          <c:order val="1"/>
          <c:tx>
            <c:strRef>
              <c:f>Sheet1!$D$82</c:f>
              <c:strCache>
                <c:ptCount val="1"/>
                <c:pt idx="0">
                  <c:v>2024</c:v>
                </c:pt>
              </c:strCache>
            </c:strRef>
          </c:tx>
          <c:spPr>
            <a:solidFill>
              <a:schemeClr val="accent2"/>
            </a:solidFill>
            <a:ln>
              <a:noFill/>
            </a:ln>
            <a:effectLst/>
          </c:spPr>
          <c:invertIfNegative val="0"/>
          <c:dLbls>
            <c:numFmt formatCode="#,##0\x"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Sheet1!$B$83:$B$94</c:f>
              <c:strCache>
                <c:ptCount val="12"/>
                <c:pt idx="0">
                  <c:v>AVAV</c:v>
                </c:pt>
                <c:pt idx="1">
                  <c:v>Kratos</c:v>
                </c:pt>
                <c:pt idx="2">
                  <c:v>Astronics</c:v>
                </c:pt>
                <c:pt idx="3">
                  <c:v>General Dynamics</c:v>
                </c:pt>
                <c:pt idx="4">
                  <c:v>L3Harris</c:v>
                </c:pt>
                <c:pt idx="5">
                  <c:v>MDA</c:v>
                </c:pt>
                <c:pt idx="6">
                  <c:v>Triumph </c:v>
                </c:pt>
                <c:pt idx="7">
                  <c:v>Axon</c:v>
                </c:pt>
                <c:pt idx="8">
                  <c:v>Northrop Grumman</c:v>
                </c:pt>
                <c:pt idx="9">
                  <c:v>Lockheed Martin</c:v>
                </c:pt>
                <c:pt idx="10">
                  <c:v>Textron</c:v>
                </c:pt>
                <c:pt idx="11">
                  <c:v>Raytheon</c:v>
                </c:pt>
              </c:strCache>
            </c:strRef>
          </c:cat>
          <c:val>
            <c:numRef>
              <c:f>Sheet1!$D$83:$D$94</c:f>
              <c:numCache>
                <c:formatCode>General</c:formatCode>
                <c:ptCount val="12"/>
                <c:pt idx="0">
                  <c:v>58.12</c:v>
                </c:pt>
                <c:pt idx="1">
                  <c:v>51.49</c:v>
                </c:pt>
                <c:pt idx="2">
                  <c:v>24.37</c:v>
                </c:pt>
                <c:pt idx="3">
                  <c:v>17.45</c:v>
                </c:pt>
                <c:pt idx="4">
                  <c:v>17.399999999999999</c:v>
                </c:pt>
                <c:pt idx="5">
                  <c:v>32.950000000000003</c:v>
                </c:pt>
                <c:pt idx="6">
                  <c:v>15.5</c:v>
                </c:pt>
                <c:pt idx="7">
                  <c:v>110.12</c:v>
                </c:pt>
                <c:pt idx="8">
                  <c:v>18.16</c:v>
                </c:pt>
                <c:pt idx="9">
                  <c:v>19.14</c:v>
                </c:pt>
                <c:pt idx="10">
                  <c:v>13.84</c:v>
                </c:pt>
                <c:pt idx="11">
                  <c:v>20.309999999999999</c:v>
                </c:pt>
              </c:numCache>
            </c:numRef>
          </c:val>
          <c:extLst>
            <c:ext xmlns:c16="http://schemas.microsoft.com/office/drawing/2014/chart" uri="{C3380CC4-5D6E-409C-BE32-E72D297353CC}">
              <c16:uniqueId val="{00000001-2F6F-4A91-A824-A9CBD97EC864}"/>
            </c:ext>
          </c:extLst>
        </c:ser>
        <c:dLbls>
          <c:dLblPos val="outEnd"/>
          <c:showLegendKey val="0"/>
          <c:showVal val="1"/>
          <c:showCatName val="0"/>
          <c:showSerName val="0"/>
          <c:showPercent val="0"/>
          <c:showBubbleSize val="0"/>
        </c:dLbls>
        <c:gapWidth val="125"/>
        <c:overlap val="-27"/>
        <c:axId val="833333887"/>
        <c:axId val="833330527"/>
      </c:barChart>
      <c:catAx>
        <c:axId val="833333887"/>
        <c:scaling>
          <c:orientation val="minMax"/>
        </c:scaling>
        <c:delete val="1"/>
        <c:axPos val="b"/>
        <c:numFmt formatCode="General" sourceLinked="1"/>
        <c:majorTickMark val="none"/>
        <c:minorTickMark val="none"/>
        <c:tickLblPos val="nextTo"/>
        <c:crossAx val="833330527"/>
        <c:crosses val="autoZero"/>
        <c:auto val="1"/>
        <c:lblAlgn val="ctr"/>
        <c:lblOffset val="100"/>
        <c:noMultiLvlLbl val="0"/>
      </c:catAx>
      <c:valAx>
        <c:axId val="833330527"/>
        <c:scaling>
          <c:orientation val="minMax"/>
        </c:scaling>
        <c:delete val="1"/>
        <c:axPos val="l"/>
        <c:numFmt formatCode="General" sourceLinked="1"/>
        <c:majorTickMark val="none"/>
        <c:minorTickMark val="none"/>
        <c:tickLblPos val="nextTo"/>
        <c:crossAx val="833333887"/>
        <c:crosses val="autoZero"/>
        <c:crossBetween val="between"/>
      </c:valAx>
      <c:spPr>
        <a:noFill/>
        <a:ln>
          <a:noFill/>
        </a:ln>
        <a:effectLst/>
      </c:spPr>
    </c:plotArea>
    <c:legend>
      <c:legendPos val="b"/>
      <c:layout>
        <c:manualLayout>
          <c:xMode val="edge"/>
          <c:yMode val="edge"/>
          <c:x val="0.43763856555729236"/>
          <c:y val="0.77763647385055656"/>
          <c:w val="0.11305479481473545"/>
          <c:h val="7.8942671001228384E-2"/>
        </c:manualLayout>
      </c:layout>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450860309128028E-2"/>
          <c:y val="3.2981849594738773E-2"/>
          <c:w val="0.8356479051229706"/>
          <c:h val="0.83530205306701688"/>
        </c:manualLayout>
      </c:layout>
      <c:lineChart>
        <c:grouping val="standard"/>
        <c:varyColors val="0"/>
        <c:ser>
          <c:idx val="0"/>
          <c:order val="0"/>
          <c:tx>
            <c:strRef>
              <c:f>Sheet1!$B$1</c:f>
              <c:strCache>
                <c:ptCount val="1"/>
                <c:pt idx="0">
                  <c:v>AVAV</c:v>
                </c:pt>
              </c:strCache>
            </c:strRef>
          </c:tx>
          <c:spPr>
            <a:ln w="28575" cap="rnd">
              <a:solidFill>
                <a:srgbClr val="3AC3A4"/>
              </a:solidFill>
              <a:round/>
            </a:ln>
            <a:effectLst/>
          </c:spPr>
          <c:marker>
            <c:symbol val="none"/>
          </c:marker>
          <c:dLbls>
            <c:dLbl>
              <c:idx val="12"/>
              <c:tx>
                <c:rich>
                  <a:bodyPr/>
                  <a:lstStyle/>
                  <a:p>
                    <a:fld id="{391B4CEC-DC75-4E68-9C7D-35B6F0AFD770}" type="VALUE">
                      <a:rPr lang="en-US" b="1"/>
                      <a:pPr/>
                      <a:t>[VALUE]</a:t>
                    </a:fld>
                    <a:endParaRPr 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326A-4B4F-B2F3-93EE5A061BBE}"/>
                </c:ext>
              </c:extLst>
            </c:dLbl>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44485</c:v>
                </c:pt>
                <c:pt idx="1">
                  <c:v>44577</c:v>
                </c:pt>
                <c:pt idx="2">
                  <c:v>44667</c:v>
                </c:pt>
                <c:pt idx="3">
                  <c:v>44758</c:v>
                </c:pt>
                <c:pt idx="4">
                  <c:v>44850</c:v>
                </c:pt>
                <c:pt idx="5">
                  <c:v>44942</c:v>
                </c:pt>
                <c:pt idx="6">
                  <c:v>45032</c:v>
                </c:pt>
                <c:pt idx="7">
                  <c:v>45123</c:v>
                </c:pt>
                <c:pt idx="8">
                  <c:v>45215</c:v>
                </c:pt>
                <c:pt idx="9">
                  <c:v>45307</c:v>
                </c:pt>
                <c:pt idx="10">
                  <c:v>45398</c:v>
                </c:pt>
                <c:pt idx="11">
                  <c:v>45489</c:v>
                </c:pt>
                <c:pt idx="12">
                  <c:v>45581</c:v>
                </c:pt>
              </c:numCache>
            </c:numRef>
          </c:cat>
          <c:val>
            <c:numRef>
              <c:f>Sheet1!$B$2:$B$14</c:f>
              <c:numCache>
                <c:formatCode>0.0\x</c:formatCode>
                <c:ptCount val="13"/>
                <c:pt idx="0">
                  <c:v>3.93</c:v>
                </c:pt>
                <c:pt idx="1">
                  <c:v>3.44</c:v>
                </c:pt>
                <c:pt idx="2">
                  <c:v>5.7</c:v>
                </c:pt>
                <c:pt idx="3">
                  <c:v>4.03</c:v>
                </c:pt>
                <c:pt idx="4">
                  <c:v>3.84</c:v>
                </c:pt>
                <c:pt idx="5">
                  <c:v>3.98</c:v>
                </c:pt>
                <c:pt idx="6">
                  <c:v>4.7699999999999996</c:v>
                </c:pt>
                <c:pt idx="7">
                  <c:v>3.93</c:v>
                </c:pt>
                <c:pt idx="8">
                  <c:v>4.3899999999999997</c:v>
                </c:pt>
                <c:pt idx="9">
                  <c:v>4.6100000000000003</c:v>
                </c:pt>
                <c:pt idx="10">
                  <c:v>5.31</c:v>
                </c:pt>
                <c:pt idx="11">
                  <c:v>5.77</c:v>
                </c:pt>
                <c:pt idx="12">
                  <c:v>7.18</c:v>
                </c:pt>
              </c:numCache>
            </c:numRef>
          </c:val>
          <c:smooth val="0"/>
          <c:extLst>
            <c:ext xmlns:c16="http://schemas.microsoft.com/office/drawing/2014/chart" uri="{C3380CC4-5D6E-409C-BE32-E72D297353CC}">
              <c16:uniqueId val="{00000000-89C9-4AC9-9BDB-1B5F698E3EB7}"/>
            </c:ext>
          </c:extLst>
        </c:ser>
        <c:ser>
          <c:idx val="1"/>
          <c:order val="1"/>
          <c:tx>
            <c:strRef>
              <c:f>Sheet1!$C$1</c:f>
              <c:strCache>
                <c:ptCount val="1"/>
                <c:pt idx="0">
                  <c:v>LMT</c:v>
                </c:pt>
              </c:strCache>
            </c:strRef>
          </c:tx>
          <c:spPr>
            <a:ln w="28575" cap="rnd">
              <a:solidFill>
                <a:schemeClr val="accent2"/>
              </a:solidFill>
              <a:round/>
            </a:ln>
            <a:effectLst/>
          </c:spPr>
          <c:marker>
            <c:symbol val="none"/>
          </c:marker>
          <c:dLbls>
            <c:dLbl>
              <c:idx val="12"/>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26A-4B4F-B2F3-93EE5A061BBE}"/>
                </c:ext>
              </c:extLst>
            </c:dLbl>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44485</c:v>
                </c:pt>
                <c:pt idx="1">
                  <c:v>44577</c:v>
                </c:pt>
                <c:pt idx="2">
                  <c:v>44667</c:v>
                </c:pt>
                <c:pt idx="3">
                  <c:v>44758</c:v>
                </c:pt>
                <c:pt idx="4">
                  <c:v>44850</c:v>
                </c:pt>
                <c:pt idx="5">
                  <c:v>44942</c:v>
                </c:pt>
                <c:pt idx="6">
                  <c:v>45032</c:v>
                </c:pt>
                <c:pt idx="7">
                  <c:v>45123</c:v>
                </c:pt>
                <c:pt idx="8">
                  <c:v>45215</c:v>
                </c:pt>
                <c:pt idx="9">
                  <c:v>45307</c:v>
                </c:pt>
                <c:pt idx="10">
                  <c:v>45398</c:v>
                </c:pt>
                <c:pt idx="11">
                  <c:v>45489</c:v>
                </c:pt>
                <c:pt idx="12">
                  <c:v>45581</c:v>
                </c:pt>
              </c:numCache>
            </c:numRef>
          </c:cat>
          <c:val>
            <c:numRef>
              <c:f>Sheet1!$C$2:$C$14</c:f>
              <c:numCache>
                <c:formatCode>0.0\x</c:formatCode>
                <c:ptCount val="13"/>
                <c:pt idx="0">
                  <c:v>1.6</c:v>
                </c:pt>
                <c:pt idx="1">
                  <c:v>1.68</c:v>
                </c:pt>
                <c:pt idx="2">
                  <c:v>2.0699999999999998</c:v>
                </c:pt>
                <c:pt idx="3">
                  <c:v>1.74</c:v>
                </c:pt>
                <c:pt idx="4">
                  <c:v>1.7</c:v>
                </c:pt>
                <c:pt idx="5">
                  <c:v>1.93</c:v>
                </c:pt>
                <c:pt idx="6">
                  <c:v>2.11</c:v>
                </c:pt>
                <c:pt idx="7">
                  <c:v>1.97</c:v>
                </c:pt>
                <c:pt idx="8">
                  <c:v>1.85</c:v>
                </c:pt>
                <c:pt idx="9">
                  <c:v>1.87</c:v>
                </c:pt>
                <c:pt idx="10">
                  <c:v>1.82</c:v>
                </c:pt>
                <c:pt idx="11">
                  <c:v>1.87</c:v>
                </c:pt>
                <c:pt idx="12">
                  <c:v>2.2599999999999998</c:v>
                </c:pt>
              </c:numCache>
            </c:numRef>
          </c:val>
          <c:smooth val="0"/>
          <c:extLst>
            <c:ext xmlns:c16="http://schemas.microsoft.com/office/drawing/2014/chart" uri="{C3380CC4-5D6E-409C-BE32-E72D297353CC}">
              <c16:uniqueId val="{00000001-89C9-4AC9-9BDB-1B5F698E3EB7}"/>
            </c:ext>
          </c:extLst>
        </c:ser>
        <c:ser>
          <c:idx val="2"/>
          <c:order val="2"/>
          <c:tx>
            <c:strRef>
              <c:f>Sheet1!$D$1</c:f>
              <c:strCache>
                <c:ptCount val="1"/>
                <c:pt idx="0">
                  <c:v>BA</c:v>
                </c:pt>
              </c:strCache>
            </c:strRef>
          </c:tx>
          <c:spPr>
            <a:ln w="28575" cap="rnd">
              <a:solidFill>
                <a:srgbClr val="00CDFF"/>
              </a:solidFill>
              <a:round/>
            </a:ln>
            <a:effectLst/>
          </c:spPr>
          <c:marker>
            <c:symbol val="none"/>
          </c:marker>
          <c:dLbls>
            <c:dLbl>
              <c:idx val="12"/>
              <c:layout>
                <c:manualLayout>
                  <c:x val="0"/>
                  <c:y val="2.698514966842251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26A-4B4F-B2F3-93EE5A061BBE}"/>
                </c:ext>
              </c:extLst>
            </c:dLbl>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44485</c:v>
                </c:pt>
                <c:pt idx="1">
                  <c:v>44577</c:v>
                </c:pt>
                <c:pt idx="2">
                  <c:v>44667</c:v>
                </c:pt>
                <c:pt idx="3">
                  <c:v>44758</c:v>
                </c:pt>
                <c:pt idx="4">
                  <c:v>44850</c:v>
                </c:pt>
                <c:pt idx="5">
                  <c:v>44942</c:v>
                </c:pt>
                <c:pt idx="6">
                  <c:v>45032</c:v>
                </c:pt>
                <c:pt idx="7">
                  <c:v>45123</c:v>
                </c:pt>
                <c:pt idx="8">
                  <c:v>45215</c:v>
                </c:pt>
                <c:pt idx="9">
                  <c:v>45307</c:v>
                </c:pt>
                <c:pt idx="10">
                  <c:v>45398</c:v>
                </c:pt>
                <c:pt idx="11">
                  <c:v>45489</c:v>
                </c:pt>
                <c:pt idx="12">
                  <c:v>45581</c:v>
                </c:pt>
              </c:numCache>
            </c:numRef>
          </c:cat>
          <c:val>
            <c:numRef>
              <c:f>Sheet1!$D$2:$D$14</c:f>
              <c:numCache>
                <c:formatCode>0.0\x</c:formatCode>
                <c:ptCount val="13"/>
                <c:pt idx="0">
                  <c:v>2.0499999999999998</c:v>
                </c:pt>
                <c:pt idx="1">
                  <c:v>2.13</c:v>
                </c:pt>
                <c:pt idx="2">
                  <c:v>1.88</c:v>
                </c:pt>
                <c:pt idx="3">
                  <c:v>1.64</c:v>
                </c:pt>
                <c:pt idx="4">
                  <c:v>1.57</c:v>
                </c:pt>
                <c:pt idx="5">
                  <c:v>2.14</c:v>
                </c:pt>
                <c:pt idx="6">
                  <c:v>2.06</c:v>
                </c:pt>
                <c:pt idx="7">
                  <c:v>2.08</c:v>
                </c:pt>
                <c:pt idx="8">
                  <c:v>1.8</c:v>
                </c:pt>
                <c:pt idx="9">
                  <c:v>1.84</c:v>
                </c:pt>
                <c:pt idx="10">
                  <c:v>1.66</c:v>
                </c:pt>
                <c:pt idx="11">
                  <c:v>1.84</c:v>
                </c:pt>
                <c:pt idx="12">
                  <c:v>1.77</c:v>
                </c:pt>
              </c:numCache>
            </c:numRef>
          </c:val>
          <c:smooth val="0"/>
          <c:extLst>
            <c:ext xmlns:c16="http://schemas.microsoft.com/office/drawing/2014/chart" uri="{C3380CC4-5D6E-409C-BE32-E72D297353CC}">
              <c16:uniqueId val="{00000002-89C9-4AC9-9BDB-1B5F698E3EB7}"/>
            </c:ext>
          </c:extLst>
        </c:ser>
        <c:ser>
          <c:idx val="3"/>
          <c:order val="3"/>
          <c:tx>
            <c:strRef>
              <c:f>Sheet1!$E$1</c:f>
              <c:strCache>
                <c:ptCount val="1"/>
                <c:pt idx="0">
                  <c:v>LHX</c:v>
                </c:pt>
              </c:strCache>
            </c:strRef>
          </c:tx>
          <c:spPr>
            <a:ln w="28575" cap="rnd">
              <a:solidFill>
                <a:srgbClr val="7F7F7F"/>
              </a:solidFill>
              <a:round/>
            </a:ln>
            <a:effectLst/>
          </c:spPr>
          <c:marker>
            <c:symbol val="none"/>
          </c:marker>
          <c:dLbls>
            <c:dLbl>
              <c:idx val="12"/>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26A-4B4F-B2F3-93EE5A061BBE}"/>
                </c:ext>
              </c:extLst>
            </c:dLbl>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44485</c:v>
                </c:pt>
                <c:pt idx="1">
                  <c:v>44577</c:v>
                </c:pt>
                <c:pt idx="2">
                  <c:v>44667</c:v>
                </c:pt>
                <c:pt idx="3">
                  <c:v>44758</c:v>
                </c:pt>
                <c:pt idx="4">
                  <c:v>44850</c:v>
                </c:pt>
                <c:pt idx="5">
                  <c:v>44942</c:v>
                </c:pt>
                <c:pt idx="6">
                  <c:v>45032</c:v>
                </c:pt>
                <c:pt idx="7">
                  <c:v>45123</c:v>
                </c:pt>
                <c:pt idx="8">
                  <c:v>45215</c:v>
                </c:pt>
                <c:pt idx="9">
                  <c:v>45307</c:v>
                </c:pt>
                <c:pt idx="10">
                  <c:v>45398</c:v>
                </c:pt>
                <c:pt idx="11">
                  <c:v>45489</c:v>
                </c:pt>
                <c:pt idx="12">
                  <c:v>45581</c:v>
                </c:pt>
              </c:numCache>
            </c:numRef>
          </c:cat>
          <c:val>
            <c:numRef>
              <c:f>Sheet1!$E$2:$E$14</c:f>
              <c:numCache>
                <c:formatCode>0.0\x</c:formatCode>
                <c:ptCount val="13"/>
                <c:pt idx="0">
                  <c:v>2.89</c:v>
                </c:pt>
                <c:pt idx="1">
                  <c:v>2.9</c:v>
                </c:pt>
                <c:pt idx="2">
                  <c:v>3.23</c:v>
                </c:pt>
                <c:pt idx="3">
                  <c:v>2.86</c:v>
                </c:pt>
                <c:pt idx="4">
                  <c:v>2.77</c:v>
                </c:pt>
                <c:pt idx="5">
                  <c:v>2.59</c:v>
                </c:pt>
                <c:pt idx="6">
                  <c:v>2.5499999999999998</c:v>
                </c:pt>
                <c:pt idx="7">
                  <c:v>2.57</c:v>
                </c:pt>
                <c:pt idx="8">
                  <c:v>2.0699999999999998</c:v>
                </c:pt>
                <c:pt idx="9">
                  <c:v>2.5</c:v>
                </c:pt>
                <c:pt idx="10">
                  <c:v>2.4300000000000002</c:v>
                </c:pt>
                <c:pt idx="11">
                  <c:v>2.75</c:v>
                </c:pt>
                <c:pt idx="12">
                  <c:v>2.77</c:v>
                </c:pt>
              </c:numCache>
            </c:numRef>
          </c:val>
          <c:smooth val="0"/>
          <c:extLst>
            <c:ext xmlns:c16="http://schemas.microsoft.com/office/drawing/2014/chart" uri="{C3380CC4-5D6E-409C-BE32-E72D297353CC}">
              <c16:uniqueId val="{00000003-89C9-4AC9-9BDB-1B5F698E3EB7}"/>
            </c:ext>
          </c:extLst>
        </c:ser>
        <c:ser>
          <c:idx val="4"/>
          <c:order val="4"/>
          <c:tx>
            <c:strRef>
              <c:f>Sheet1!$F$1</c:f>
              <c:strCache>
                <c:ptCount val="1"/>
                <c:pt idx="0">
                  <c:v>GD</c:v>
                </c:pt>
              </c:strCache>
            </c:strRef>
          </c:tx>
          <c:spPr>
            <a:ln w="28575" cap="rnd">
              <a:solidFill>
                <a:schemeClr val="accent5"/>
              </a:solidFill>
              <a:round/>
            </a:ln>
            <a:effectLst/>
          </c:spPr>
          <c:marker>
            <c:symbol val="none"/>
          </c:marker>
          <c:dLbls>
            <c:dLbl>
              <c:idx val="12"/>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9C9-4AC9-9BDB-1B5F698E3EB7}"/>
                </c:ext>
              </c:extLst>
            </c:dLbl>
            <c:spPr>
              <a:noFill/>
              <a:ln>
                <a:noFill/>
              </a:ln>
              <a:effectLst/>
            </c:spPr>
            <c:txPr>
              <a:bodyPr rot="0" spcFirstLastPara="1" vertOverflow="ellipsis" vert="horz" wrap="square" anchor="ctr" anchorCtr="1"/>
              <a:lstStyle/>
              <a:p>
                <a:pPr>
                  <a:defRPr sz="10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44485</c:v>
                </c:pt>
                <c:pt idx="1">
                  <c:v>44577</c:v>
                </c:pt>
                <c:pt idx="2">
                  <c:v>44667</c:v>
                </c:pt>
                <c:pt idx="3">
                  <c:v>44758</c:v>
                </c:pt>
                <c:pt idx="4">
                  <c:v>44850</c:v>
                </c:pt>
                <c:pt idx="5">
                  <c:v>44942</c:v>
                </c:pt>
                <c:pt idx="6">
                  <c:v>45032</c:v>
                </c:pt>
                <c:pt idx="7">
                  <c:v>45123</c:v>
                </c:pt>
                <c:pt idx="8">
                  <c:v>45215</c:v>
                </c:pt>
                <c:pt idx="9">
                  <c:v>45307</c:v>
                </c:pt>
                <c:pt idx="10">
                  <c:v>45398</c:v>
                </c:pt>
                <c:pt idx="11">
                  <c:v>45489</c:v>
                </c:pt>
                <c:pt idx="12">
                  <c:v>45581</c:v>
                </c:pt>
              </c:numCache>
            </c:numRef>
          </c:cat>
          <c:val>
            <c:numRef>
              <c:f>Sheet1!$F$2:$F$14</c:f>
              <c:numCache>
                <c:formatCode>0.0\x</c:formatCode>
                <c:ptCount val="13"/>
                <c:pt idx="0">
                  <c:v>1.77</c:v>
                </c:pt>
                <c:pt idx="1">
                  <c:v>1.8</c:v>
                </c:pt>
                <c:pt idx="2">
                  <c:v>2.02</c:v>
                </c:pt>
                <c:pt idx="3">
                  <c:v>1.73</c:v>
                </c:pt>
                <c:pt idx="4">
                  <c:v>1.75</c:v>
                </c:pt>
                <c:pt idx="5">
                  <c:v>1.87</c:v>
                </c:pt>
                <c:pt idx="6">
                  <c:v>1.78</c:v>
                </c:pt>
                <c:pt idx="7">
                  <c:v>1.63</c:v>
                </c:pt>
                <c:pt idx="8">
                  <c:v>1.74</c:v>
                </c:pt>
                <c:pt idx="9">
                  <c:v>1.72</c:v>
                </c:pt>
                <c:pt idx="10">
                  <c:v>1.88</c:v>
                </c:pt>
                <c:pt idx="11">
                  <c:v>1.88</c:v>
                </c:pt>
                <c:pt idx="12">
                  <c:v>1.91</c:v>
                </c:pt>
              </c:numCache>
            </c:numRef>
          </c:val>
          <c:smooth val="0"/>
          <c:extLst>
            <c:ext xmlns:c16="http://schemas.microsoft.com/office/drawing/2014/chart" uri="{C3380CC4-5D6E-409C-BE32-E72D297353CC}">
              <c16:uniqueId val="{00000009-89C9-4AC9-9BDB-1B5F698E3EB7}"/>
            </c:ext>
          </c:extLst>
        </c:ser>
        <c:dLbls>
          <c:showLegendKey val="0"/>
          <c:showVal val="0"/>
          <c:showCatName val="0"/>
          <c:showSerName val="0"/>
          <c:showPercent val="0"/>
          <c:showBubbleSize val="0"/>
        </c:dLbls>
        <c:smooth val="0"/>
        <c:axId val="1739277423"/>
        <c:axId val="1739268271"/>
      </c:lineChart>
      <c:dateAx>
        <c:axId val="1739277423"/>
        <c:scaling>
          <c:orientation val="minMax"/>
        </c:scaling>
        <c:delete val="0"/>
        <c:axPos val="b"/>
        <c:numFmt formatCode="mmm\-yy"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739268271"/>
        <c:crosses val="autoZero"/>
        <c:auto val="1"/>
        <c:lblOffset val="100"/>
        <c:baseTimeUnit val="months"/>
        <c:majorUnit val="1"/>
        <c:majorTimeUnit val="years"/>
      </c:dateAx>
      <c:valAx>
        <c:axId val="1739268271"/>
        <c:scaling>
          <c:orientation val="minMax"/>
          <c:max val="9"/>
          <c:min val="1"/>
        </c:scaling>
        <c:delete val="0"/>
        <c:axPos val="l"/>
        <c:numFmt formatCode="0.0\x"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739277423"/>
        <c:crosses val="autoZero"/>
        <c:crossBetween val="between"/>
        <c:majorUnit val="2"/>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89851268591425"/>
          <c:y val="3.5980233536269092E-2"/>
          <c:w val="0.80785457373383884"/>
          <c:h val="0.83530189753235562"/>
        </c:manualLayout>
      </c:layout>
      <c:lineChart>
        <c:grouping val="standard"/>
        <c:varyColors val="0"/>
        <c:ser>
          <c:idx val="0"/>
          <c:order val="0"/>
          <c:tx>
            <c:strRef>
              <c:f>Sheet1!$B$1</c:f>
              <c:strCache>
                <c:ptCount val="1"/>
                <c:pt idx="0">
                  <c:v>AVAV</c:v>
                </c:pt>
              </c:strCache>
            </c:strRef>
          </c:tx>
          <c:spPr>
            <a:ln w="28575" cap="rnd">
              <a:solidFill>
                <a:srgbClr val="3AC3A4"/>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18-F3EB-40B6-B160-4527901D4E35}"/>
                </c:ext>
              </c:extLst>
            </c:dLbl>
            <c:dLbl>
              <c:idx val="1"/>
              <c:delete val="1"/>
              <c:extLst>
                <c:ext xmlns:c15="http://schemas.microsoft.com/office/drawing/2012/chart" uri="{CE6537A1-D6FC-4f65-9D91-7224C49458BB}"/>
                <c:ext xmlns:c16="http://schemas.microsoft.com/office/drawing/2014/chart" uri="{C3380CC4-5D6E-409C-BE32-E72D297353CC}">
                  <c16:uniqueId val="{00000017-F3EB-40B6-B160-4527901D4E35}"/>
                </c:ext>
              </c:extLst>
            </c:dLbl>
            <c:dLbl>
              <c:idx val="2"/>
              <c:delete val="1"/>
              <c:extLst>
                <c:ext xmlns:c15="http://schemas.microsoft.com/office/drawing/2012/chart" uri="{CE6537A1-D6FC-4f65-9D91-7224C49458BB}"/>
                <c:ext xmlns:c16="http://schemas.microsoft.com/office/drawing/2014/chart" uri="{C3380CC4-5D6E-409C-BE32-E72D297353CC}">
                  <c16:uniqueId val="{00000019-F3EB-40B6-B160-4527901D4E35}"/>
                </c:ext>
              </c:extLst>
            </c:dLbl>
            <c:dLbl>
              <c:idx val="3"/>
              <c:delete val="1"/>
              <c:extLst>
                <c:ext xmlns:c15="http://schemas.microsoft.com/office/drawing/2012/chart" uri="{CE6537A1-D6FC-4f65-9D91-7224C49458BB}"/>
                <c:ext xmlns:c16="http://schemas.microsoft.com/office/drawing/2014/chart" uri="{C3380CC4-5D6E-409C-BE32-E72D297353CC}">
                  <c16:uniqueId val="{00000015-F3EB-40B6-B160-4527901D4E35}"/>
                </c:ext>
              </c:extLst>
            </c:dLbl>
            <c:dLbl>
              <c:idx val="4"/>
              <c:delete val="1"/>
              <c:extLst>
                <c:ext xmlns:c15="http://schemas.microsoft.com/office/drawing/2012/chart" uri="{CE6537A1-D6FC-4f65-9D91-7224C49458BB}"/>
                <c:ext xmlns:c16="http://schemas.microsoft.com/office/drawing/2014/chart" uri="{C3380CC4-5D6E-409C-BE32-E72D297353CC}">
                  <c16:uniqueId val="{00000016-F3EB-40B6-B160-4527901D4E35}"/>
                </c:ext>
              </c:extLst>
            </c:dLbl>
            <c:dLbl>
              <c:idx val="5"/>
              <c:delete val="1"/>
              <c:extLst>
                <c:ext xmlns:c15="http://schemas.microsoft.com/office/drawing/2012/chart" uri="{CE6537A1-D6FC-4f65-9D91-7224C49458BB}"/>
                <c:ext xmlns:c16="http://schemas.microsoft.com/office/drawing/2014/chart" uri="{C3380CC4-5D6E-409C-BE32-E72D297353CC}">
                  <c16:uniqueId val="{00000014-F3EB-40B6-B160-4527901D4E35}"/>
                </c:ext>
              </c:extLst>
            </c:dLbl>
            <c:dLbl>
              <c:idx val="6"/>
              <c:delete val="1"/>
              <c:extLst>
                <c:ext xmlns:c15="http://schemas.microsoft.com/office/drawing/2012/chart" uri="{CE6537A1-D6FC-4f65-9D91-7224C49458BB}"/>
                <c:ext xmlns:c16="http://schemas.microsoft.com/office/drawing/2014/chart" uri="{C3380CC4-5D6E-409C-BE32-E72D297353CC}">
                  <c16:uniqueId val="{00000013-F3EB-40B6-B160-4527901D4E35}"/>
                </c:ext>
              </c:extLst>
            </c:dLbl>
            <c:dLbl>
              <c:idx val="7"/>
              <c:delete val="1"/>
              <c:extLst>
                <c:ext xmlns:c15="http://schemas.microsoft.com/office/drawing/2012/chart" uri="{CE6537A1-D6FC-4f65-9D91-7224C49458BB}"/>
                <c:ext xmlns:c16="http://schemas.microsoft.com/office/drawing/2014/chart" uri="{C3380CC4-5D6E-409C-BE32-E72D297353CC}">
                  <c16:uniqueId val="{00000012-F3EB-40B6-B160-4527901D4E35}"/>
                </c:ext>
              </c:extLst>
            </c:dLbl>
            <c:dLbl>
              <c:idx val="8"/>
              <c:delete val="1"/>
              <c:extLst>
                <c:ext xmlns:c15="http://schemas.microsoft.com/office/drawing/2012/chart" uri="{CE6537A1-D6FC-4f65-9D91-7224C49458BB}"/>
                <c:ext xmlns:c16="http://schemas.microsoft.com/office/drawing/2014/chart" uri="{C3380CC4-5D6E-409C-BE32-E72D297353CC}">
                  <c16:uniqueId val="{00000011-F3EB-40B6-B160-4527901D4E35}"/>
                </c:ext>
              </c:extLst>
            </c:dLbl>
            <c:dLbl>
              <c:idx val="9"/>
              <c:delete val="1"/>
              <c:extLst>
                <c:ext xmlns:c15="http://schemas.microsoft.com/office/drawing/2012/chart" uri="{CE6537A1-D6FC-4f65-9D91-7224C49458BB}"/>
                <c:ext xmlns:c16="http://schemas.microsoft.com/office/drawing/2014/chart" uri="{C3380CC4-5D6E-409C-BE32-E72D297353CC}">
                  <c16:uniqueId val="{00000010-F3EB-40B6-B160-4527901D4E35}"/>
                </c:ext>
              </c:extLst>
            </c:dLbl>
            <c:dLbl>
              <c:idx val="10"/>
              <c:delete val="1"/>
              <c:extLst>
                <c:ext xmlns:c15="http://schemas.microsoft.com/office/drawing/2012/chart" uri="{CE6537A1-D6FC-4f65-9D91-7224C49458BB}"/>
                <c:ext xmlns:c16="http://schemas.microsoft.com/office/drawing/2014/chart" uri="{C3380CC4-5D6E-409C-BE32-E72D297353CC}">
                  <c16:uniqueId val="{00000009-F3EB-40B6-B160-4527901D4E35}"/>
                </c:ext>
              </c:extLst>
            </c:dLbl>
            <c:dLbl>
              <c:idx val="11"/>
              <c:delete val="1"/>
              <c:extLst>
                <c:ext xmlns:c15="http://schemas.microsoft.com/office/drawing/2012/chart" uri="{CE6537A1-D6FC-4f65-9D91-7224C49458BB}"/>
                <c:ext xmlns:c16="http://schemas.microsoft.com/office/drawing/2014/chart" uri="{C3380CC4-5D6E-409C-BE32-E72D297353CC}">
                  <c16:uniqueId val="{0000000F-F3EB-40B6-B160-4527901D4E35}"/>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44485</c:v>
                </c:pt>
                <c:pt idx="1">
                  <c:v>44577</c:v>
                </c:pt>
                <c:pt idx="2">
                  <c:v>44667</c:v>
                </c:pt>
                <c:pt idx="3">
                  <c:v>44758</c:v>
                </c:pt>
                <c:pt idx="4">
                  <c:v>44850</c:v>
                </c:pt>
                <c:pt idx="5">
                  <c:v>44942</c:v>
                </c:pt>
                <c:pt idx="6">
                  <c:v>45032</c:v>
                </c:pt>
                <c:pt idx="7">
                  <c:v>45123</c:v>
                </c:pt>
                <c:pt idx="8">
                  <c:v>45215</c:v>
                </c:pt>
                <c:pt idx="9">
                  <c:v>45307</c:v>
                </c:pt>
                <c:pt idx="10">
                  <c:v>45398</c:v>
                </c:pt>
                <c:pt idx="11">
                  <c:v>45489</c:v>
                </c:pt>
                <c:pt idx="12">
                  <c:v>45581</c:v>
                </c:pt>
              </c:numCache>
            </c:numRef>
          </c:cat>
          <c:val>
            <c:numRef>
              <c:f>Sheet1!$B$2:$B$14</c:f>
              <c:numCache>
                <c:formatCode>0.0\x</c:formatCode>
                <c:ptCount val="13"/>
                <c:pt idx="0">
                  <c:v>20.25</c:v>
                </c:pt>
                <c:pt idx="1">
                  <c:v>22.16</c:v>
                </c:pt>
                <c:pt idx="2">
                  <c:v>34.92</c:v>
                </c:pt>
                <c:pt idx="3">
                  <c:v>23.69</c:v>
                </c:pt>
                <c:pt idx="4">
                  <c:v>21.23</c:v>
                </c:pt>
                <c:pt idx="5">
                  <c:v>18.489999999999998</c:v>
                </c:pt>
                <c:pt idx="6">
                  <c:v>22.11</c:v>
                </c:pt>
                <c:pt idx="7">
                  <c:v>21.09</c:v>
                </c:pt>
                <c:pt idx="8">
                  <c:v>24.42</c:v>
                </c:pt>
                <c:pt idx="9">
                  <c:v>30.26</c:v>
                </c:pt>
                <c:pt idx="10">
                  <c:v>31.73</c:v>
                </c:pt>
                <c:pt idx="11">
                  <c:v>31.39</c:v>
                </c:pt>
                <c:pt idx="12">
                  <c:v>40.380000000000003</c:v>
                </c:pt>
              </c:numCache>
            </c:numRef>
          </c:val>
          <c:smooth val="0"/>
          <c:extLst>
            <c:ext xmlns:c16="http://schemas.microsoft.com/office/drawing/2014/chart" uri="{C3380CC4-5D6E-409C-BE32-E72D297353CC}">
              <c16:uniqueId val="{00000000-F3EB-40B6-B160-4527901D4E35}"/>
            </c:ext>
          </c:extLst>
        </c:ser>
        <c:ser>
          <c:idx val="1"/>
          <c:order val="1"/>
          <c:tx>
            <c:strRef>
              <c:f>Sheet1!$C$1</c:f>
              <c:strCache>
                <c:ptCount val="1"/>
                <c:pt idx="0">
                  <c:v>LMT</c:v>
                </c:pt>
              </c:strCache>
            </c:strRef>
          </c:tx>
          <c:spPr>
            <a:ln w="28575" cap="rnd">
              <a:solidFill>
                <a:schemeClr val="accent2"/>
              </a:solidFill>
              <a:round/>
            </a:ln>
            <a:effectLst/>
          </c:spPr>
          <c:marker>
            <c:symbol val="none"/>
          </c:marker>
          <c:dLbls>
            <c:dLbl>
              <c:idx val="12"/>
              <c:layout>
                <c:manualLayout>
                  <c:x val="-1.1316741696017772E-16"/>
                  <c:y val="-1.499176397344545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23E-4E96-98E8-A37BAF5BC0E5}"/>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44485</c:v>
                </c:pt>
                <c:pt idx="1">
                  <c:v>44577</c:v>
                </c:pt>
                <c:pt idx="2">
                  <c:v>44667</c:v>
                </c:pt>
                <c:pt idx="3">
                  <c:v>44758</c:v>
                </c:pt>
                <c:pt idx="4">
                  <c:v>44850</c:v>
                </c:pt>
                <c:pt idx="5">
                  <c:v>44942</c:v>
                </c:pt>
                <c:pt idx="6">
                  <c:v>45032</c:v>
                </c:pt>
                <c:pt idx="7">
                  <c:v>45123</c:v>
                </c:pt>
                <c:pt idx="8">
                  <c:v>45215</c:v>
                </c:pt>
                <c:pt idx="9">
                  <c:v>45307</c:v>
                </c:pt>
                <c:pt idx="10">
                  <c:v>45398</c:v>
                </c:pt>
                <c:pt idx="11">
                  <c:v>45489</c:v>
                </c:pt>
                <c:pt idx="12">
                  <c:v>45581</c:v>
                </c:pt>
              </c:numCache>
            </c:numRef>
          </c:cat>
          <c:val>
            <c:numRef>
              <c:f>Sheet1!$C$2:$C$14</c:f>
              <c:numCache>
                <c:formatCode>0.0\x</c:formatCode>
                <c:ptCount val="13"/>
                <c:pt idx="0">
                  <c:v>10.35</c:v>
                </c:pt>
                <c:pt idx="1">
                  <c:v>10.86</c:v>
                </c:pt>
                <c:pt idx="2">
                  <c:v>13.65</c:v>
                </c:pt>
                <c:pt idx="3">
                  <c:v>11.66</c:v>
                </c:pt>
                <c:pt idx="4">
                  <c:v>11.1</c:v>
                </c:pt>
                <c:pt idx="5">
                  <c:v>12.36</c:v>
                </c:pt>
                <c:pt idx="6">
                  <c:v>14.07</c:v>
                </c:pt>
                <c:pt idx="7">
                  <c:v>13.24</c:v>
                </c:pt>
                <c:pt idx="8">
                  <c:v>12.78</c:v>
                </c:pt>
                <c:pt idx="9">
                  <c:v>13.04</c:v>
                </c:pt>
                <c:pt idx="10">
                  <c:v>12.93</c:v>
                </c:pt>
                <c:pt idx="11">
                  <c:v>28.04</c:v>
                </c:pt>
                <c:pt idx="12">
                  <c:v>16.39</c:v>
                </c:pt>
              </c:numCache>
            </c:numRef>
          </c:val>
          <c:smooth val="0"/>
          <c:extLst>
            <c:ext xmlns:c16="http://schemas.microsoft.com/office/drawing/2014/chart" uri="{C3380CC4-5D6E-409C-BE32-E72D297353CC}">
              <c16:uniqueId val="{00000001-F3EB-40B6-B160-4527901D4E35}"/>
            </c:ext>
          </c:extLst>
        </c:ser>
        <c:ser>
          <c:idx val="2"/>
          <c:order val="2"/>
          <c:tx>
            <c:strRef>
              <c:f>Sheet1!$D$1</c:f>
              <c:strCache>
                <c:ptCount val="1"/>
                <c:pt idx="0">
                  <c:v>BA</c:v>
                </c:pt>
              </c:strCache>
            </c:strRef>
          </c:tx>
          <c:spPr>
            <a:ln w="28575" cap="rnd">
              <a:solidFill>
                <a:srgbClr val="00CDFF"/>
              </a:solidFill>
              <a:round/>
            </a:ln>
            <a:effectLst/>
          </c:spPr>
          <c:marker>
            <c:symbol val="none"/>
          </c:marker>
          <c:dLbls>
            <c:dLbl>
              <c:idx val="12"/>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23E-4E96-98E8-A37BAF5BC0E5}"/>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44485</c:v>
                </c:pt>
                <c:pt idx="1">
                  <c:v>44577</c:v>
                </c:pt>
                <c:pt idx="2">
                  <c:v>44667</c:v>
                </c:pt>
                <c:pt idx="3">
                  <c:v>44758</c:v>
                </c:pt>
                <c:pt idx="4">
                  <c:v>44850</c:v>
                </c:pt>
                <c:pt idx="5">
                  <c:v>44942</c:v>
                </c:pt>
                <c:pt idx="6">
                  <c:v>45032</c:v>
                </c:pt>
                <c:pt idx="7">
                  <c:v>45123</c:v>
                </c:pt>
                <c:pt idx="8">
                  <c:v>45215</c:v>
                </c:pt>
                <c:pt idx="9">
                  <c:v>45307</c:v>
                </c:pt>
                <c:pt idx="10">
                  <c:v>45398</c:v>
                </c:pt>
                <c:pt idx="11">
                  <c:v>45489</c:v>
                </c:pt>
                <c:pt idx="12">
                  <c:v>45581</c:v>
                </c:pt>
              </c:numCache>
            </c:numRef>
          </c:cat>
          <c:val>
            <c:numRef>
              <c:f>Sheet1!$D$2:$D$14</c:f>
              <c:numCache>
                <c:formatCode>0.0\x</c:formatCode>
                <c:ptCount val="13"/>
                <c:pt idx="0">
                  <c:v>18.989999999999998</c:v>
                </c:pt>
                <c:pt idx="1">
                  <c:v>19.579999999999998</c:v>
                </c:pt>
                <c:pt idx="2">
                  <c:v>19.059999999999999</c:v>
                </c:pt>
                <c:pt idx="3">
                  <c:v>17.39</c:v>
                </c:pt>
                <c:pt idx="4">
                  <c:v>17.12</c:v>
                </c:pt>
                <c:pt idx="5">
                  <c:v>25.49</c:v>
                </c:pt>
                <c:pt idx="6">
                  <c:v>31.06</c:v>
                </c:pt>
                <c:pt idx="7">
                  <c:v>31.21</c:v>
                </c:pt>
                <c:pt idx="8">
                  <c:v>26.85</c:v>
                </c:pt>
                <c:pt idx="9">
                  <c:v>26.6</c:v>
                </c:pt>
                <c:pt idx="10">
                  <c:v>29.36</c:v>
                </c:pt>
                <c:pt idx="11">
                  <c:v>13.05</c:v>
                </c:pt>
                <c:pt idx="12">
                  <c:v>44.7</c:v>
                </c:pt>
              </c:numCache>
            </c:numRef>
          </c:val>
          <c:smooth val="0"/>
          <c:extLst>
            <c:ext xmlns:c16="http://schemas.microsoft.com/office/drawing/2014/chart" uri="{C3380CC4-5D6E-409C-BE32-E72D297353CC}">
              <c16:uniqueId val="{00000002-F3EB-40B6-B160-4527901D4E35}"/>
            </c:ext>
          </c:extLst>
        </c:ser>
        <c:ser>
          <c:idx val="3"/>
          <c:order val="3"/>
          <c:tx>
            <c:strRef>
              <c:f>Sheet1!$E$1</c:f>
              <c:strCache>
                <c:ptCount val="1"/>
                <c:pt idx="0">
                  <c:v>LHX</c:v>
                </c:pt>
              </c:strCache>
            </c:strRef>
          </c:tx>
          <c:spPr>
            <a:ln w="28575" cap="rnd">
              <a:solidFill>
                <a:srgbClr val="7F7F7F"/>
              </a:solidFill>
              <a:round/>
            </a:ln>
            <a:effectLst/>
          </c:spPr>
          <c:marker>
            <c:symbol val="none"/>
          </c:marker>
          <c:dLbls>
            <c:dLbl>
              <c:idx val="12"/>
              <c:layout>
                <c:manualLayout>
                  <c:x val="-1.1316741696017772E-16"/>
                  <c:y val="-8.9950583840673823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23E-4E96-98E8-A37BAF5BC0E5}"/>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44485</c:v>
                </c:pt>
                <c:pt idx="1">
                  <c:v>44577</c:v>
                </c:pt>
                <c:pt idx="2">
                  <c:v>44667</c:v>
                </c:pt>
                <c:pt idx="3">
                  <c:v>44758</c:v>
                </c:pt>
                <c:pt idx="4">
                  <c:v>44850</c:v>
                </c:pt>
                <c:pt idx="5">
                  <c:v>44942</c:v>
                </c:pt>
                <c:pt idx="6">
                  <c:v>45032</c:v>
                </c:pt>
                <c:pt idx="7">
                  <c:v>45123</c:v>
                </c:pt>
                <c:pt idx="8">
                  <c:v>45215</c:v>
                </c:pt>
                <c:pt idx="9">
                  <c:v>45307</c:v>
                </c:pt>
                <c:pt idx="10">
                  <c:v>45398</c:v>
                </c:pt>
                <c:pt idx="11">
                  <c:v>45489</c:v>
                </c:pt>
                <c:pt idx="12">
                  <c:v>45581</c:v>
                </c:pt>
              </c:numCache>
            </c:numRef>
          </c:cat>
          <c:val>
            <c:numRef>
              <c:f>Sheet1!$E$2:$E$14</c:f>
              <c:numCache>
                <c:formatCode>0.0\x</c:formatCode>
                <c:ptCount val="13"/>
                <c:pt idx="0">
                  <c:v>13.03</c:v>
                </c:pt>
                <c:pt idx="1">
                  <c:v>13.02</c:v>
                </c:pt>
                <c:pt idx="2">
                  <c:v>14.86</c:v>
                </c:pt>
                <c:pt idx="3">
                  <c:v>13.22</c:v>
                </c:pt>
                <c:pt idx="4">
                  <c:v>12.89</c:v>
                </c:pt>
                <c:pt idx="5">
                  <c:v>12.39</c:v>
                </c:pt>
                <c:pt idx="6">
                  <c:v>12.8</c:v>
                </c:pt>
                <c:pt idx="7">
                  <c:v>12.78</c:v>
                </c:pt>
                <c:pt idx="8">
                  <c:v>11.25</c:v>
                </c:pt>
                <c:pt idx="9">
                  <c:v>13.46</c:v>
                </c:pt>
                <c:pt idx="10">
                  <c:v>13.4</c:v>
                </c:pt>
                <c:pt idx="11">
                  <c:v>14.8</c:v>
                </c:pt>
                <c:pt idx="12">
                  <c:v>14.67</c:v>
                </c:pt>
              </c:numCache>
            </c:numRef>
          </c:val>
          <c:smooth val="0"/>
          <c:extLst>
            <c:ext xmlns:c16="http://schemas.microsoft.com/office/drawing/2014/chart" uri="{C3380CC4-5D6E-409C-BE32-E72D297353CC}">
              <c16:uniqueId val="{00000003-F3EB-40B6-B160-4527901D4E35}"/>
            </c:ext>
          </c:extLst>
        </c:ser>
        <c:ser>
          <c:idx val="4"/>
          <c:order val="4"/>
          <c:tx>
            <c:strRef>
              <c:f>Sheet1!$F$1</c:f>
              <c:strCache>
                <c:ptCount val="1"/>
                <c:pt idx="0">
                  <c:v>GD</c:v>
                </c:pt>
              </c:strCache>
            </c:strRef>
          </c:tx>
          <c:spPr>
            <a:ln w="28575" cap="rnd">
              <a:solidFill>
                <a:schemeClr val="accent5"/>
              </a:solidFill>
              <a:round/>
            </a:ln>
            <a:effectLst/>
          </c:spPr>
          <c:marker>
            <c:symbol val="none"/>
          </c:marker>
          <c:dLbls>
            <c:dLbl>
              <c:idx val="12"/>
              <c:layout>
                <c:manualLayout>
                  <c:x val="-1.1316741696017772E-16"/>
                  <c:y val="2.9983527946890909E-2"/>
                </c:manualLayout>
              </c:layout>
              <c:tx>
                <c:rich>
                  <a:bodyPr/>
                  <a:lstStyle/>
                  <a:p>
                    <a:fld id="{558E4585-3441-4262-9BEE-2C79F4E773BD}" type="VALUE">
                      <a:rPr lang="en-US">
                        <a:solidFill>
                          <a:schemeClr val="tx1"/>
                        </a:solidFill>
                      </a:rPr>
                      <a:pPr/>
                      <a:t>[VALUE]</a:t>
                    </a:fld>
                    <a:endParaRPr lang="en-US"/>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D-F3EB-40B6-B160-4527901D4E35}"/>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mmm\-yy</c:formatCode>
                <c:ptCount val="13"/>
                <c:pt idx="0">
                  <c:v>44485</c:v>
                </c:pt>
                <c:pt idx="1">
                  <c:v>44577</c:v>
                </c:pt>
                <c:pt idx="2">
                  <c:v>44667</c:v>
                </c:pt>
                <c:pt idx="3">
                  <c:v>44758</c:v>
                </c:pt>
                <c:pt idx="4">
                  <c:v>44850</c:v>
                </c:pt>
                <c:pt idx="5">
                  <c:v>44942</c:v>
                </c:pt>
                <c:pt idx="6">
                  <c:v>45032</c:v>
                </c:pt>
                <c:pt idx="7">
                  <c:v>45123</c:v>
                </c:pt>
                <c:pt idx="8">
                  <c:v>45215</c:v>
                </c:pt>
                <c:pt idx="9">
                  <c:v>45307</c:v>
                </c:pt>
                <c:pt idx="10">
                  <c:v>45398</c:v>
                </c:pt>
                <c:pt idx="11">
                  <c:v>45489</c:v>
                </c:pt>
                <c:pt idx="12">
                  <c:v>45581</c:v>
                </c:pt>
              </c:numCache>
            </c:numRef>
          </c:cat>
          <c:val>
            <c:numRef>
              <c:f>Sheet1!$F$2:$F$14</c:f>
              <c:numCache>
                <c:formatCode>0.0\x</c:formatCode>
                <c:ptCount val="13"/>
                <c:pt idx="0">
                  <c:v>13.82</c:v>
                </c:pt>
                <c:pt idx="1">
                  <c:v>13.75</c:v>
                </c:pt>
                <c:pt idx="2">
                  <c:v>15.35</c:v>
                </c:pt>
                <c:pt idx="3">
                  <c:v>13.04</c:v>
                </c:pt>
                <c:pt idx="4">
                  <c:v>13.06</c:v>
                </c:pt>
                <c:pt idx="5">
                  <c:v>13.9</c:v>
                </c:pt>
                <c:pt idx="6">
                  <c:v>13.64</c:v>
                </c:pt>
                <c:pt idx="7">
                  <c:v>12.55</c:v>
                </c:pt>
                <c:pt idx="8">
                  <c:v>13.17</c:v>
                </c:pt>
                <c:pt idx="9">
                  <c:v>13.09</c:v>
                </c:pt>
                <c:pt idx="10">
                  <c:v>14.58</c:v>
                </c:pt>
                <c:pt idx="11">
                  <c:v>14.49</c:v>
                </c:pt>
                <c:pt idx="12">
                  <c:v>14.69</c:v>
                </c:pt>
              </c:numCache>
            </c:numRef>
          </c:val>
          <c:smooth val="0"/>
          <c:extLst>
            <c:ext xmlns:c16="http://schemas.microsoft.com/office/drawing/2014/chart" uri="{C3380CC4-5D6E-409C-BE32-E72D297353CC}">
              <c16:uniqueId val="{0000001C-F3EB-40B6-B160-4527901D4E35}"/>
            </c:ext>
          </c:extLst>
        </c:ser>
        <c:dLbls>
          <c:showLegendKey val="0"/>
          <c:showVal val="0"/>
          <c:showCatName val="0"/>
          <c:showSerName val="0"/>
          <c:showPercent val="0"/>
          <c:showBubbleSize val="0"/>
        </c:dLbls>
        <c:smooth val="0"/>
        <c:axId val="1739321519"/>
        <c:axId val="1739323599"/>
      </c:lineChart>
      <c:dateAx>
        <c:axId val="1739321519"/>
        <c:scaling>
          <c:orientation val="minMax"/>
        </c:scaling>
        <c:delete val="0"/>
        <c:axPos val="b"/>
        <c:numFmt formatCode="mmm\-yy"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739323599"/>
        <c:crosses val="autoZero"/>
        <c:auto val="1"/>
        <c:lblOffset val="100"/>
        <c:baseTimeUnit val="months"/>
        <c:majorUnit val="1"/>
        <c:majorTimeUnit val="years"/>
      </c:dateAx>
      <c:valAx>
        <c:axId val="1739323599"/>
        <c:scaling>
          <c:orientation val="minMax"/>
          <c:max val="48"/>
          <c:min val="8"/>
        </c:scaling>
        <c:delete val="0"/>
        <c:axPos val="l"/>
        <c:numFmt formatCode="0.0\x"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739321519"/>
        <c:crosses val="autoZero"/>
        <c:crossBetween val="between"/>
        <c:majorUnit val="10"/>
      </c:valAx>
      <c:spPr>
        <a:noFill/>
        <a:ln>
          <a:noFill/>
        </a:ln>
        <a:effectLst/>
      </c:spPr>
    </c:plotArea>
    <c:legend>
      <c:legendPos val="b"/>
      <c:legendEntry>
        <c:idx val="2"/>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Entry>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571770974371103E-2"/>
          <c:y val="3.9719898101762553E-2"/>
          <c:w val="0.89481331528049812"/>
          <c:h val="0.82606346793834073"/>
        </c:manualLayout>
      </c:layout>
      <c:barChart>
        <c:barDir val="col"/>
        <c:grouping val="clustered"/>
        <c:varyColors val="0"/>
        <c:ser>
          <c:idx val="0"/>
          <c:order val="0"/>
          <c:tx>
            <c:strRef>
              <c:f>Sheet1!$C$28</c:f>
              <c:strCache>
                <c:ptCount val="1"/>
                <c:pt idx="0">
                  <c:v>AV/EBITDA</c:v>
                </c:pt>
              </c:strCache>
            </c:strRef>
          </c:tx>
          <c:spPr>
            <a:solidFill>
              <a:srgbClr val="00CDFF"/>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Sheet1!$B$29:$B$32</c:f>
              <c:strCache>
                <c:ptCount val="4"/>
                <c:pt idx="0">
                  <c:v>Aerojet Rocketdyne Holdings</c:v>
                </c:pt>
                <c:pt idx="1">
                  <c:v>OHB SE</c:v>
                </c:pt>
                <c:pt idx="2">
                  <c:v>Hendsoldt AG</c:v>
                </c:pt>
                <c:pt idx="3">
                  <c:v>Latécoère S.A.</c:v>
                </c:pt>
              </c:strCache>
            </c:strRef>
          </c:cat>
          <c:val>
            <c:numRef>
              <c:f>Sheet1!$C$29:$C$32</c:f>
              <c:numCache>
                <c:formatCode>0.0\x</c:formatCode>
                <c:ptCount val="4"/>
                <c:pt idx="0">
                  <c:v>16.600000000000001</c:v>
                </c:pt>
                <c:pt idx="1">
                  <c:v>19.8</c:v>
                </c:pt>
                <c:pt idx="2">
                  <c:v>17.100000000000001</c:v>
                </c:pt>
                <c:pt idx="3">
                  <c:v>10.1</c:v>
                </c:pt>
              </c:numCache>
            </c:numRef>
          </c:val>
          <c:extLst>
            <c:ext xmlns:c16="http://schemas.microsoft.com/office/drawing/2014/chart" uri="{C3380CC4-5D6E-409C-BE32-E72D297353CC}">
              <c16:uniqueId val="{00000000-5702-466B-9B39-F79A73EDC306}"/>
            </c:ext>
          </c:extLst>
        </c:ser>
        <c:dLbls>
          <c:dLblPos val="outEnd"/>
          <c:showLegendKey val="0"/>
          <c:showVal val="1"/>
          <c:showCatName val="0"/>
          <c:showSerName val="0"/>
          <c:showPercent val="0"/>
          <c:showBubbleSize val="0"/>
        </c:dLbls>
        <c:gapWidth val="219"/>
        <c:overlap val="-27"/>
        <c:axId val="1319969344"/>
        <c:axId val="1319971840"/>
      </c:barChart>
      <c:catAx>
        <c:axId val="131996934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1319971840"/>
        <c:crosses val="autoZero"/>
        <c:auto val="1"/>
        <c:lblAlgn val="ctr"/>
        <c:lblOffset val="100"/>
        <c:noMultiLvlLbl val="0"/>
      </c:catAx>
      <c:valAx>
        <c:axId val="1319971840"/>
        <c:scaling>
          <c:orientation val="minMax"/>
        </c:scaling>
        <c:delete val="0"/>
        <c:axPos val="l"/>
        <c:numFmt formatCode="0.0\x"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13199693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ysClr val="windowText" lastClr="000000"/>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004558640696225E-2"/>
          <c:y val="3.6452722501665043E-2"/>
          <c:w val="0.93091357001427455"/>
          <c:h val="0.7681386823372971"/>
        </c:manualLayout>
      </c:layout>
      <c:lineChart>
        <c:grouping val="standard"/>
        <c:varyColors val="0"/>
        <c:ser>
          <c:idx val="1"/>
          <c:order val="0"/>
          <c:tx>
            <c:strRef>
              <c:f>Precedents!$D$28</c:f>
              <c:strCache>
                <c:ptCount val="1"/>
              </c:strCache>
            </c:strRef>
          </c:tx>
          <c:spPr>
            <a:ln w="28575" cap="rnd">
              <a:solidFill>
                <a:schemeClr val="accent2"/>
              </a:solidFill>
              <a:round/>
            </a:ln>
            <a:effectLst/>
          </c:spPr>
          <c:marker>
            <c:symbol val="none"/>
          </c:marker>
          <c:cat>
            <c:strRef>
              <c:f>Precedents!$B$29:$B$32</c:f>
              <c:strCache>
                <c:ptCount val="4"/>
                <c:pt idx="0">
                  <c:v>Aerojet Rocketdyne Holdings</c:v>
                </c:pt>
                <c:pt idx="1">
                  <c:v>OHB SE</c:v>
                </c:pt>
                <c:pt idx="2">
                  <c:v>Hendsoldt AG</c:v>
                </c:pt>
                <c:pt idx="3">
                  <c:v>Latécoère S.A.</c:v>
                </c:pt>
              </c:strCache>
            </c:strRef>
          </c:cat>
          <c:val>
            <c:numRef>
              <c:f>Precedents!$D$29:$D$32</c:f>
              <c:numCache>
                <c:formatCode>General</c:formatCode>
                <c:ptCount val="4"/>
              </c:numCache>
            </c:numRef>
          </c:val>
          <c:smooth val="0"/>
          <c:extLst>
            <c:ext xmlns:c16="http://schemas.microsoft.com/office/drawing/2014/chart" uri="{C3380CC4-5D6E-409C-BE32-E72D297353CC}">
              <c16:uniqueId val="{00000001-E775-4369-A7BF-0CA1092E56D6}"/>
            </c:ext>
          </c:extLst>
        </c:ser>
        <c:dLbls>
          <c:showLegendKey val="0"/>
          <c:showVal val="0"/>
          <c:showCatName val="0"/>
          <c:showSerName val="0"/>
          <c:showPercent val="0"/>
          <c:showBubbleSize val="0"/>
        </c:dLbls>
        <c:smooth val="0"/>
        <c:axId val="1442683599"/>
        <c:axId val="1442681935"/>
      </c:lineChart>
      <c:catAx>
        <c:axId val="1442683599"/>
        <c:scaling>
          <c:orientation val="minMax"/>
        </c:scaling>
        <c:delete val="1"/>
        <c:axPos val="b"/>
        <c:numFmt formatCode="General" sourceLinked="1"/>
        <c:majorTickMark val="none"/>
        <c:minorTickMark val="none"/>
        <c:tickLblPos val="nextTo"/>
        <c:crossAx val="1442681935"/>
        <c:crosses val="autoZero"/>
        <c:auto val="1"/>
        <c:lblAlgn val="ctr"/>
        <c:lblOffset val="100"/>
        <c:noMultiLvlLbl val="0"/>
      </c:catAx>
      <c:valAx>
        <c:axId val="1442681935"/>
        <c:scaling>
          <c:orientation val="minMax"/>
        </c:scaling>
        <c:delete val="1"/>
        <c:axPos val="l"/>
        <c:numFmt formatCode="General" sourceLinked="1"/>
        <c:majorTickMark val="none"/>
        <c:minorTickMark val="none"/>
        <c:tickLblPos val="nextTo"/>
        <c:crossAx val="14426835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111217858393324E-2"/>
          <c:y val="0.23538270937584463"/>
          <c:w val="0.93888888888888888"/>
          <c:h val="0.53808823139531814"/>
        </c:manualLayout>
      </c:layout>
      <c:barChart>
        <c:barDir val="bar"/>
        <c:grouping val="clustered"/>
        <c:varyColors val="0"/>
        <c:ser>
          <c:idx val="0"/>
          <c:order val="0"/>
          <c:tx>
            <c:strRef>
              <c:f>'Buy Vs. Hold'!$A$1</c:f>
              <c:strCache>
                <c:ptCount val="1"/>
                <c:pt idx="0">
                  <c:v>Buy</c:v>
                </c:pt>
              </c:strCache>
            </c:strRef>
          </c:tx>
          <c:spPr>
            <a:solidFill>
              <a:srgbClr val="5B9BD5"/>
            </a:solidFill>
            <a:ln>
              <a:noFill/>
            </a:ln>
            <a:effectLst/>
          </c:spPr>
          <c:invertIfNegative val="0"/>
          <c:val>
            <c:numRef>
              <c:f>'Buy Vs. Hold'!$B$1</c:f>
              <c:numCache>
                <c:formatCode>0.00000000000</c:formatCode>
                <c:ptCount val="1"/>
                <c:pt idx="0">
                  <c:v>0.8571428571428571</c:v>
                </c:pt>
              </c:numCache>
            </c:numRef>
          </c:val>
          <c:extLst>
            <c:ext xmlns:c16="http://schemas.microsoft.com/office/drawing/2014/chart" uri="{C3380CC4-5D6E-409C-BE32-E72D297353CC}">
              <c16:uniqueId val="{00000000-4EE0-46F4-8615-52082E4DB952}"/>
            </c:ext>
          </c:extLst>
        </c:ser>
        <c:ser>
          <c:idx val="1"/>
          <c:order val="1"/>
          <c:tx>
            <c:strRef>
              <c:f>'Buy Vs. Hold'!$A$2</c:f>
              <c:strCache>
                <c:ptCount val="1"/>
                <c:pt idx="0">
                  <c:v>Hold</c:v>
                </c:pt>
              </c:strCache>
            </c:strRef>
          </c:tx>
          <c:spPr>
            <a:solidFill>
              <a:srgbClr val="A5A5A5"/>
            </a:solidFill>
            <a:ln>
              <a:noFill/>
            </a:ln>
            <a:effectLst/>
          </c:spPr>
          <c:invertIfNegative val="0"/>
          <c:val>
            <c:numRef>
              <c:f>'Buy Vs. Hold'!$B$2</c:f>
              <c:numCache>
                <c:formatCode>General</c:formatCode>
                <c:ptCount val="1"/>
                <c:pt idx="0">
                  <c:v>0.14285714285714285</c:v>
                </c:pt>
              </c:numCache>
            </c:numRef>
          </c:val>
          <c:extLst>
            <c:ext xmlns:c16="http://schemas.microsoft.com/office/drawing/2014/chart" uri="{C3380CC4-5D6E-409C-BE32-E72D297353CC}">
              <c16:uniqueId val="{00000001-4EE0-46F4-8615-52082E4DB952}"/>
            </c:ext>
          </c:extLst>
        </c:ser>
        <c:dLbls>
          <c:showLegendKey val="0"/>
          <c:showVal val="0"/>
          <c:showCatName val="0"/>
          <c:showSerName val="0"/>
          <c:showPercent val="0"/>
          <c:showBubbleSize val="0"/>
        </c:dLbls>
        <c:gapWidth val="100"/>
        <c:overlap val="100"/>
        <c:axId val="1678923824"/>
        <c:axId val="1678924784"/>
      </c:barChart>
      <c:catAx>
        <c:axId val="1678923824"/>
        <c:scaling>
          <c:orientation val="minMax"/>
        </c:scaling>
        <c:delete val="1"/>
        <c:axPos val="l"/>
        <c:numFmt formatCode="General" sourceLinked="1"/>
        <c:majorTickMark val="none"/>
        <c:minorTickMark val="none"/>
        <c:tickLblPos val="nextTo"/>
        <c:crossAx val="1678924784"/>
        <c:crosses val="autoZero"/>
        <c:auto val="1"/>
        <c:lblAlgn val="ctr"/>
        <c:lblOffset val="100"/>
        <c:noMultiLvlLbl val="0"/>
      </c:catAx>
      <c:valAx>
        <c:axId val="1678924784"/>
        <c:scaling>
          <c:orientation val="minMax"/>
        </c:scaling>
        <c:delete val="1"/>
        <c:axPos val="b"/>
        <c:numFmt formatCode="0.00000000000" sourceLinked="1"/>
        <c:majorTickMark val="none"/>
        <c:minorTickMark val="none"/>
        <c:tickLblPos val="nextTo"/>
        <c:crossAx val="1678923824"/>
        <c:crosses val="autoZero"/>
        <c:crossBetween val="between"/>
      </c:valAx>
      <c:spPr>
        <a:noFill/>
        <a:ln>
          <a:noFill/>
        </a:ln>
        <a:effectLst/>
      </c:spPr>
    </c:plotArea>
    <c:legend>
      <c:legendPos val="b"/>
      <c:layout>
        <c:manualLayout>
          <c:xMode val="edge"/>
          <c:yMode val="edge"/>
          <c:x val="0.34997203221205986"/>
          <c:y val="0.67566113121224547"/>
          <c:w val="0.2119360541080624"/>
          <c:h val="0.24692891615761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000" b="1" dirty="0"/>
              <a:t>AeroVironment, Inc. - Share Pricing:</a:t>
            </a:r>
            <a:r>
              <a:rPr lang="en-US" sz="1000" b="1" baseline="0" dirty="0"/>
              <a:t> </a:t>
            </a:r>
            <a:r>
              <a:rPr lang="en-US" sz="1000" b="1" dirty="0"/>
              <a:t>10/18/2021 – 11/03/2024</a:t>
            </a:r>
          </a:p>
        </c:rich>
      </c:tx>
      <c:layout>
        <c:manualLayout>
          <c:xMode val="edge"/>
          <c:yMode val="edge"/>
          <c:x val="0.30678803703447877"/>
          <c:y val="4.2649429675420215E-2"/>
        </c:manualLayout>
      </c:layout>
      <c:overlay val="0"/>
    </c:title>
    <c:autoTitleDeleted val="0"/>
    <c:plotArea>
      <c:layout>
        <c:manualLayout>
          <c:layoutTarget val="inner"/>
          <c:xMode val="edge"/>
          <c:yMode val="edge"/>
          <c:x val="0.10201313599635231"/>
          <c:y val="0.13499857075622876"/>
          <c:w val="0.8256162538296008"/>
          <c:h val="0.63474647778764903"/>
        </c:manualLayout>
      </c:layout>
      <c:lineChart>
        <c:grouping val="standard"/>
        <c:varyColors val="0"/>
        <c:ser>
          <c:idx val="0"/>
          <c:order val="0"/>
          <c:tx>
            <c:v>AeroVironment, Inc. (NasdaqGS:AVAV) - Share Pricing</c:v>
          </c:tx>
          <c:spPr>
            <a:ln w="3175">
              <a:solidFill>
                <a:schemeClr val="accent2"/>
              </a:solidFill>
              <a:prstDash val="solid"/>
            </a:ln>
          </c:spPr>
          <c:marker>
            <c:symbol val="none"/>
          </c:marker>
          <c:cat>
            <c:numRef>
              <c:f>'Share Price vs. Volume'!$A$37:$A$791</c:f>
              <c:numCache>
                <c:formatCode>[$-409]mmm\-dd\-yyyy;@</c:formatCode>
                <c:ptCount val="755"/>
                <c:pt idx="0">
                  <c:v>44487</c:v>
                </c:pt>
                <c:pt idx="1">
                  <c:v>44488</c:v>
                </c:pt>
                <c:pt idx="2">
                  <c:v>44489</c:v>
                </c:pt>
                <c:pt idx="3">
                  <c:v>44490</c:v>
                </c:pt>
                <c:pt idx="4">
                  <c:v>44491</c:v>
                </c:pt>
                <c:pt idx="5">
                  <c:v>44494</c:v>
                </c:pt>
                <c:pt idx="6">
                  <c:v>44495</c:v>
                </c:pt>
                <c:pt idx="7">
                  <c:v>44496</c:v>
                </c:pt>
                <c:pt idx="8">
                  <c:v>44497</c:v>
                </c:pt>
                <c:pt idx="9">
                  <c:v>44498</c:v>
                </c:pt>
                <c:pt idx="10">
                  <c:v>44501</c:v>
                </c:pt>
                <c:pt idx="11">
                  <c:v>44502</c:v>
                </c:pt>
                <c:pt idx="12">
                  <c:v>44503</c:v>
                </c:pt>
                <c:pt idx="13">
                  <c:v>44504</c:v>
                </c:pt>
                <c:pt idx="14">
                  <c:v>44505</c:v>
                </c:pt>
                <c:pt idx="15">
                  <c:v>44508</c:v>
                </c:pt>
                <c:pt idx="16">
                  <c:v>44509</c:v>
                </c:pt>
                <c:pt idx="17">
                  <c:v>44510</c:v>
                </c:pt>
                <c:pt idx="18">
                  <c:v>44511</c:v>
                </c:pt>
                <c:pt idx="19">
                  <c:v>44512</c:v>
                </c:pt>
                <c:pt idx="20">
                  <c:v>44515</c:v>
                </c:pt>
                <c:pt idx="21">
                  <c:v>44516</c:v>
                </c:pt>
                <c:pt idx="22">
                  <c:v>44517</c:v>
                </c:pt>
                <c:pt idx="23">
                  <c:v>44518</c:v>
                </c:pt>
                <c:pt idx="24">
                  <c:v>44519</c:v>
                </c:pt>
                <c:pt idx="25">
                  <c:v>44522</c:v>
                </c:pt>
                <c:pt idx="26">
                  <c:v>44523</c:v>
                </c:pt>
                <c:pt idx="27">
                  <c:v>44524</c:v>
                </c:pt>
                <c:pt idx="28">
                  <c:v>44526</c:v>
                </c:pt>
                <c:pt idx="29">
                  <c:v>44529</c:v>
                </c:pt>
                <c:pt idx="30">
                  <c:v>44530</c:v>
                </c:pt>
                <c:pt idx="31">
                  <c:v>44531</c:v>
                </c:pt>
                <c:pt idx="32">
                  <c:v>44532</c:v>
                </c:pt>
                <c:pt idx="33">
                  <c:v>44533</c:v>
                </c:pt>
                <c:pt idx="34">
                  <c:v>44536</c:v>
                </c:pt>
                <c:pt idx="35">
                  <c:v>44537</c:v>
                </c:pt>
                <c:pt idx="36">
                  <c:v>44538</c:v>
                </c:pt>
                <c:pt idx="37">
                  <c:v>44539</c:v>
                </c:pt>
                <c:pt idx="38">
                  <c:v>44540</c:v>
                </c:pt>
                <c:pt idx="39">
                  <c:v>44543</c:v>
                </c:pt>
                <c:pt idx="40">
                  <c:v>44544</c:v>
                </c:pt>
                <c:pt idx="41">
                  <c:v>44545</c:v>
                </c:pt>
                <c:pt idx="42">
                  <c:v>44546</c:v>
                </c:pt>
                <c:pt idx="43">
                  <c:v>44547</c:v>
                </c:pt>
                <c:pt idx="44">
                  <c:v>44550</c:v>
                </c:pt>
                <c:pt idx="45">
                  <c:v>44551</c:v>
                </c:pt>
                <c:pt idx="46">
                  <c:v>44552</c:v>
                </c:pt>
                <c:pt idx="47">
                  <c:v>44553</c:v>
                </c:pt>
                <c:pt idx="48">
                  <c:v>44557</c:v>
                </c:pt>
                <c:pt idx="49">
                  <c:v>44558</c:v>
                </c:pt>
                <c:pt idx="50">
                  <c:v>44559</c:v>
                </c:pt>
                <c:pt idx="51">
                  <c:v>44560</c:v>
                </c:pt>
                <c:pt idx="52">
                  <c:v>44561</c:v>
                </c:pt>
                <c:pt idx="53">
                  <c:v>44564</c:v>
                </c:pt>
                <c:pt idx="54">
                  <c:v>44565</c:v>
                </c:pt>
                <c:pt idx="55">
                  <c:v>44566</c:v>
                </c:pt>
                <c:pt idx="56">
                  <c:v>44567</c:v>
                </c:pt>
                <c:pt idx="57">
                  <c:v>44568</c:v>
                </c:pt>
                <c:pt idx="58">
                  <c:v>44571</c:v>
                </c:pt>
                <c:pt idx="59">
                  <c:v>44572</c:v>
                </c:pt>
                <c:pt idx="60">
                  <c:v>44573</c:v>
                </c:pt>
                <c:pt idx="61">
                  <c:v>44574</c:v>
                </c:pt>
                <c:pt idx="62">
                  <c:v>44575</c:v>
                </c:pt>
                <c:pt idx="63">
                  <c:v>44579</c:v>
                </c:pt>
                <c:pt idx="64">
                  <c:v>44580</c:v>
                </c:pt>
                <c:pt idx="65">
                  <c:v>44581</c:v>
                </c:pt>
                <c:pt idx="66">
                  <c:v>44582</c:v>
                </c:pt>
                <c:pt idx="67">
                  <c:v>44585</c:v>
                </c:pt>
                <c:pt idx="68">
                  <c:v>44586</c:v>
                </c:pt>
                <c:pt idx="69">
                  <c:v>44587</c:v>
                </c:pt>
                <c:pt idx="70">
                  <c:v>44588</c:v>
                </c:pt>
                <c:pt idx="71">
                  <c:v>44589</c:v>
                </c:pt>
                <c:pt idx="72">
                  <c:v>44592</c:v>
                </c:pt>
                <c:pt idx="73">
                  <c:v>44593</c:v>
                </c:pt>
                <c:pt idx="74">
                  <c:v>44594</c:v>
                </c:pt>
                <c:pt idx="75">
                  <c:v>44595</c:v>
                </c:pt>
                <c:pt idx="76">
                  <c:v>44596</c:v>
                </c:pt>
                <c:pt idx="77">
                  <c:v>44599</c:v>
                </c:pt>
                <c:pt idx="78">
                  <c:v>44600</c:v>
                </c:pt>
                <c:pt idx="79">
                  <c:v>44601</c:v>
                </c:pt>
                <c:pt idx="80">
                  <c:v>44602</c:v>
                </c:pt>
                <c:pt idx="81">
                  <c:v>44603</c:v>
                </c:pt>
                <c:pt idx="82">
                  <c:v>44606</c:v>
                </c:pt>
                <c:pt idx="83">
                  <c:v>44607</c:v>
                </c:pt>
                <c:pt idx="84">
                  <c:v>44608</c:v>
                </c:pt>
                <c:pt idx="85">
                  <c:v>44609</c:v>
                </c:pt>
                <c:pt idx="86">
                  <c:v>44610</c:v>
                </c:pt>
                <c:pt idx="87">
                  <c:v>44614</c:v>
                </c:pt>
                <c:pt idx="88">
                  <c:v>44615</c:v>
                </c:pt>
                <c:pt idx="89">
                  <c:v>44616</c:v>
                </c:pt>
                <c:pt idx="90">
                  <c:v>44617</c:v>
                </c:pt>
                <c:pt idx="91">
                  <c:v>44620</c:v>
                </c:pt>
                <c:pt idx="92">
                  <c:v>44621</c:v>
                </c:pt>
                <c:pt idx="93">
                  <c:v>44622</c:v>
                </c:pt>
                <c:pt idx="94">
                  <c:v>44623</c:v>
                </c:pt>
                <c:pt idx="95">
                  <c:v>44624</c:v>
                </c:pt>
                <c:pt idx="96">
                  <c:v>44627</c:v>
                </c:pt>
                <c:pt idx="97">
                  <c:v>44628</c:v>
                </c:pt>
                <c:pt idx="98">
                  <c:v>44629</c:v>
                </c:pt>
                <c:pt idx="99">
                  <c:v>44630</c:v>
                </c:pt>
                <c:pt idx="100">
                  <c:v>44631</c:v>
                </c:pt>
                <c:pt idx="101">
                  <c:v>44634</c:v>
                </c:pt>
                <c:pt idx="102">
                  <c:v>44635</c:v>
                </c:pt>
                <c:pt idx="103">
                  <c:v>44636</c:v>
                </c:pt>
                <c:pt idx="104">
                  <c:v>44637</c:v>
                </c:pt>
                <c:pt idx="105">
                  <c:v>44638</c:v>
                </c:pt>
                <c:pt idx="106">
                  <c:v>44641</c:v>
                </c:pt>
                <c:pt idx="107">
                  <c:v>44642</c:v>
                </c:pt>
                <c:pt idx="108">
                  <c:v>44643</c:v>
                </c:pt>
                <c:pt idx="109">
                  <c:v>44644</c:v>
                </c:pt>
                <c:pt idx="110">
                  <c:v>44645</c:v>
                </c:pt>
                <c:pt idx="111">
                  <c:v>44648</c:v>
                </c:pt>
                <c:pt idx="112">
                  <c:v>44649</c:v>
                </c:pt>
                <c:pt idx="113">
                  <c:v>44650</c:v>
                </c:pt>
                <c:pt idx="114">
                  <c:v>44651</c:v>
                </c:pt>
                <c:pt idx="115">
                  <c:v>44652</c:v>
                </c:pt>
                <c:pt idx="116">
                  <c:v>44655</c:v>
                </c:pt>
                <c:pt idx="117">
                  <c:v>44656</c:v>
                </c:pt>
                <c:pt idx="118">
                  <c:v>44657</c:v>
                </c:pt>
                <c:pt idx="119">
                  <c:v>44658</c:v>
                </c:pt>
                <c:pt idx="120">
                  <c:v>44659</c:v>
                </c:pt>
                <c:pt idx="121">
                  <c:v>44662</c:v>
                </c:pt>
                <c:pt idx="122">
                  <c:v>44663</c:v>
                </c:pt>
                <c:pt idx="123">
                  <c:v>44664</c:v>
                </c:pt>
                <c:pt idx="124">
                  <c:v>44665</c:v>
                </c:pt>
                <c:pt idx="125">
                  <c:v>44669</c:v>
                </c:pt>
                <c:pt idx="126">
                  <c:v>44670</c:v>
                </c:pt>
                <c:pt idx="127">
                  <c:v>44671</c:v>
                </c:pt>
                <c:pt idx="128">
                  <c:v>44672</c:v>
                </c:pt>
                <c:pt idx="129">
                  <c:v>44673</c:v>
                </c:pt>
                <c:pt idx="130">
                  <c:v>44676</c:v>
                </c:pt>
                <c:pt idx="131">
                  <c:v>44677</c:v>
                </c:pt>
                <c:pt idx="132">
                  <c:v>44678</c:v>
                </c:pt>
                <c:pt idx="133">
                  <c:v>44679</c:v>
                </c:pt>
                <c:pt idx="134">
                  <c:v>44680</c:v>
                </c:pt>
                <c:pt idx="135">
                  <c:v>44683</c:v>
                </c:pt>
                <c:pt idx="136">
                  <c:v>44684</c:v>
                </c:pt>
                <c:pt idx="137">
                  <c:v>44685</c:v>
                </c:pt>
                <c:pt idx="138">
                  <c:v>44686</c:v>
                </c:pt>
                <c:pt idx="139">
                  <c:v>44687</c:v>
                </c:pt>
                <c:pt idx="140">
                  <c:v>44690</c:v>
                </c:pt>
                <c:pt idx="141">
                  <c:v>44691</c:v>
                </c:pt>
                <c:pt idx="142">
                  <c:v>44692</c:v>
                </c:pt>
                <c:pt idx="143">
                  <c:v>44693</c:v>
                </c:pt>
                <c:pt idx="144">
                  <c:v>44694</c:v>
                </c:pt>
                <c:pt idx="145">
                  <c:v>44697</c:v>
                </c:pt>
                <c:pt idx="146">
                  <c:v>44698</c:v>
                </c:pt>
                <c:pt idx="147">
                  <c:v>44699</c:v>
                </c:pt>
                <c:pt idx="148">
                  <c:v>44700</c:v>
                </c:pt>
                <c:pt idx="149">
                  <c:v>44701</c:v>
                </c:pt>
                <c:pt idx="150">
                  <c:v>44704</c:v>
                </c:pt>
                <c:pt idx="151">
                  <c:v>44705</c:v>
                </c:pt>
                <c:pt idx="152">
                  <c:v>44706</c:v>
                </c:pt>
                <c:pt idx="153">
                  <c:v>44707</c:v>
                </c:pt>
                <c:pt idx="154">
                  <c:v>44708</c:v>
                </c:pt>
                <c:pt idx="155">
                  <c:v>44712</c:v>
                </c:pt>
                <c:pt idx="156">
                  <c:v>44713</c:v>
                </c:pt>
                <c:pt idx="157">
                  <c:v>44714</c:v>
                </c:pt>
                <c:pt idx="158">
                  <c:v>44715</c:v>
                </c:pt>
                <c:pt idx="159">
                  <c:v>44718</c:v>
                </c:pt>
                <c:pt idx="160">
                  <c:v>44719</c:v>
                </c:pt>
                <c:pt idx="161">
                  <c:v>44720</c:v>
                </c:pt>
                <c:pt idx="162">
                  <c:v>44721</c:v>
                </c:pt>
                <c:pt idx="163">
                  <c:v>44722</c:v>
                </c:pt>
                <c:pt idx="164">
                  <c:v>44725</c:v>
                </c:pt>
                <c:pt idx="165">
                  <c:v>44726</c:v>
                </c:pt>
                <c:pt idx="166">
                  <c:v>44727</c:v>
                </c:pt>
                <c:pt idx="167">
                  <c:v>44728</c:v>
                </c:pt>
                <c:pt idx="168">
                  <c:v>44729</c:v>
                </c:pt>
                <c:pt idx="169">
                  <c:v>44733</c:v>
                </c:pt>
                <c:pt idx="170">
                  <c:v>44734</c:v>
                </c:pt>
                <c:pt idx="171">
                  <c:v>44735</c:v>
                </c:pt>
                <c:pt idx="172">
                  <c:v>44736</c:v>
                </c:pt>
                <c:pt idx="173">
                  <c:v>44739</c:v>
                </c:pt>
                <c:pt idx="174">
                  <c:v>44740</c:v>
                </c:pt>
                <c:pt idx="175">
                  <c:v>44741</c:v>
                </c:pt>
                <c:pt idx="176">
                  <c:v>44742</c:v>
                </c:pt>
                <c:pt idx="177">
                  <c:v>44743</c:v>
                </c:pt>
                <c:pt idx="178">
                  <c:v>44747</c:v>
                </c:pt>
                <c:pt idx="179">
                  <c:v>44748</c:v>
                </c:pt>
                <c:pt idx="180">
                  <c:v>44749</c:v>
                </c:pt>
                <c:pt idx="181">
                  <c:v>44750</c:v>
                </c:pt>
                <c:pt idx="182">
                  <c:v>44753</c:v>
                </c:pt>
                <c:pt idx="183">
                  <c:v>44754</c:v>
                </c:pt>
                <c:pt idx="184">
                  <c:v>44755</c:v>
                </c:pt>
                <c:pt idx="185">
                  <c:v>44756</c:v>
                </c:pt>
                <c:pt idx="186">
                  <c:v>44757</c:v>
                </c:pt>
                <c:pt idx="187">
                  <c:v>44760</c:v>
                </c:pt>
                <c:pt idx="188">
                  <c:v>44761</c:v>
                </c:pt>
                <c:pt idx="189">
                  <c:v>44762</c:v>
                </c:pt>
                <c:pt idx="190">
                  <c:v>44763</c:v>
                </c:pt>
                <c:pt idx="191">
                  <c:v>44764</c:v>
                </c:pt>
                <c:pt idx="192">
                  <c:v>44767</c:v>
                </c:pt>
                <c:pt idx="193">
                  <c:v>44768</c:v>
                </c:pt>
                <c:pt idx="194">
                  <c:v>44769</c:v>
                </c:pt>
                <c:pt idx="195">
                  <c:v>44770</c:v>
                </c:pt>
                <c:pt idx="196">
                  <c:v>44771</c:v>
                </c:pt>
                <c:pt idx="197">
                  <c:v>44774</c:v>
                </c:pt>
                <c:pt idx="198">
                  <c:v>44775</c:v>
                </c:pt>
                <c:pt idx="199">
                  <c:v>44776</c:v>
                </c:pt>
                <c:pt idx="200">
                  <c:v>44777</c:v>
                </c:pt>
                <c:pt idx="201">
                  <c:v>44778</c:v>
                </c:pt>
                <c:pt idx="202">
                  <c:v>44781</c:v>
                </c:pt>
                <c:pt idx="203">
                  <c:v>44782</c:v>
                </c:pt>
                <c:pt idx="204">
                  <c:v>44783</c:v>
                </c:pt>
                <c:pt idx="205">
                  <c:v>44784</c:v>
                </c:pt>
                <c:pt idx="206">
                  <c:v>44785</c:v>
                </c:pt>
                <c:pt idx="207">
                  <c:v>44788</c:v>
                </c:pt>
                <c:pt idx="208">
                  <c:v>44789</c:v>
                </c:pt>
                <c:pt idx="209">
                  <c:v>44790</c:v>
                </c:pt>
                <c:pt idx="210">
                  <c:v>44791</c:v>
                </c:pt>
                <c:pt idx="211">
                  <c:v>44792</c:v>
                </c:pt>
                <c:pt idx="212">
                  <c:v>44795</c:v>
                </c:pt>
                <c:pt idx="213">
                  <c:v>44796</c:v>
                </c:pt>
                <c:pt idx="214">
                  <c:v>44797</c:v>
                </c:pt>
                <c:pt idx="215">
                  <c:v>44798</c:v>
                </c:pt>
                <c:pt idx="216">
                  <c:v>44799</c:v>
                </c:pt>
                <c:pt idx="217">
                  <c:v>44802</c:v>
                </c:pt>
                <c:pt idx="218">
                  <c:v>44803</c:v>
                </c:pt>
                <c:pt idx="219">
                  <c:v>44804</c:v>
                </c:pt>
                <c:pt idx="220">
                  <c:v>44805</c:v>
                </c:pt>
                <c:pt idx="221">
                  <c:v>44806</c:v>
                </c:pt>
                <c:pt idx="222">
                  <c:v>44810</c:v>
                </c:pt>
                <c:pt idx="223">
                  <c:v>44811</c:v>
                </c:pt>
                <c:pt idx="224">
                  <c:v>44812</c:v>
                </c:pt>
                <c:pt idx="225">
                  <c:v>44813</c:v>
                </c:pt>
                <c:pt idx="226">
                  <c:v>44816</c:v>
                </c:pt>
                <c:pt idx="227">
                  <c:v>44817</c:v>
                </c:pt>
                <c:pt idx="228">
                  <c:v>44818</c:v>
                </c:pt>
                <c:pt idx="229">
                  <c:v>44819</c:v>
                </c:pt>
                <c:pt idx="230">
                  <c:v>44820</c:v>
                </c:pt>
                <c:pt idx="231">
                  <c:v>44823</c:v>
                </c:pt>
                <c:pt idx="232">
                  <c:v>44824</c:v>
                </c:pt>
                <c:pt idx="233">
                  <c:v>44825</c:v>
                </c:pt>
                <c:pt idx="234">
                  <c:v>44826</c:v>
                </c:pt>
                <c:pt idx="235">
                  <c:v>44827</c:v>
                </c:pt>
                <c:pt idx="236">
                  <c:v>44830</c:v>
                </c:pt>
                <c:pt idx="237">
                  <c:v>44831</c:v>
                </c:pt>
                <c:pt idx="238">
                  <c:v>44832</c:v>
                </c:pt>
                <c:pt idx="239">
                  <c:v>44833</c:v>
                </c:pt>
                <c:pt idx="240">
                  <c:v>44834</c:v>
                </c:pt>
                <c:pt idx="241">
                  <c:v>44837</c:v>
                </c:pt>
                <c:pt idx="242">
                  <c:v>44838</c:v>
                </c:pt>
                <c:pt idx="243">
                  <c:v>44839</c:v>
                </c:pt>
                <c:pt idx="244">
                  <c:v>44840</c:v>
                </c:pt>
                <c:pt idx="245">
                  <c:v>44841</c:v>
                </c:pt>
                <c:pt idx="246">
                  <c:v>44844</c:v>
                </c:pt>
                <c:pt idx="247">
                  <c:v>44845</c:v>
                </c:pt>
                <c:pt idx="248">
                  <c:v>44846</c:v>
                </c:pt>
                <c:pt idx="249">
                  <c:v>44847</c:v>
                </c:pt>
                <c:pt idx="250">
                  <c:v>44848</c:v>
                </c:pt>
                <c:pt idx="251">
                  <c:v>44851</c:v>
                </c:pt>
                <c:pt idx="252">
                  <c:v>44852</c:v>
                </c:pt>
                <c:pt idx="253">
                  <c:v>44853</c:v>
                </c:pt>
                <c:pt idx="254">
                  <c:v>44854</c:v>
                </c:pt>
                <c:pt idx="255">
                  <c:v>44855</c:v>
                </c:pt>
                <c:pt idx="256">
                  <c:v>44858</c:v>
                </c:pt>
                <c:pt idx="257">
                  <c:v>44859</c:v>
                </c:pt>
                <c:pt idx="258">
                  <c:v>44860</c:v>
                </c:pt>
                <c:pt idx="259">
                  <c:v>44861</c:v>
                </c:pt>
                <c:pt idx="260">
                  <c:v>44862</c:v>
                </c:pt>
                <c:pt idx="261">
                  <c:v>44865</c:v>
                </c:pt>
                <c:pt idx="262">
                  <c:v>44866</c:v>
                </c:pt>
                <c:pt idx="263">
                  <c:v>44867</c:v>
                </c:pt>
                <c:pt idx="264">
                  <c:v>44868</c:v>
                </c:pt>
                <c:pt idx="265">
                  <c:v>44869</c:v>
                </c:pt>
                <c:pt idx="266">
                  <c:v>44872</c:v>
                </c:pt>
                <c:pt idx="267">
                  <c:v>44873</c:v>
                </c:pt>
                <c:pt idx="268">
                  <c:v>44874</c:v>
                </c:pt>
                <c:pt idx="269">
                  <c:v>44875</c:v>
                </c:pt>
                <c:pt idx="270">
                  <c:v>44876</c:v>
                </c:pt>
                <c:pt idx="271">
                  <c:v>44879</c:v>
                </c:pt>
                <c:pt idx="272">
                  <c:v>44880</c:v>
                </c:pt>
                <c:pt idx="273">
                  <c:v>44881</c:v>
                </c:pt>
                <c:pt idx="274">
                  <c:v>44882</c:v>
                </c:pt>
                <c:pt idx="275">
                  <c:v>44883</c:v>
                </c:pt>
                <c:pt idx="276">
                  <c:v>44886</c:v>
                </c:pt>
                <c:pt idx="277">
                  <c:v>44887</c:v>
                </c:pt>
                <c:pt idx="278">
                  <c:v>44888</c:v>
                </c:pt>
                <c:pt idx="279">
                  <c:v>44890</c:v>
                </c:pt>
                <c:pt idx="280">
                  <c:v>44893</c:v>
                </c:pt>
                <c:pt idx="281">
                  <c:v>44894</c:v>
                </c:pt>
                <c:pt idx="282">
                  <c:v>44895</c:v>
                </c:pt>
                <c:pt idx="283">
                  <c:v>44896</c:v>
                </c:pt>
                <c:pt idx="284">
                  <c:v>44897</c:v>
                </c:pt>
                <c:pt idx="285">
                  <c:v>44900</c:v>
                </c:pt>
                <c:pt idx="286">
                  <c:v>44901</c:v>
                </c:pt>
                <c:pt idx="287">
                  <c:v>44902</c:v>
                </c:pt>
                <c:pt idx="288">
                  <c:v>44903</c:v>
                </c:pt>
                <c:pt idx="289">
                  <c:v>44904</c:v>
                </c:pt>
                <c:pt idx="290">
                  <c:v>44907</c:v>
                </c:pt>
                <c:pt idx="291">
                  <c:v>44908</c:v>
                </c:pt>
                <c:pt idx="292">
                  <c:v>44909</c:v>
                </c:pt>
                <c:pt idx="293">
                  <c:v>44910</c:v>
                </c:pt>
                <c:pt idx="294">
                  <c:v>44911</c:v>
                </c:pt>
                <c:pt idx="295">
                  <c:v>44914</c:v>
                </c:pt>
                <c:pt idx="296">
                  <c:v>44915</c:v>
                </c:pt>
                <c:pt idx="297">
                  <c:v>44916</c:v>
                </c:pt>
                <c:pt idx="298">
                  <c:v>44917</c:v>
                </c:pt>
                <c:pt idx="299">
                  <c:v>44918</c:v>
                </c:pt>
                <c:pt idx="300">
                  <c:v>44922</c:v>
                </c:pt>
                <c:pt idx="301">
                  <c:v>44923</c:v>
                </c:pt>
                <c:pt idx="302">
                  <c:v>44924</c:v>
                </c:pt>
                <c:pt idx="303">
                  <c:v>44925</c:v>
                </c:pt>
                <c:pt idx="304">
                  <c:v>44929</c:v>
                </c:pt>
                <c:pt idx="305">
                  <c:v>44930</c:v>
                </c:pt>
                <c:pt idx="306">
                  <c:v>44931</c:v>
                </c:pt>
                <c:pt idx="307">
                  <c:v>44932</c:v>
                </c:pt>
                <c:pt idx="308">
                  <c:v>44935</c:v>
                </c:pt>
                <c:pt idx="309">
                  <c:v>44936</c:v>
                </c:pt>
                <c:pt idx="310">
                  <c:v>44937</c:v>
                </c:pt>
                <c:pt idx="311">
                  <c:v>44938</c:v>
                </c:pt>
                <c:pt idx="312">
                  <c:v>44939</c:v>
                </c:pt>
                <c:pt idx="313">
                  <c:v>44943</c:v>
                </c:pt>
                <c:pt idx="314">
                  <c:v>44944</c:v>
                </c:pt>
                <c:pt idx="315">
                  <c:v>44945</c:v>
                </c:pt>
                <c:pt idx="316">
                  <c:v>44946</c:v>
                </c:pt>
                <c:pt idx="317">
                  <c:v>44949</c:v>
                </c:pt>
                <c:pt idx="318">
                  <c:v>44950</c:v>
                </c:pt>
                <c:pt idx="319">
                  <c:v>44951</c:v>
                </c:pt>
                <c:pt idx="320">
                  <c:v>44952</c:v>
                </c:pt>
                <c:pt idx="321">
                  <c:v>44953</c:v>
                </c:pt>
                <c:pt idx="322">
                  <c:v>44956</c:v>
                </c:pt>
                <c:pt idx="323">
                  <c:v>44957</c:v>
                </c:pt>
                <c:pt idx="324">
                  <c:v>44958</c:v>
                </c:pt>
                <c:pt idx="325">
                  <c:v>44959</c:v>
                </c:pt>
                <c:pt idx="326">
                  <c:v>44960</c:v>
                </c:pt>
                <c:pt idx="327">
                  <c:v>44963</c:v>
                </c:pt>
                <c:pt idx="328">
                  <c:v>44964</c:v>
                </c:pt>
                <c:pt idx="329">
                  <c:v>44965</c:v>
                </c:pt>
                <c:pt idx="330">
                  <c:v>44966</c:v>
                </c:pt>
                <c:pt idx="331">
                  <c:v>44967</c:v>
                </c:pt>
                <c:pt idx="332">
                  <c:v>44970</c:v>
                </c:pt>
                <c:pt idx="333">
                  <c:v>44971</c:v>
                </c:pt>
                <c:pt idx="334">
                  <c:v>44972</c:v>
                </c:pt>
                <c:pt idx="335">
                  <c:v>44973</c:v>
                </c:pt>
                <c:pt idx="336">
                  <c:v>44974</c:v>
                </c:pt>
                <c:pt idx="337">
                  <c:v>44978</c:v>
                </c:pt>
                <c:pt idx="338">
                  <c:v>44979</c:v>
                </c:pt>
                <c:pt idx="339">
                  <c:v>44980</c:v>
                </c:pt>
                <c:pt idx="340">
                  <c:v>44981</c:v>
                </c:pt>
                <c:pt idx="341">
                  <c:v>44984</c:v>
                </c:pt>
                <c:pt idx="342">
                  <c:v>44985</c:v>
                </c:pt>
                <c:pt idx="343">
                  <c:v>44986</c:v>
                </c:pt>
                <c:pt idx="344">
                  <c:v>44987</c:v>
                </c:pt>
                <c:pt idx="345">
                  <c:v>44988</c:v>
                </c:pt>
                <c:pt idx="346">
                  <c:v>44991</c:v>
                </c:pt>
                <c:pt idx="347">
                  <c:v>44992</c:v>
                </c:pt>
                <c:pt idx="348">
                  <c:v>44993</c:v>
                </c:pt>
                <c:pt idx="349">
                  <c:v>44994</c:v>
                </c:pt>
                <c:pt idx="350">
                  <c:v>44995</c:v>
                </c:pt>
                <c:pt idx="351">
                  <c:v>44998</c:v>
                </c:pt>
                <c:pt idx="352">
                  <c:v>44999</c:v>
                </c:pt>
                <c:pt idx="353">
                  <c:v>45000</c:v>
                </c:pt>
                <c:pt idx="354">
                  <c:v>45001</c:v>
                </c:pt>
                <c:pt idx="355">
                  <c:v>45002</c:v>
                </c:pt>
                <c:pt idx="356">
                  <c:v>45005</c:v>
                </c:pt>
                <c:pt idx="357">
                  <c:v>45006</c:v>
                </c:pt>
                <c:pt idx="358">
                  <c:v>45007</c:v>
                </c:pt>
                <c:pt idx="359">
                  <c:v>45008</c:v>
                </c:pt>
                <c:pt idx="360">
                  <c:v>45009</c:v>
                </c:pt>
                <c:pt idx="361">
                  <c:v>45012</c:v>
                </c:pt>
                <c:pt idx="362">
                  <c:v>45013</c:v>
                </c:pt>
                <c:pt idx="363">
                  <c:v>45014</c:v>
                </c:pt>
                <c:pt idx="364">
                  <c:v>45015</c:v>
                </c:pt>
                <c:pt idx="365">
                  <c:v>45016</c:v>
                </c:pt>
                <c:pt idx="366">
                  <c:v>45019</c:v>
                </c:pt>
                <c:pt idx="367">
                  <c:v>45020</c:v>
                </c:pt>
                <c:pt idx="368">
                  <c:v>45021</c:v>
                </c:pt>
                <c:pt idx="369">
                  <c:v>45022</c:v>
                </c:pt>
                <c:pt idx="370">
                  <c:v>45026</c:v>
                </c:pt>
                <c:pt idx="371">
                  <c:v>45027</c:v>
                </c:pt>
                <c:pt idx="372">
                  <c:v>45028</c:v>
                </c:pt>
                <c:pt idx="373">
                  <c:v>45029</c:v>
                </c:pt>
                <c:pt idx="374">
                  <c:v>45030</c:v>
                </c:pt>
                <c:pt idx="375">
                  <c:v>45033</c:v>
                </c:pt>
                <c:pt idx="376">
                  <c:v>45034</c:v>
                </c:pt>
                <c:pt idx="377">
                  <c:v>45035</c:v>
                </c:pt>
                <c:pt idx="378">
                  <c:v>45036</c:v>
                </c:pt>
                <c:pt idx="379">
                  <c:v>45037</c:v>
                </c:pt>
                <c:pt idx="380">
                  <c:v>45040</c:v>
                </c:pt>
                <c:pt idx="381">
                  <c:v>45041</c:v>
                </c:pt>
                <c:pt idx="382">
                  <c:v>45042</c:v>
                </c:pt>
                <c:pt idx="383">
                  <c:v>45043</c:v>
                </c:pt>
                <c:pt idx="384">
                  <c:v>45044</c:v>
                </c:pt>
                <c:pt idx="385">
                  <c:v>45047</c:v>
                </c:pt>
                <c:pt idx="386">
                  <c:v>45048</c:v>
                </c:pt>
                <c:pt idx="387">
                  <c:v>45049</c:v>
                </c:pt>
                <c:pt idx="388">
                  <c:v>45050</c:v>
                </c:pt>
                <c:pt idx="389">
                  <c:v>45051</c:v>
                </c:pt>
                <c:pt idx="390">
                  <c:v>45054</c:v>
                </c:pt>
                <c:pt idx="391">
                  <c:v>45055</c:v>
                </c:pt>
                <c:pt idx="392">
                  <c:v>45056</c:v>
                </c:pt>
                <c:pt idx="393">
                  <c:v>45057</c:v>
                </c:pt>
                <c:pt idx="394">
                  <c:v>45058</c:v>
                </c:pt>
                <c:pt idx="395">
                  <c:v>45061</c:v>
                </c:pt>
                <c:pt idx="396">
                  <c:v>45062</c:v>
                </c:pt>
                <c:pt idx="397">
                  <c:v>45063</c:v>
                </c:pt>
                <c:pt idx="398">
                  <c:v>45064</c:v>
                </c:pt>
                <c:pt idx="399">
                  <c:v>45065</c:v>
                </c:pt>
                <c:pt idx="400">
                  <c:v>45068</c:v>
                </c:pt>
                <c:pt idx="401">
                  <c:v>45069</c:v>
                </c:pt>
                <c:pt idx="402">
                  <c:v>45070</c:v>
                </c:pt>
                <c:pt idx="403">
                  <c:v>45071</c:v>
                </c:pt>
                <c:pt idx="404">
                  <c:v>45072</c:v>
                </c:pt>
                <c:pt idx="405">
                  <c:v>45076</c:v>
                </c:pt>
                <c:pt idx="406">
                  <c:v>45077</c:v>
                </c:pt>
                <c:pt idx="407">
                  <c:v>45078</c:v>
                </c:pt>
                <c:pt idx="408">
                  <c:v>45079</c:v>
                </c:pt>
                <c:pt idx="409">
                  <c:v>45082</c:v>
                </c:pt>
                <c:pt idx="410">
                  <c:v>45083</c:v>
                </c:pt>
                <c:pt idx="411">
                  <c:v>45084</c:v>
                </c:pt>
                <c:pt idx="412">
                  <c:v>45085</c:v>
                </c:pt>
                <c:pt idx="413">
                  <c:v>45086</c:v>
                </c:pt>
                <c:pt idx="414">
                  <c:v>45089</c:v>
                </c:pt>
                <c:pt idx="415">
                  <c:v>45090</c:v>
                </c:pt>
                <c:pt idx="416">
                  <c:v>45091</c:v>
                </c:pt>
                <c:pt idx="417">
                  <c:v>45092</c:v>
                </c:pt>
                <c:pt idx="418">
                  <c:v>45093</c:v>
                </c:pt>
                <c:pt idx="419">
                  <c:v>45097</c:v>
                </c:pt>
                <c:pt idx="420">
                  <c:v>45098</c:v>
                </c:pt>
                <c:pt idx="421">
                  <c:v>45099</c:v>
                </c:pt>
                <c:pt idx="422">
                  <c:v>45100</c:v>
                </c:pt>
                <c:pt idx="423">
                  <c:v>45103</c:v>
                </c:pt>
                <c:pt idx="424">
                  <c:v>45104</c:v>
                </c:pt>
                <c:pt idx="425">
                  <c:v>45105</c:v>
                </c:pt>
                <c:pt idx="426">
                  <c:v>45106</c:v>
                </c:pt>
                <c:pt idx="427">
                  <c:v>45107</c:v>
                </c:pt>
                <c:pt idx="428">
                  <c:v>45110</c:v>
                </c:pt>
                <c:pt idx="429">
                  <c:v>45112</c:v>
                </c:pt>
                <c:pt idx="430">
                  <c:v>45113</c:v>
                </c:pt>
                <c:pt idx="431">
                  <c:v>45114</c:v>
                </c:pt>
                <c:pt idx="432">
                  <c:v>45117</c:v>
                </c:pt>
                <c:pt idx="433">
                  <c:v>45118</c:v>
                </c:pt>
                <c:pt idx="434">
                  <c:v>45119</c:v>
                </c:pt>
                <c:pt idx="435">
                  <c:v>45120</c:v>
                </c:pt>
                <c:pt idx="436">
                  <c:v>45121</c:v>
                </c:pt>
                <c:pt idx="437">
                  <c:v>45124</c:v>
                </c:pt>
                <c:pt idx="438">
                  <c:v>45125</c:v>
                </c:pt>
                <c:pt idx="439">
                  <c:v>45126</c:v>
                </c:pt>
                <c:pt idx="440">
                  <c:v>45127</c:v>
                </c:pt>
                <c:pt idx="441">
                  <c:v>45128</c:v>
                </c:pt>
                <c:pt idx="442">
                  <c:v>45131</c:v>
                </c:pt>
                <c:pt idx="443">
                  <c:v>45132</c:v>
                </c:pt>
                <c:pt idx="444">
                  <c:v>45133</c:v>
                </c:pt>
                <c:pt idx="445">
                  <c:v>45134</c:v>
                </c:pt>
                <c:pt idx="446">
                  <c:v>45135</c:v>
                </c:pt>
                <c:pt idx="447">
                  <c:v>45138</c:v>
                </c:pt>
                <c:pt idx="448">
                  <c:v>45139</c:v>
                </c:pt>
                <c:pt idx="449">
                  <c:v>45140</c:v>
                </c:pt>
                <c:pt idx="450">
                  <c:v>45141</c:v>
                </c:pt>
                <c:pt idx="451">
                  <c:v>45142</c:v>
                </c:pt>
                <c:pt idx="452">
                  <c:v>45145</c:v>
                </c:pt>
                <c:pt idx="453">
                  <c:v>45146</c:v>
                </c:pt>
                <c:pt idx="454">
                  <c:v>45147</c:v>
                </c:pt>
                <c:pt idx="455">
                  <c:v>45148</c:v>
                </c:pt>
                <c:pt idx="456">
                  <c:v>45149</c:v>
                </c:pt>
                <c:pt idx="457">
                  <c:v>45152</c:v>
                </c:pt>
                <c:pt idx="458">
                  <c:v>45153</c:v>
                </c:pt>
                <c:pt idx="459">
                  <c:v>45154</c:v>
                </c:pt>
                <c:pt idx="460">
                  <c:v>45155</c:v>
                </c:pt>
                <c:pt idx="461">
                  <c:v>45156</c:v>
                </c:pt>
                <c:pt idx="462">
                  <c:v>45159</c:v>
                </c:pt>
                <c:pt idx="463">
                  <c:v>45160</c:v>
                </c:pt>
                <c:pt idx="464">
                  <c:v>45161</c:v>
                </c:pt>
                <c:pt idx="465">
                  <c:v>45162</c:v>
                </c:pt>
                <c:pt idx="466">
                  <c:v>45163</c:v>
                </c:pt>
                <c:pt idx="467">
                  <c:v>45166</c:v>
                </c:pt>
                <c:pt idx="468">
                  <c:v>45167</c:v>
                </c:pt>
                <c:pt idx="469">
                  <c:v>45168</c:v>
                </c:pt>
                <c:pt idx="470">
                  <c:v>45169</c:v>
                </c:pt>
                <c:pt idx="471">
                  <c:v>45170</c:v>
                </c:pt>
                <c:pt idx="472">
                  <c:v>45174</c:v>
                </c:pt>
                <c:pt idx="473">
                  <c:v>45175</c:v>
                </c:pt>
                <c:pt idx="474">
                  <c:v>45176</c:v>
                </c:pt>
                <c:pt idx="475">
                  <c:v>45177</c:v>
                </c:pt>
                <c:pt idx="476">
                  <c:v>45180</c:v>
                </c:pt>
                <c:pt idx="477">
                  <c:v>45181</c:v>
                </c:pt>
                <c:pt idx="478">
                  <c:v>45182</c:v>
                </c:pt>
                <c:pt idx="479">
                  <c:v>45183</c:v>
                </c:pt>
                <c:pt idx="480">
                  <c:v>45184</c:v>
                </c:pt>
                <c:pt idx="481">
                  <c:v>45187</c:v>
                </c:pt>
                <c:pt idx="482">
                  <c:v>45188</c:v>
                </c:pt>
                <c:pt idx="483">
                  <c:v>45189</c:v>
                </c:pt>
                <c:pt idx="484">
                  <c:v>45190</c:v>
                </c:pt>
                <c:pt idx="485">
                  <c:v>45191</c:v>
                </c:pt>
                <c:pt idx="486">
                  <c:v>45194</c:v>
                </c:pt>
                <c:pt idx="487">
                  <c:v>45195</c:v>
                </c:pt>
                <c:pt idx="488">
                  <c:v>45196</c:v>
                </c:pt>
                <c:pt idx="489">
                  <c:v>45197</c:v>
                </c:pt>
                <c:pt idx="490">
                  <c:v>45198</c:v>
                </c:pt>
                <c:pt idx="491">
                  <c:v>45201</c:v>
                </c:pt>
                <c:pt idx="492">
                  <c:v>45202</c:v>
                </c:pt>
                <c:pt idx="493">
                  <c:v>45203</c:v>
                </c:pt>
                <c:pt idx="494">
                  <c:v>45204</c:v>
                </c:pt>
                <c:pt idx="495">
                  <c:v>45205</c:v>
                </c:pt>
                <c:pt idx="496">
                  <c:v>45208</c:v>
                </c:pt>
                <c:pt idx="497">
                  <c:v>45209</c:v>
                </c:pt>
                <c:pt idx="498">
                  <c:v>45210</c:v>
                </c:pt>
                <c:pt idx="499">
                  <c:v>45211</c:v>
                </c:pt>
                <c:pt idx="500">
                  <c:v>45212</c:v>
                </c:pt>
                <c:pt idx="501">
                  <c:v>45215</c:v>
                </c:pt>
                <c:pt idx="502">
                  <c:v>45216</c:v>
                </c:pt>
                <c:pt idx="503">
                  <c:v>45217</c:v>
                </c:pt>
                <c:pt idx="504">
                  <c:v>45218</c:v>
                </c:pt>
                <c:pt idx="505">
                  <c:v>45219</c:v>
                </c:pt>
                <c:pt idx="506">
                  <c:v>45222</c:v>
                </c:pt>
                <c:pt idx="507">
                  <c:v>45223</c:v>
                </c:pt>
                <c:pt idx="508">
                  <c:v>45224</c:v>
                </c:pt>
                <c:pt idx="509">
                  <c:v>45225</c:v>
                </c:pt>
                <c:pt idx="510">
                  <c:v>45226</c:v>
                </c:pt>
                <c:pt idx="511">
                  <c:v>45229</c:v>
                </c:pt>
                <c:pt idx="512">
                  <c:v>45230</c:v>
                </c:pt>
                <c:pt idx="513">
                  <c:v>45231</c:v>
                </c:pt>
                <c:pt idx="514">
                  <c:v>45232</c:v>
                </c:pt>
                <c:pt idx="515">
                  <c:v>45233</c:v>
                </c:pt>
                <c:pt idx="516">
                  <c:v>45236</c:v>
                </c:pt>
                <c:pt idx="517">
                  <c:v>45237</c:v>
                </c:pt>
                <c:pt idx="518">
                  <c:v>45238</c:v>
                </c:pt>
                <c:pt idx="519">
                  <c:v>45239</c:v>
                </c:pt>
                <c:pt idx="520">
                  <c:v>45240</c:v>
                </c:pt>
                <c:pt idx="521">
                  <c:v>45243</c:v>
                </c:pt>
                <c:pt idx="522">
                  <c:v>45244</c:v>
                </c:pt>
                <c:pt idx="523">
                  <c:v>45245</c:v>
                </c:pt>
                <c:pt idx="524">
                  <c:v>45246</c:v>
                </c:pt>
                <c:pt idx="525">
                  <c:v>45247</c:v>
                </c:pt>
                <c:pt idx="526">
                  <c:v>45250</c:v>
                </c:pt>
                <c:pt idx="527">
                  <c:v>45251</c:v>
                </c:pt>
                <c:pt idx="528">
                  <c:v>45252</c:v>
                </c:pt>
                <c:pt idx="529">
                  <c:v>45254</c:v>
                </c:pt>
                <c:pt idx="530">
                  <c:v>45257</c:v>
                </c:pt>
                <c:pt idx="531">
                  <c:v>45258</c:v>
                </c:pt>
                <c:pt idx="532">
                  <c:v>45259</c:v>
                </c:pt>
                <c:pt idx="533">
                  <c:v>45260</c:v>
                </c:pt>
                <c:pt idx="534">
                  <c:v>45261</c:v>
                </c:pt>
                <c:pt idx="535">
                  <c:v>45264</c:v>
                </c:pt>
                <c:pt idx="536">
                  <c:v>45265</c:v>
                </c:pt>
                <c:pt idx="537">
                  <c:v>45266</c:v>
                </c:pt>
                <c:pt idx="538">
                  <c:v>45267</c:v>
                </c:pt>
                <c:pt idx="539">
                  <c:v>45268</c:v>
                </c:pt>
                <c:pt idx="540">
                  <c:v>45271</c:v>
                </c:pt>
                <c:pt idx="541">
                  <c:v>45272</c:v>
                </c:pt>
                <c:pt idx="542">
                  <c:v>45273</c:v>
                </c:pt>
                <c:pt idx="543">
                  <c:v>45274</c:v>
                </c:pt>
                <c:pt idx="544">
                  <c:v>45275</c:v>
                </c:pt>
                <c:pt idx="545">
                  <c:v>45278</c:v>
                </c:pt>
                <c:pt idx="546">
                  <c:v>45279</c:v>
                </c:pt>
                <c:pt idx="547">
                  <c:v>45280</c:v>
                </c:pt>
                <c:pt idx="548">
                  <c:v>45281</c:v>
                </c:pt>
                <c:pt idx="549">
                  <c:v>45282</c:v>
                </c:pt>
                <c:pt idx="550">
                  <c:v>45286</c:v>
                </c:pt>
                <c:pt idx="551">
                  <c:v>45287</c:v>
                </c:pt>
                <c:pt idx="552">
                  <c:v>45288</c:v>
                </c:pt>
                <c:pt idx="553">
                  <c:v>45289</c:v>
                </c:pt>
                <c:pt idx="554">
                  <c:v>45293</c:v>
                </c:pt>
                <c:pt idx="555">
                  <c:v>45294</c:v>
                </c:pt>
                <c:pt idx="556">
                  <c:v>45295</c:v>
                </c:pt>
                <c:pt idx="557">
                  <c:v>45296</c:v>
                </c:pt>
                <c:pt idx="558">
                  <c:v>45299</c:v>
                </c:pt>
                <c:pt idx="559">
                  <c:v>45300</c:v>
                </c:pt>
                <c:pt idx="560">
                  <c:v>45301</c:v>
                </c:pt>
                <c:pt idx="561">
                  <c:v>45302</c:v>
                </c:pt>
                <c:pt idx="562">
                  <c:v>45303</c:v>
                </c:pt>
                <c:pt idx="563">
                  <c:v>45307</c:v>
                </c:pt>
                <c:pt idx="564">
                  <c:v>45308</c:v>
                </c:pt>
                <c:pt idx="565">
                  <c:v>45309</c:v>
                </c:pt>
                <c:pt idx="566">
                  <c:v>45310</c:v>
                </c:pt>
                <c:pt idx="567">
                  <c:v>45313</c:v>
                </c:pt>
                <c:pt idx="568">
                  <c:v>45314</c:v>
                </c:pt>
                <c:pt idx="569">
                  <c:v>45315</c:v>
                </c:pt>
                <c:pt idx="570">
                  <c:v>45316</c:v>
                </c:pt>
                <c:pt idx="571">
                  <c:v>45317</c:v>
                </c:pt>
                <c:pt idx="572">
                  <c:v>45320</c:v>
                </c:pt>
                <c:pt idx="573">
                  <c:v>45321</c:v>
                </c:pt>
                <c:pt idx="574">
                  <c:v>45322</c:v>
                </c:pt>
                <c:pt idx="575">
                  <c:v>45323</c:v>
                </c:pt>
                <c:pt idx="576">
                  <c:v>45324</c:v>
                </c:pt>
                <c:pt idx="577">
                  <c:v>45327</c:v>
                </c:pt>
                <c:pt idx="578">
                  <c:v>45328</c:v>
                </c:pt>
                <c:pt idx="579">
                  <c:v>45329</c:v>
                </c:pt>
                <c:pt idx="580">
                  <c:v>45330</c:v>
                </c:pt>
                <c:pt idx="581">
                  <c:v>45331</c:v>
                </c:pt>
                <c:pt idx="582">
                  <c:v>45334</c:v>
                </c:pt>
                <c:pt idx="583">
                  <c:v>45335</c:v>
                </c:pt>
                <c:pt idx="584">
                  <c:v>45336</c:v>
                </c:pt>
                <c:pt idx="585">
                  <c:v>45337</c:v>
                </c:pt>
                <c:pt idx="586">
                  <c:v>45338</c:v>
                </c:pt>
                <c:pt idx="587">
                  <c:v>45342</c:v>
                </c:pt>
                <c:pt idx="588">
                  <c:v>45343</c:v>
                </c:pt>
                <c:pt idx="589">
                  <c:v>45344</c:v>
                </c:pt>
                <c:pt idx="590">
                  <c:v>45345</c:v>
                </c:pt>
                <c:pt idx="591">
                  <c:v>45348</c:v>
                </c:pt>
                <c:pt idx="592">
                  <c:v>45349</c:v>
                </c:pt>
                <c:pt idx="593">
                  <c:v>45350</c:v>
                </c:pt>
                <c:pt idx="594">
                  <c:v>45351</c:v>
                </c:pt>
                <c:pt idx="595">
                  <c:v>45352</c:v>
                </c:pt>
                <c:pt idx="596">
                  <c:v>45355</c:v>
                </c:pt>
                <c:pt idx="597">
                  <c:v>45356</c:v>
                </c:pt>
                <c:pt idx="598">
                  <c:v>45357</c:v>
                </c:pt>
                <c:pt idx="599">
                  <c:v>45358</c:v>
                </c:pt>
                <c:pt idx="600">
                  <c:v>45359</c:v>
                </c:pt>
                <c:pt idx="601">
                  <c:v>45362</c:v>
                </c:pt>
                <c:pt idx="602">
                  <c:v>45363</c:v>
                </c:pt>
                <c:pt idx="603">
                  <c:v>45364</c:v>
                </c:pt>
                <c:pt idx="604">
                  <c:v>45365</c:v>
                </c:pt>
                <c:pt idx="605">
                  <c:v>45366</c:v>
                </c:pt>
                <c:pt idx="606">
                  <c:v>45369</c:v>
                </c:pt>
                <c:pt idx="607">
                  <c:v>45370</c:v>
                </c:pt>
                <c:pt idx="608">
                  <c:v>45371</c:v>
                </c:pt>
                <c:pt idx="609">
                  <c:v>45372</c:v>
                </c:pt>
                <c:pt idx="610">
                  <c:v>45373</c:v>
                </c:pt>
                <c:pt idx="611">
                  <c:v>45376</c:v>
                </c:pt>
                <c:pt idx="612">
                  <c:v>45377</c:v>
                </c:pt>
                <c:pt idx="613">
                  <c:v>45378</c:v>
                </c:pt>
                <c:pt idx="614">
                  <c:v>45379</c:v>
                </c:pt>
                <c:pt idx="615">
                  <c:v>45383</c:v>
                </c:pt>
                <c:pt idx="616">
                  <c:v>45384</c:v>
                </c:pt>
                <c:pt idx="617">
                  <c:v>45385</c:v>
                </c:pt>
                <c:pt idx="618">
                  <c:v>45386</c:v>
                </c:pt>
                <c:pt idx="619">
                  <c:v>45387</c:v>
                </c:pt>
                <c:pt idx="620">
                  <c:v>45390</c:v>
                </c:pt>
                <c:pt idx="621">
                  <c:v>45391</c:v>
                </c:pt>
                <c:pt idx="622">
                  <c:v>45392</c:v>
                </c:pt>
                <c:pt idx="623">
                  <c:v>45393</c:v>
                </c:pt>
                <c:pt idx="624">
                  <c:v>45394</c:v>
                </c:pt>
                <c:pt idx="625">
                  <c:v>45397</c:v>
                </c:pt>
                <c:pt idx="626">
                  <c:v>45398</c:v>
                </c:pt>
                <c:pt idx="627">
                  <c:v>45399</c:v>
                </c:pt>
                <c:pt idx="628">
                  <c:v>45400</c:v>
                </c:pt>
                <c:pt idx="629">
                  <c:v>45401</c:v>
                </c:pt>
                <c:pt idx="630">
                  <c:v>45404</c:v>
                </c:pt>
                <c:pt idx="631">
                  <c:v>45405</c:v>
                </c:pt>
                <c:pt idx="632">
                  <c:v>45406</c:v>
                </c:pt>
                <c:pt idx="633">
                  <c:v>45407</c:v>
                </c:pt>
                <c:pt idx="634">
                  <c:v>45408</c:v>
                </c:pt>
                <c:pt idx="635">
                  <c:v>45411</c:v>
                </c:pt>
                <c:pt idx="636">
                  <c:v>45412</c:v>
                </c:pt>
                <c:pt idx="637">
                  <c:v>45413</c:v>
                </c:pt>
                <c:pt idx="638">
                  <c:v>45414</c:v>
                </c:pt>
                <c:pt idx="639">
                  <c:v>45415</c:v>
                </c:pt>
                <c:pt idx="640">
                  <c:v>45418</c:v>
                </c:pt>
                <c:pt idx="641">
                  <c:v>45419</c:v>
                </c:pt>
                <c:pt idx="642">
                  <c:v>45420</c:v>
                </c:pt>
                <c:pt idx="643">
                  <c:v>45421</c:v>
                </c:pt>
                <c:pt idx="644">
                  <c:v>45422</c:v>
                </c:pt>
                <c:pt idx="645">
                  <c:v>45425</c:v>
                </c:pt>
                <c:pt idx="646">
                  <c:v>45426</c:v>
                </c:pt>
                <c:pt idx="647">
                  <c:v>45427</c:v>
                </c:pt>
                <c:pt idx="648">
                  <c:v>45428</c:v>
                </c:pt>
                <c:pt idx="649">
                  <c:v>45429</c:v>
                </c:pt>
                <c:pt idx="650">
                  <c:v>45432</c:v>
                </c:pt>
                <c:pt idx="651">
                  <c:v>45433</c:v>
                </c:pt>
                <c:pt idx="652">
                  <c:v>45434</c:v>
                </c:pt>
                <c:pt idx="653">
                  <c:v>45435</c:v>
                </c:pt>
                <c:pt idx="654">
                  <c:v>45436</c:v>
                </c:pt>
                <c:pt idx="655">
                  <c:v>45440</c:v>
                </c:pt>
                <c:pt idx="656">
                  <c:v>45441</c:v>
                </c:pt>
                <c:pt idx="657">
                  <c:v>45442</c:v>
                </c:pt>
                <c:pt idx="658">
                  <c:v>45443</c:v>
                </c:pt>
                <c:pt idx="659">
                  <c:v>45446</c:v>
                </c:pt>
                <c:pt idx="660">
                  <c:v>45447</c:v>
                </c:pt>
                <c:pt idx="661">
                  <c:v>45448</c:v>
                </c:pt>
                <c:pt idx="662">
                  <c:v>45449</c:v>
                </c:pt>
                <c:pt idx="663">
                  <c:v>45450</c:v>
                </c:pt>
                <c:pt idx="664">
                  <c:v>45453</c:v>
                </c:pt>
                <c:pt idx="665">
                  <c:v>45454</c:v>
                </c:pt>
                <c:pt idx="666">
                  <c:v>45455</c:v>
                </c:pt>
                <c:pt idx="667">
                  <c:v>45456</c:v>
                </c:pt>
                <c:pt idx="668">
                  <c:v>45457</c:v>
                </c:pt>
                <c:pt idx="669">
                  <c:v>45460</c:v>
                </c:pt>
                <c:pt idx="670">
                  <c:v>45461</c:v>
                </c:pt>
                <c:pt idx="671">
                  <c:v>45463</c:v>
                </c:pt>
                <c:pt idx="672">
                  <c:v>45464</c:v>
                </c:pt>
                <c:pt idx="673">
                  <c:v>45467</c:v>
                </c:pt>
                <c:pt idx="674">
                  <c:v>45468</c:v>
                </c:pt>
                <c:pt idx="675">
                  <c:v>45469</c:v>
                </c:pt>
                <c:pt idx="676">
                  <c:v>45470</c:v>
                </c:pt>
                <c:pt idx="677">
                  <c:v>45471</c:v>
                </c:pt>
                <c:pt idx="678">
                  <c:v>45474</c:v>
                </c:pt>
                <c:pt idx="679">
                  <c:v>45475</c:v>
                </c:pt>
                <c:pt idx="680">
                  <c:v>45476</c:v>
                </c:pt>
                <c:pt idx="681">
                  <c:v>45478</c:v>
                </c:pt>
                <c:pt idx="682">
                  <c:v>45481</c:v>
                </c:pt>
                <c:pt idx="683">
                  <c:v>45482</c:v>
                </c:pt>
                <c:pt idx="684">
                  <c:v>45483</c:v>
                </c:pt>
                <c:pt idx="685">
                  <c:v>45484</c:v>
                </c:pt>
                <c:pt idx="686">
                  <c:v>45485</c:v>
                </c:pt>
                <c:pt idx="687">
                  <c:v>45488</c:v>
                </c:pt>
                <c:pt idx="688">
                  <c:v>45489</c:v>
                </c:pt>
                <c:pt idx="689">
                  <c:v>45490</c:v>
                </c:pt>
                <c:pt idx="690">
                  <c:v>45491</c:v>
                </c:pt>
                <c:pt idx="691">
                  <c:v>45492</c:v>
                </c:pt>
                <c:pt idx="692">
                  <c:v>45495</c:v>
                </c:pt>
                <c:pt idx="693">
                  <c:v>45496</c:v>
                </c:pt>
                <c:pt idx="694">
                  <c:v>45497</c:v>
                </c:pt>
                <c:pt idx="695">
                  <c:v>45498</c:v>
                </c:pt>
                <c:pt idx="696">
                  <c:v>45499</c:v>
                </c:pt>
                <c:pt idx="697">
                  <c:v>45502</c:v>
                </c:pt>
                <c:pt idx="698">
                  <c:v>45503</c:v>
                </c:pt>
                <c:pt idx="699">
                  <c:v>45504</c:v>
                </c:pt>
                <c:pt idx="700">
                  <c:v>45505</c:v>
                </c:pt>
                <c:pt idx="701">
                  <c:v>45506</c:v>
                </c:pt>
                <c:pt idx="702">
                  <c:v>45509</c:v>
                </c:pt>
                <c:pt idx="703">
                  <c:v>45510</c:v>
                </c:pt>
                <c:pt idx="704">
                  <c:v>45511</c:v>
                </c:pt>
                <c:pt idx="705">
                  <c:v>45512</c:v>
                </c:pt>
                <c:pt idx="706">
                  <c:v>45513</c:v>
                </c:pt>
                <c:pt idx="707">
                  <c:v>45516</c:v>
                </c:pt>
                <c:pt idx="708">
                  <c:v>45517</c:v>
                </c:pt>
                <c:pt idx="709">
                  <c:v>45518</c:v>
                </c:pt>
                <c:pt idx="710">
                  <c:v>45519</c:v>
                </c:pt>
                <c:pt idx="711">
                  <c:v>45520</c:v>
                </c:pt>
                <c:pt idx="712">
                  <c:v>45523</c:v>
                </c:pt>
                <c:pt idx="713">
                  <c:v>45524</c:v>
                </c:pt>
                <c:pt idx="714">
                  <c:v>45525</c:v>
                </c:pt>
                <c:pt idx="715">
                  <c:v>45526</c:v>
                </c:pt>
                <c:pt idx="716">
                  <c:v>45527</c:v>
                </c:pt>
                <c:pt idx="717">
                  <c:v>45530</c:v>
                </c:pt>
                <c:pt idx="718">
                  <c:v>45531</c:v>
                </c:pt>
                <c:pt idx="719">
                  <c:v>45532</c:v>
                </c:pt>
                <c:pt idx="720">
                  <c:v>45533</c:v>
                </c:pt>
                <c:pt idx="721">
                  <c:v>45534</c:v>
                </c:pt>
                <c:pt idx="722">
                  <c:v>45538</c:v>
                </c:pt>
                <c:pt idx="723">
                  <c:v>45539</c:v>
                </c:pt>
                <c:pt idx="724">
                  <c:v>45540</c:v>
                </c:pt>
                <c:pt idx="725">
                  <c:v>45541</c:v>
                </c:pt>
                <c:pt idx="726">
                  <c:v>45544</c:v>
                </c:pt>
                <c:pt idx="727">
                  <c:v>45545</c:v>
                </c:pt>
                <c:pt idx="728">
                  <c:v>45546</c:v>
                </c:pt>
                <c:pt idx="729">
                  <c:v>45547</c:v>
                </c:pt>
                <c:pt idx="730">
                  <c:v>45548</c:v>
                </c:pt>
                <c:pt idx="731">
                  <c:v>45551</c:v>
                </c:pt>
                <c:pt idx="732">
                  <c:v>45552</c:v>
                </c:pt>
                <c:pt idx="733">
                  <c:v>45553</c:v>
                </c:pt>
                <c:pt idx="734">
                  <c:v>45554</c:v>
                </c:pt>
                <c:pt idx="735">
                  <c:v>45555</c:v>
                </c:pt>
                <c:pt idx="736">
                  <c:v>45558</c:v>
                </c:pt>
                <c:pt idx="737">
                  <c:v>45559</c:v>
                </c:pt>
                <c:pt idx="738">
                  <c:v>45560</c:v>
                </c:pt>
                <c:pt idx="739">
                  <c:v>45561</c:v>
                </c:pt>
                <c:pt idx="740">
                  <c:v>45562</c:v>
                </c:pt>
                <c:pt idx="741">
                  <c:v>45565</c:v>
                </c:pt>
                <c:pt idx="742">
                  <c:v>45566</c:v>
                </c:pt>
                <c:pt idx="743">
                  <c:v>45567</c:v>
                </c:pt>
                <c:pt idx="744">
                  <c:v>45568</c:v>
                </c:pt>
                <c:pt idx="745">
                  <c:v>45569</c:v>
                </c:pt>
                <c:pt idx="746">
                  <c:v>45572</c:v>
                </c:pt>
                <c:pt idx="747">
                  <c:v>45573</c:v>
                </c:pt>
                <c:pt idx="748">
                  <c:v>45574</c:v>
                </c:pt>
                <c:pt idx="749">
                  <c:v>45575</c:v>
                </c:pt>
                <c:pt idx="750">
                  <c:v>45576</c:v>
                </c:pt>
                <c:pt idx="751">
                  <c:v>45579</c:v>
                </c:pt>
                <c:pt idx="752">
                  <c:v>45580</c:v>
                </c:pt>
                <c:pt idx="753">
                  <c:v>45581</c:v>
                </c:pt>
                <c:pt idx="754">
                  <c:v>45582</c:v>
                </c:pt>
              </c:numCache>
            </c:numRef>
          </c:cat>
          <c:val>
            <c:numRef>
              <c:f>'Share Price vs. Volume'!$B$37:$B$791</c:f>
              <c:numCache>
                <c:formatCode>0.00</c:formatCode>
                <c:ptCount val="755"/>
                <c:pt idx="0">
                  <c:v>90.81</c:v>
                </c:pt>
                <c:pt idx="1">
                  <c:v>92.58</c:v>
                </c:pt>
                <c:pt idx="2">
                  <c:v>92.52</c:v>
                </c:pt>
                <c:pt idx="3">
                  <c:v>92.87</c:v>
                </c:pt>
                <c:pt idx="4">
                  <c:v>90.88</c:v>
                </c:pt>
                <c:pt idx="5">
                  <c:v>91.87</c:v>
                </c:pt>
                <c:pt idx="6">
                  <c:v>90.59</c:v>
                </c:pt>
                <c:pt idx="7">
                  <c:v>89.93</c:v>
                </c:pt>
                <c:pt idx="8">
                  <c:v>88.58</c:v>
                </c:pt>
                <c:pt idx="9">
                  <c:v>89.11</c:v>
                </c:pt>
                <c:pt idx="10">
                  <c:v>91.3</c:v>
                </c:pt>
                <c:pt idx="11">
                  <c:v>92.7</c:v>
                </c:pt>
                <c:pt idx="12">
                  <c:v>94.02</c:v>
                </c:pt>
                <c:pt idx="13">
                  <c:v>94.27</c:v>
                </c:pt>
                <c:pt idx="14">
                  <c:v>95.14</c:v>
                </c:pt>
                <c:pt idx="15">
                  <c:v>94.3</c:v>
                </c:pt>
                <c:pt idx="16">
                  <c:v>93.53</c:v>
                </c:pt>
                <c:pt idx="17">
                  <c:v>91.83</c:v>
                </c:pt>
                <c:pt idx="18">
                  <c:v>91.89</c:v>
                </c:pt>
                <c:pt idx="19">
                  <c:v>91.59</c:v>
                </c:pt>
                <c:pt idx="20">
                  <c:v>92.05</c:v>
                </c:pt>
                <c:pt idx="21">
                  <c:v>90.8</c:v>
                </c:pt>
                <c:pt idx="22">
                  <c:v>91.68</c:v>
                </c:pt>
                <c:pt idx="23">
                  <c:v>89.4</c:v>
                </c:pt>
                <c:pt idx="24">
                  <c:v>88.74</c:v>
                </c:pt>
                <c:pt idx="25">
                  <c:v>88.19</c:v>
                </c:pt>
                <c:pt idx="26">
                  <c:v>85.79</c:v>
                </c:pt>
                <c:pt idx="27">
                  <c:v>86.28</c:v>
                </c:pt>
                <c:pt idx="28">
                  <c:v>83.19</c:v>
                </c:pt>
                <c:pt idx="29">
                  <c:v>82.43</c:v>
                </c:pt>
                <c:pt idx="30">
                  <c:v>80.760000000000005</c:v>
                </c:pt>
                <c:pt idx="31">
                  <c:v>78.8</c:v>
                </c:pt>
                <c:pt idx="32">
                  <c:v>79.33</c:v>
                </c:pt>
                <c:pt idx="33">
                  <c:v>77.75</c:v>
                </c:pt>
                <c:pt idx="34">
                  <c:v>79.95</c:v>
                </c:pt>
                <c:pt idx="35">
                  <c:v>57.98</c:v>
                </c:pt>
                <c:pt idx="36">
                  <c:v>61.52</c:v>
                </c:pt>
                <c:pt idx="37">
                  <c:v>62.84</c:v>
                </c:pt>
                <c:pt idx="38">
                  <c:v>63.07</c:v>
                </c:pt>
                <c:pt idx="39">
                  <c:v>60.03</c:v>
                </c:pt>
                <c:pt idx="40">
                  <c:v>61.39</c:v>
                </c:pt>
                <c:pt idx="41">
                  <c:v>63.47</c:v>
                </c:pt>
                <c:pt idx="42">
                  <c:v>62.41</c:v>
                </c:pt>
                <c:pt idx="43">
                  <c:v>64.13</c:v>
                </c:pt>
                <c:pt idx="44">
                  <c:v>62.8</c:v>
                </c:pt>
                <c:pt idx="45">
                  <c:v>62.88</c:v>
                </c:pt>
                <c:pt idx="46">
                  <c:v>62.6</c:v>
                </c:pt>
                <c:pt idx="47">
                  <c:v>63.75</c:v>
                </c:pt>
                <c:pt idx="48">
                  <c:v>63.12</c:v>
                </c:pt>
                <c:pt idx="49">
                  <c:v>62.8</c:v>
                </c:pt>
                <c:pt idx="50">
                  <c:v>61.85</c:v>
                </c:pt>
                <c:pt idx="51">
                  <c:v>62.2</c:v>
                </c:pt>
                <c:pt idx="52">
                  <c:v>62.03</c:v>
                </c:pt>
                <c:pt idx="53">
                  <c:v>62.73</c:v>
                </c:pt>
                <c:pt idx="54">
                  <c:v>63.31</c:v>
                </c:pt>
                <c:pt idx="55">
                  <c:v>63.38</c:v>
                </c:pt>
                <c:pt idx="56">
                  <c:v>63.11</c:v>
                </c:pt>
                <c:pt idx="57">
                  <c:v>62.53</c:v>
                </c:pt>
                <c:pt idx="58">
                  <c:v>62.25</c:v>
                </c:pt>
                <c:pt idx="59">
                  <c:v>62</c:v>
                </c:pt>
                <c:pt idx="60">
                  <c:v>61.54</c:v>
                </c:pt>
                <c:pt idx="61">
                  <c:v>60.85</c:v>
                </c:pt>
                <c:pt idx="62">
                  <c:v>60.96</c:v>
                </c:pt>
                <c:pt idx="63">
                  <c:v>59.12</c:v>
                </c:pt>
                <c:pt idx="64">
                  <c:v>58.19</c:v>
                </c:pt>
                <c:pt idx="65">
                  <c:v>58.03</c:v>
                </c:pt>
                <c:pt idx="66">
                  <c:v>57.31</c:v>
                </c:pt>
                <c:pt idx="67">
                  <c:v>58.38</c:v>
                </c:pt>
                <c:pt idx="68">
                  <c:v>56.72</c:v>
                </c:pt>
                <c:pt idx="69">
                  <c:v>56</c:v>
                </c:pt>
                <c:pt idx="70">
                  <c:v>54</c:v>
                </c:pt>
                <c:pt idx="71">
                  <c:v>53.78</c:v>
                </c:pt>
                <c:pt idx="72">
                  <c:v>56.92</c:v>
                </c:pt>
                <c:pt idx="73">
                  <c:v>57.68</c:v>
                </c:pt>
                <c:pt idx="74">
                  <c:v>56.76</c:v>
                </c:pt>
                <c:pt idx="75">
                  <c:v>56.24</c:v>
                </c:pt>
                <c:pt idx="76">
                  <c:v>56.71</c:v>
                </c:pt>
                <c:pt idx="77">
                  <c:v>57.51</c:v>
                </c:pt>
                <c:pt idx="78">
                  <c:v>59.6</c:v>
                </c:pt>
                <c:pt idx="79">
                  <c:v>60.78</c:v>
                </c:pt>
                <c:pt idx="80">
                  <c:v>60.67</c:v>
                </c:pt>
                <c:pt idx="81">
                  <c:v>60.79</c:v>
                </c:pt>
                <c:pt idx="82">
                  <c:v>60.16</c:v>
                </c:pt>
                <c:pt idx="83">
                  <c:v>60.76</c:v>
                </c:pt>
                <c:pt idx="84">
                  <c:v>60.61</c:v>
                </c:pt>
                <c:pt idx="85">
                  <c:v>59.91</c:v>
                </c:pt>
                <c:pt idx="86">
                  <c:v>59.46</c:v>
                </c:pt>
                <c:pt idx="87">
                  <c:v>58.34</c:v>
                </c:pt>
                <c:pt idx="88">
                  <c:v>56.93</c:v>
                </c:pt>
                <c:pt idx="89">
                  <c:v>62.41</c:v>
                </c:pt>
                <c:pt idx="90">
                  <c:v>62.27</c:v>
                </c:pt>
                <c:pt idx="91">
                  <c:v>71.05</c:v>
                </c:pt>
                <c:pt idx="92">
                  <c:v>71.98</c:v>
                </c:pt>
                <c:pt idx="93">
                  <c:v>72.77</c:v>
                </c:pt>
                <c:pt idx="94">
                  <c:v>72.98</c:v>
                </c:pt>
                <c:pt idx="95">
                  <c:v>74.239999999999995</c:v>
                </c:pt>
                <c:pt idx="96">
                  <c:v>80.849999999999994</c:v>
                </c:pt>
                <c:pt idx="97">
                  <c:v>75.599999999999994</c:v>
                </c:pt>
                <c:pt idx="98">
                  <c:v>76.459999999999994</c:v>
                </c:pt>
                <c:pt idx="99">
                  <c:v>77.55</c:v>
                </c:pt>
                <c:pt idx="100">
                  <c:v>75.739999999999995</c:v>
                </c:pt>
                <c:pt idx="101">
                  <c:v>73.61</c:v>
                </c:pt>
                <c:pt idx="102">
                  <c:v>74.22</c:v>
                </c:pt>
                <c:pt idx="103">
                  <c:v>81.47</c:v>
                </c:pt>
                <c:pt idx="104">
                  <c:v>93.46</c:v>
                </c:pt>
                <c:pt idx="105">
                  <c:v>93.19</c:v>
                </c:pt>
                <c:pt idx="106">
                  <c:v>95.26</c:v>
                </c:pt>
                <c:pt idx="107">
                  <c:v>97.9</c:v>
                </c:pt>
                <c:pt idx="108">
                  <c:v>95.22</c:v>
                </c:pt>
                <c:pt idx="109">
                  <c:v>99.47</c:v>
                </c:pt>
                <c:pt idx="110">
                  <c:v>99.32</c:v>
                </c:pt>
                <c:pt idx="111">
                  <c:v>96.72</c:v>
                </c:pt>
                <c:pt idx="112">
                  <c:v>92.89</c:v>
                </c:pt>
                <c:pt idx="113">
                  <c:v>94.61</c:v>
                </c:pt>
                <c:pt idx="114">
                  <c:v>94.14</c:v>
                </c:pt>
                <c:pt idx="115">
                  <c:v>94.28</c:v>
                </c:pt>
                <c:pt idx="116">
                  <c:v>97.79</c:v>
                </c:pt>
                <c:pt idx="117">
                  <c:v>97.29</c:v>
                </c:pt>
                <c:pt idx="118">
                  <c:v>100.74</c:v>
                </c:pt>
                <c:pt idx="119">
                  <c:v>104.15</c:v>
                </c:pt>
                <c:pt idx="120">
                  <c:v>103.09</c:v>
                </c:pt>
                <c:pt idx="121">
                  <c:v>107.8</c:v>
                </c:pt>
                <c:pt idx="122">
                  <c:v>108.51</c:v>
                </c:pt>
                <c:pt idx="123">
                  <c:v>109.19</c:v>
                </c:pt>
                <c:pt idx="124">
                  <c:v>109.18</c:v>
                </c:pt>
                <c:pt idx="125">
                  <c:v>107.48</c:v>
                </c:pt>
                <c:pt idx="126">
                  <c:v>104.03</c:v>
                </c:pt>
                <c:pt idx="127">
                  <c:v>100.45</c:v>
                </c:pt>
                <c:pt idx="128">
                  <c:v>91.9</c:v>
                </c:pt>
                <c:pt idx="129">
                  <c:v>86.78</c:v>
                </c:pt>
                <c:pt idx="130">
                  <c:v>86.51</c:v>
                </c:pt>
                <c:pt idx="131">
                  <c:v>83.99</c:v>
                </c:pt>
                <c:pt idx="132">
                  <c:v>81.12</c:v>
                </c:pt>
                <c:pt idx="133">
                  <c:v>81.72</c:v>
                </c:pt>
                <c:pt idx="134">
                  <c:v>80.319999999999993</c:v>
                </c:pt>
                <c:pt idx="135">
                  <c:v>85.73</c:v>
                </c:pt>
                <c:pt idx="136">
                  <c:v>86.68</c:v>
                </c:pt>
                <c:pt idx="137">
                  <c:v>91.01</c:v>
                </c:pt>
                <c:pt idx="138">
                  <c:v>84.71</c:v>
                </c:pt>
                <c:pt idx="139">
                  <c:v>81.25</c:v>
                </c:pt>
                <c:pt idx="140">
                  <c:v>75.77</c:v>
                </c:pt>
                <c:pt idx="141">
                  <c:v>77.66</c:v>
                </c:pt>
                <c:pt idx="142">
                  <c:v>74.61</c:v>
                </c:pt>
                <c:pt idx="143">
                  <c:v>76.040000000000006</c:v>
                </c:pt>
                <c:pt idx="144">
                  <c:v>80.150000000000006</c:v>
                </c:pt>
                <c:pt idx="145">
                  <c:v>78.61</c:v>
                </c:pt>
                <c:pt idx="146">
                  <c:v>81.87</c:v>
                </c:pt>
                <c:pt idx="147">
                  <c:v>85.51</c:v>
                </c:pt>
                <c:pt idx="148">
                  <c:v>85.35</c:v>
                </c:pt>
                <c:pt idx="149">
                  <c:v>84.54</c:v>
                </c:pt>
                <c:pt idx="150">
                  <c:v>85.1</c:v>
                </c:pt>
                <c:pt idx="151">
                  <c:v>83.79</c:v>
                </c:pt>
                <c:pt idx="152">
                  <c:v>87.03</c:v>
                </c:pt>
                <c:pt idx="153">
                  <c:v>90.05</c:v>
                </c:pt>
                <c:pt idx="154">
                  <c:v>95.99</c:v>
                </c:pt>
                <c:pt idx="155">
                  <c:v>91.96</c:v>
                </c:pt>
                <c:pt idx="156">
                  <c:v>91.14</c:v>
                </c:pt>
                <c:pt idx="157">
                  <c:v>97.67</c:v>
                </c:pt>
                <c:pt idx="158">
                  <c:v>96.27</c:v>
                </c:pt>
                <c:pt idx="159">
                  <c:v>91.24</c:v>
                </c:pt>
                <c:pt idx="160">
                  <c:v>92.92</c:v>
                </c:pt>
                <c:pt idx="161">
                  <c:v>92.8</c:v>
                </c:pt>
                <c:pt idx="162">
                  <c:v>90.77</c:v>
                </c:pt>
                <c:pt idx="163">
                  <c:v>90.53</c:v>
                </c:pt>
                <c:pt idx="164">
                  <c:v>83.34</c:v>
                </c:pt>
                <c:pt idx="165">
                  <c:v>81.17</c:v>
                </c:pt>
                <c:pt idx="166">
                  <c:v>83.61</c:v>
                </c:pt>
                <c:pt idx="167">
                  <c:v>79.28</c:v>
                </c:pt>
                <c:pt idx="168">
                  <c:v>83.52</c:v>
                </c:pt>
                <c:pt idx="169">
                  <c:v>82.37</c:v>
                </c:pt>
                <c:pt idx="170">
                  <c:v>82.39</c:v>
                </c:pt>
                <c:pt idx="171">
                  <c:v>82.36</c:v>
                </c:pt>
                <c:pt idx="172">
                  <c:v>82.8</c:v>
                </c:pt>
                <c:pt idx="173">
                  <c:v>82.83</c:v>
                </c:pt>
                <c:pt idx="174">
                  <c:v>81.709999999999994</c:v>
                </c:pt>
                <c:pt idx="175">
                  <c:v>77.959999999999994</c:v>
                </c:pt>
                <c:pt idx="176">
                  <c:v>82.2</c:v>
                </c:pt>
                <c:pt idx="177">
                  <c:v>85.91</c:v>
                </c:pt>
                <c:pt idx="178">
                  <c:v>83.08</c:v>
                </c:pt>
                <c:pt idx="179">
                  <c:v>83.07</c:v>
                </c:pt>
                <c:pt idx="180">
                  <c:v>85.54</c:v>
                </c:pt>
                <c:pt idx="181">
                  <c:v>82.81</c:v>
                </c:pt>
                <c:pt idx="182">
                  <c:v>80.489999999999995</c:v>
                </c:pt>
                <c:pt idx="183">
                  <c:v>78.150000000000006</c:v>
                </c:pt>
                <c:pt idx="184">
                  <c:v>76.69</c:v>
                </c:pt>
                <c:pt idx="185">
                  <c:v>76.12</c:v>
                </c:pt>
                <c:pt idx="186">
                  <c:v>78.680000000000007</c:v>
                </c:pt>
                <c:pt idx="187">
                  <c:v>77.959999999999994</c:v>
                </c:pt>
                <c:pt idx="188">
                  <c:v>81.489999999999995</c:v>
                </c:pt>
                <c:pt idx="189">
                  <c:v>82.68</c:v>
                </c:pt>
                <c:pt idx="190">
                  <c:v>82.92</c:v>
                </c:pt>
                <c:pt idx="191">
                  <c:v>81.209999999999994</c:v>
                </c:pt>
                <c:pt idx="192">
                  <c:v>82.94</c:v>
                </c:pt>
                <c:pt idx="193">
                  <c:v>81.48</c:v>
                </c:pt>
                <c:pt idx="194">
                  <c:v>82.71</c:v>
                </c:pt>
                <c:pt idx="195">
                  <c:v>85.32</c:v>
                </c:pt>
                <c:pt idx="196">
                  <c:v>86.64</c:v>
                </c:pt>
                <c:pt idx="197">
                  <c:v>87.68</c:v>
                </c:pt>
                <c:pt idx="198">
                  <c:v>91.24</c:v>
                </c:pt>
                <c:pt idx="199">
                  <c:v>91.44</c:v>
                </c:pt>
                <c:pt idx="200">
                  <c:v>90.59</c:v>
                </c:pt>
                <c:pt idx="201">
                  <c:v>90.17</c:v>
                </c:pt>
                <c:pt idx="202">
                  <c:v>89.76</c:v>
                </c:pt>
                <c:pt idx="203">
                  <c:v>89.62</c:v>
                </c:pt>
                <c:pt idx="204">
                  <c:v>93.49</c:v>
                </c:pt>
                <c:pt idx="205">
                  <c:v>93.27</c:v>
                </c:pt>
                <c:pt idx="206">
                  <c:v>97.93</c:v>
                </c:pt>
                <c:pt idx="207">
                  <c:v>99.76</c:v>
                </c:pt>
                <c:pt idx="208">
                  <c:v>102.81</c:v>
                </c:pt>
                <c:pt idx="209">
                  <c:v>103.53</c:v>
                </c:pt>
                <c:pt idx="210">
                  <c:v>104.03</c:v>
                </c:pt>
                <c:pt idx="211">
                  <c:v>102.62</c:v>
                </c:pt>
                <c:pt idx="212">
                  <c:v>100.05</c:v>
                </c:pt>
                <c:pt idx="213">
                  <c:v>94.08</c:v>
                </c:pt>
                <c:pt idx="214">
                  <c:v>97.61</c:v>
                </c:pt>
                <c:pt idx="215">
                  <c:v>100.95</c:v>
                </c:pt>
                <c:pt idx="216">
                  <c:v>97.12</c:v>
                </c:pt>
                <c:pt idx="217">
                  <c:v>92.06</c:v>
                </c:pt>
                <c:pt idx="218">
                  <c:v>89.4</c:v>
                </c:pt>
                <c:pt idx="219">
                  <c:v>88.65</c:v>
                </c:pt>
                <c:pt idx="220">
                  <c:v>83.46</c:v>
                </c:pt>
                <c:pt idx="221">
                  <c:v>82.91</c:v>
                </c:pt>
                <c:pt idx="222">
                  <c:v>87.74</c:v>
                </c:pt>
                <c:pt idx="223">
                  <c:v>88.67</c:v>
                </c:pt>
                <c:pt idx="224">
                  <c:v>101.87</c:v>
                </c:pt>
                <c:pt idx="225">
                  <c:v>100.07</c:v>
                </c:pt>
                <c:pt idx="226">
                  <c:v>100.02</c:v>
                </c:pt>
                <c:pt idx="227">
                  <c:v>96.29</c:v>
                </c:pt>
                <c:pt idx="228">
                  <c:v>96.69</c:v>
                </c:pt>
                <c:pt idx="229">
                  <c:v>94.46</c:v>
                </c:pt>
                <c:pt idx="230">
                  <c:v>92.13</c:v>
                </c:pt>
                <c:pt idx="231">
                  <c:v>91.07</c:v>
                </c:pt>
                <c:pt idx="232">
                  <c:v>90.05</c:v>
                </c:pt>
                <c:pt idx="233">
                  <c:v>92.22</c:v>
                </c:pt>
                <c:pt idx="234">
                  <c:v>89.69</c:v>
                </c:pt>
                <c:pt idx="235">
                  <c:v>88.65</c:v>
                </c:pt>
                <c:pt idx="236">
                  <c:v>85.66</c:v>
                </c:pt>
                <c:pt idx="237">
                  <c:v>83.8</c:v>
                </c:pt>
                <c:pt idx="238">
                  <c:v>87.34</c:v>
                </c:pt>
                <c:pt idx="239">
                  <c:v>82.43</c:v>
                </c:pt>
                <c:pt idx="240">
                  <c:v>83.36</c:v>
                </c:pt>
                <c:pt idx="241">
                  <c:v>85.25</c:v>
                </c:pt>
                <c:pt idx="242">
                  <c:v>86.97</c:v>
                </c:pt>
                <c:pt idx="243">
                  <c:v>83.38</c:v>
                </c:pt>
                <c:pt idx="244">
                  <c:v>79.150000000000006</c:v>
                </c:pt>
                <c:pt idx="245">
                  <c:v>76.84</c:v>
                </c:pt>
                <c:pt idx="246">
                  <c:v>77.14</c:v>
                </c:pt>
                <c:pt idx="247">
                  <c:v>78.92</c:v>
                </c:pt>
                <c:pt idx="248">
                  <c:v>77.260000000000005</c:v>
                </c:pt>
                <c:pt idx="249">
                  <c:v>79.56</c:v>
                </c:pt>
                <c:pt idx="250">
                  <c:v>75.59</c:v>
                </c:pt>
                <c:pt idx="251">
                  <c:v>78.739999999999995</c:v>
                </c:pt>
                <c:pt idx="252">
                  <c:v>80.02</c:v>
                </c:pt>
                <c:pt idx="253">
                  <c:v>79.209999999999994</c:v>
                </c:pt>
                <c:pt idx="254">
                  <c:v>79.459999999999994</c:v>
                </c:pt>
                <c:pt idx="255">
                  <c:v>79.739999999999995</c:v>
                </c:pt>
                <c:pt idx="256">
                  <c:v>83.32</c:v>
                </c:pt>
                <c:pt idx="257">
                  <c:v>84.75</c:v>
                </c:pt>
                <c:pt idx="258">
                  <c:v>83.86</c:v>
                </c:pt>
                <c:pt idx="259">
                  <c:v>88.3</c:v>
                </c:pt>
                <c:pt idx="260">
                  <c:v>90.14</c:v>
                </c:pt>
                <c:pt idx="261">
                  <c:v>91.5</c:v>
                </c:pt>
                <c:pt idx="262">
                  <c:v>89.39</c:v>
                </c:pt>
                <c:pt idx="263">
                  <c:v>86.17</c:v>
                </c:pt>
                <c:pt idx="264">
                  <c:v>86.18</c:v>
                </c:pt>
                <c:pt idx="265">
                  <c:v>84.96</c:v>
                </c:pt>
                <c:pt idx="266">
                  <c:v>85.12</c:v>
                </c:pt>
                <c:pt idx="267">
                  <c:v>83.65</c:v>
                </c:pt>
                <c:pt idx="268">
                  <c:v>81.52</c:v>
                </c:pt>
                <c:pt idx="269">
                  <c:v>92.5</c:v>
                </c:pt>
                <c:pt idx="270">
                  <c:v>92.93</c:v>
                </c:pt>
                <c:pt idx="271">
                  <c:v>89.6</c:v>
                </c:pt>
                <c:pt idx="272">
                  <c:v>93.73</c:v>
                </c:pt>
                <c:pt idx="273">
                  <c:v>90.76</c:v>
                </c:pt>
                <c:pt idx="274">
                  <c:v>90.51</c:v>
                </c:pt>
                <c:pt idx="275">
                  <c:v>92.73</c:v>
                </c:pt>
                <c:pt idx="276">
                  <c:v>92.7</c:v>
                </c:pt>
                <c:pt idx="277">
                  <c:v>90.56</c:v>
                </c:pt>
                <c:pt idx="278">
                  <c:v>90.29</c:v>
                </c:pt>
                <c:pt idx="279">
                  <c:v>92.08</c:v>
                </c:pt>
                <c:pt idx="280">
                  <c:v>92.42</c:v>
                </c:pt>
                <c:pt idx="281">
                  <c:v>88.93</c:v>
                </c:pt>
                <c:pt idx="282">
                  <c:v>91.99</c:v>
                </c:pt>
                <c:pt idx="283">
                  <c:v>91.41</c:v>
                </c:pt>
                <c:pt idx="284">
                  <c:v>92.68</c:v>
                </c:pt>
                <c:pt idx="285">
                  <c:v>88.71</c:v>
                </c:pt>
                <c:pt idx="286">
                  <c:v>85.11</c:v>
                </c:pt>
                <c:pt idx="287">
                  <c:v>82.37</c:v>
                </c:pt>
                <c:pt idx="288">
                  <c:v>82.19</c:v>
                </c:pt>
                <c:pt idx="289">
                  <c:v>82.13</c:v>
                </c:pt>
                <c:pt idx="290">
                  <c:v>87.71</c:v>
                </c:pt>
                <c:pt idx="291">
                  <c:v>85.95</c:v>
                </c:pt>
                <c:pt idx="292">
                  <c:v>88.09</c:v>
                </c:pt>
                <c:pt idx="293">
                  <c:v>88.07</c:v>
                </c:pt>
                <c:pt idx="294">
                  <c:v>81.86</c:v>
                </c:pt>
                <c:pt idx="295">
                  <c:v>81.209999999999994</c:v>
                </c:pt>
                <c:pt idx="296">
                  <c:v>82.64</c:v>
                </c:pt>
                <c:pt idx="297">
                  <c:v>85.3</c:v>
                </c:pt>
                <c:pt idx="298">
                  <c:v>83.37</c:v>
                </c:pt>
                <c:pt idx="299">
                  <c:v>84.72</c:v>
                </c:pt>
                <c:pt idx="300">
                  <c:v>82.67</c:v>
                </c:pt>
                <c:pt idx="301">
                  <c:v>82.7</c:v>
                </c:pt>
                <c:pt idx="302">
                  <c:v>85.41</c:v>
                </c:pt>
                <c:pt idx="303">
                  <c:v>85.66</c:v>
                </c:pt>
                <c:pt idx="304">
                  <c:v>83.84</c:v>
                </c:pt>
                <c:pt idx="305">
                  <c:v>82.69</c:v>
                </c:pt>
                <c:pt idx="306">
                  <c:v>82.45</c:v>
                </c:pt>
                <c:pt idx="307">
                  <c:v>86.11</c:v>
                </c:pt>
                <c:pt idx="308">
                  <c:v>89.73</c:v>
                </c:pt>
                <c:pt idx="309">
                  <c:v>89.82</c:v>
                </c:pt>
                <c:pt idx="310">
                  <c:v>89.73</c:v>
                </c:pt>
                <c:pt idx="311">
                  <c:v>88.2</c:v>
                </c:pt>
                <c:pt idx="312">
                  <c:v>88.31</c:v>
                </c:pt>
                <c:pt idx="313">
                  <c:v>87.39</c:v>
                </c:pt>
                <c:pt idx="314">
                  <c:v>84.14</c:v>
                </c:pt>
                <c:pt idx="315">
                  <c:v>82.19</c:v>
                </c:pt>
                <c:pt idx="316">
                  <c:v>82.91</c:v>
                </c:pt>
                <c:pt idx="317">
                  <c:v>85.56</c:v>
                </c:pt>
                <c:pt idx="318">
                  <c:v>85.72</c:v>
                </c:pt>
                <c:pt idx="319">
                  <c:v>85.83</c:v>
                </c:pt>
                <c:pt idx="320">
                  <c:v>88.3</c:v>
                </c:pt>
                <c:pt idx="321">
                  <c:v>88.6</c:v>
                </c:pt>
                <c:pt idx="322">
                  <c:v>87.69</c:v>
                </c:pt>
                <c:pt idx="323">
                  <c:v>88.97</c:v>
                </c:pt>
                <c:pt idx="324">
                  <c:v>90.54</c:v>
                </c:pt>
                <c:pt idx="325">
                  <c:v>94</c:v>
                </c:pt>
                <c:pt idx="326">
                  <c:v>91.96</c:v>
                </c:pt>
                <c:pt idx="327">
                  <c:v>91.78</c:v>
                </c:pt>
                <c:pt idx="328">
                  <c:v>91.22</c:v>
                </c:pt>
                <c:pt idx="329">
                  <c:v>89.01</c:v>
                </c:pt>
                <c:pt idx="330">
                  <c:v>86.74</c:v>
                </c:pt>
                <c:pt idx="331">
                  <c:v>88.24</c:v>
                </c:pt>
                <c:pt idx="332">
                  <c:v>90.81</c:v>
                </c:pt>
                <c:pt idx="333">
                  <c:v>90.49</c:v>
                </c:pt>
                <c:pt idx="334">
                  <c:v>91.31</c:v>
                </c:pt>
                <c:pt idx="335">
                  <c:v>88.63</c:v>
                </c:pt>
                <c:pt idx="336">
                  <c:v>87.73</c:v>
                </c:pt>
                <c:pt idx="337">
                  <c:v>84.85</c:v>
                </c:pt>
                <c:pt idx="338">
                  <c:v>85.19</c:v>
                </c:pt>
                <c:pt idx="339">
                  <c:v>86.11</c:v>
                </c:pt>
                <c:pt idx="340">
                  <c:v>85.13</c:v>
                </c:pt>
                <c:pt idx="341">
                  <c:v>85.6</c:v>
                </c:pt>
                <c:pt idx="342">
                  <c:v>85.74</c:v>
                </c:pt>
                <c:pt idx="343">
                  <c:v>84.76</c:v>
                </c:pt>
                <c:pt idx="344">
                  <c:v>86.87</c:v>
                </c:pt>
                <c:pt idx="345">
                  <c:v>89.27</c:v>
                </c:pt>
                <c:pt idx="346">
                  <c:v>87.57</c:v>
                </c:pt>
                <c:pt idx="347">
                  <c:v>91.28</c:v>
                </c:pt>
                <c:pt idx="348">
                  <c:v>93.7</c:v>
                </c:pt>
                <c:pt idx="349">
                  <c:v>91.47</c:v>
                </c:pt>
                <c:pt idx="350">
                  <c:v>90.54</c:v>
                </c:pt>
                <c:pt idx="351">
                  <c:v>89.87</c:v>
                </c:pt>
                <c:pt idx="352">
                  <c:v>92.56</c:v>
                </c:pt>
                <c:pt idx="353">
                  <c:v>90.94</c:v>
                </c:pt>
                <c:pt idx="354">
                  <c:v>91.43</c:v>
                </c:pt>
                <c:pt idx="355">
                  <c:v>90.39</c:v>
                </c:pt>
                <c:pt idx="356">
                  <c:v>91.48</c:v>
                </c:pt>
                <c:pt idx="357">
                  <c:v>91.55</c:v>
                </c:pt>
                <c:pt idx="358">
                  <c:v>89.32</c:v>
                </c:pt>
                <c:pt idx="359">
                  <c:v>89.44</c:v>
                </c:pt>
                <c:pt idx="360">
                  <c:v>90.06</c:v>
                </c:pt>
                <c:pt idx="361">
                  <c:v>90.6</c:v>
                </c:pt>
                <c:pt idx="362">
                  <c:v>90.23</c:v>
                </c:pt>
                <c:pt idx="363">
                  <c:v>90.93</c:v>
                </c:pt>
                <c:pt idx="364">
                  <c:v>90.95</c:v>
                </c:pt>
                <c:pt idx="365">
                  <c:v>91.66</c:v>
                </c:pt>
                <c:pt idx="366">
                  <c:v>91.95</c:v>
                </c:pt>
                <c:pt idx="367">
                  <c:v>101.56</c:v>
                </c:pt>
                <c:pt idx="368">
                  <c:v>101.76</c:v>
                </c:pt>
                <c:pt idx="369">
                  <c:v>103.79</c:v>
                </c:pt>
                <c:pt idx="370">
                  <c:v>107.08</c:v>
                </c:pt>
                <c:pt idx="371">
                  <c:v>106.31</c:v>
                </c:pt>
                <c:pt idx="372">
                  <c:v>106.83</c:v>
                </c:pt>
                <c:pt idx="373">
                  <c:v>108.29</c:v>
                </c:pt>
                <c:pt idx="374">
                  <c:v>106.32</c:v>
                </c:pt>
                <c:pt idx="375">
                  <c:v>106.93</c:v>
                </c:pt>
                <c:pt idx="376">
                  <c:v>106.47</c:v>
                </c:pt>
                <c:pt idx="377">
                  <c:v>104.79</c:v>
                </c:pt>
                <c:pt idx="378">
                  <c:v>103.65</c:v>
                </c:pt>
                <c:pt idx="379">
                  <c:v>102.73</c:v>
                </c:pt>
                <c:pt idx="380">
                  <c:v>101.67</c:v>
                </c:pt>
                <c:pt idx="381">
                  <c:v>100.97</c:v>
                </c:pt>
                <c:pt idx="382">
                  <c:v>99.61</c:v>
                </c:pt>
                <c:pt idx="383">
                  <c:v>100.19</c:v>
                </c:pt>
                <c:pt idx="384">
                  <c:v>100.69</c:v>
                </c:pt>
                <c:pt idx="385">
                  <c:v>101.66</c:v>
                </c:pt>
                <c:pt idx="386">
                  <c:v>101.64</c:v>
                </c:pt>
                <c:pt idx="387">
                  <c:v>101.9</c:v>
                </c:pt>
                <c:pt idx="388">
                  <c:v>100.79</c:v>
                </c:pt>
                <c:pt idx="389">
                  <c:v>102.82</c:v>
                </c:pt>
                <c:pt idx="390">
                  <c:v>103.09</c:v>
                </c:pt>
                <c:pt idx="391">
                  <c:v>104.52</c:v>
                </c:pt>
                <c:pt idx="392">
                  <c:v>105.9</c:v>
                </c:pt>
                <c:pt idx="393">
                  <c:v>107.19</c:v>
                </c:pt>
                <c:pt idx="394">
                  <c:v>106.62</c:v>
                </c:pt>
                <c:pt idx="395">
                  <c:v>104.39</c:v>
                </c:pt>
                <c:pt idx="396">
                  <c:v>104.1</c:v>
                </c:pt>
                <c:pt idx="397">
                  <c:v>106.34</c:v>
                </c:pt>
                <c:pt idx="398">
                  <c:v>109.26</c:v>
                </c:pt>
                <c:pt idx="399">
                  <c:v>106.52</c:v>
                </c:pt>
                <c:pt idx="400">
                  <c:v>109.24</c:v>
                </c:pt>
                <c:pt idx="401">
                  <c:v>109.34</c:v>
                </c:pt>
                <c:pt idx="402">
                  <c:v>108.94</c:v>
                </c:pt>
                <c:pt idx="403">
                  <c:v>92.04</c:v>
                </c:pt>
                <c:pt idx="404">
                  <c:v>92.32</c:v>
                </c:pt>
                <c:pt idx="405">
                  <c:v>91.74</c:v>
                </c:pt>
                <c:pt idx="406">
                  <c:v>93.41</c:v>
                </c:pt>
                <c:pt idx="407">
                  <c:v>97.6</c:v>
                </c:pt>
                <c:pt idx="408">
                  <c:v>98.84</c:v>
                </c:pt>
                <c:pt idx="409">
                  <c:v>95.18</c:v>
                </c:pt>
                <c:pt idx="410">
                  <c:v>98.75</c:v>
                </c:pt>
                <c:pt idx="411">
                  <c:v>98.17</c:v>
                </c:pt>
                <c:pt idx="412">
                  <c:v>97.69</c:v>
                </c:pt>
                <c:pt idx="413">
                  <c:v>97.95</c:v>
                </c:pt>
                <c:pt idx="414">
                  <c:v>96.86</c:v>
                </c:pt>
                <c:pt idx="415">
                  <c:v>96.38</c:v>
                </c:pt>
                <c:pt idx="416">
                  <c:v>94.22</c:v>
                </c:pt>
                <c:pt idx="417">
                  <c:v>94.54</c:v>
                </c:pt>
                <c:pt idx="418">
                  <c:v>93.88</c:v>
                </c:pt>
                <c:pt idx="419">
                  <c:v>95.19</c:v>
                </c:pt>
                <c:pt idx="420">
                  <c:v>97.19</c:v>
                </c:pt>
                <c:pt idx="421">
                  <c:v>95.6</c:v>
                </c:pt>
                <c:pt idx="422">
                  <c:v>90.89</c:v>
                </c:pt>
                <c:pt idx="423">
                  <c:v>90.26</c:v>
                </c:pt>
                <c:pt idx="424">
                  <c:v>90.32</c:v>
                </c:pt>
                <c:pt idx="425">
                  <c:v>94.71</c:v>
                </c:pt>
                <c:pt idx="426">
                  <c:v>100.07</c:v>
                </c:pt>
                <c:pt idx="427">
                  <c:v>102.28</c:v>
                </c:pt>
                <c:pt idx="428">
                  <c:v>101.21</c:v>
                </c:pt>
                <c:pt idx="429">
                  <c:v>98.42</c:v>
                </c:pt>
                <c:pt idx="430">
                  <c:v>96.55</c:v>
                </c:pt>
                <c:pt idx="431">
                  <c:v>96.2</c:v>
                </c:pt>
                <c:pt idx="432">
                  <c:v>97.97</c:v>
                </c:pt>
                <c:pt idx="433">
                  <c:v>99.67</c:v>
                </c:pt>
                <c:pt idx="434">
                  <c:v>99.89</c:v>
                </c:pt>
                <c:pt idx="435">
                  <c:v>99.91</c:v>
                </c:pt>
                <c:pt idx="436">
                  <c:v>96.45</c:v>
                </c:pt>
                <c:pt idx="437">
                  <c:v>95.83</c:v>
                </c:pt>
                <c:pt idx="438">
                  <c:v>93.78</c:v>
                </c:pt>
                <c:pt idx="439">
                  <c:v>93.07</c:v>
                </c:pt>
                <c:pt idx="440">
                  <c:v>92.55</c:v>
                </c:pt>
                <c:pt idx="441">
                  <c:v>96.47</c:v>
                </c:pt>
                <c:pt idx="442">
                  <c:v>96.41</c:v>
                </c:pt>
                <c:pt idx="443">
                  <c:v>96.28</c:v>
                </c:pt>
                <c:pt idx="444">
                  <c:v>95.76</c:v>
                </c:pt>
                <c:pt idx="445">
                  <c:v>94.26</c:v>
                </c:pt>
                <c:pt idx="446">
                  <c:v>95.03</c:v>
                </c:pt>
                <c:pt idx="447">
                  <c:v>95.26</c:v>
                </c:pt>
                <c:pt idx="448">
                  <c:v>97.98</c:v>
                </c:pt>
                <c:pt idx="449">
                  <c:v>96.95</c:v>
                </c:pt>
                <c:pt idx="450">
                  <c:v>95.76</c:v>
                </c:pt>
                <c:pt idx="451">
                  <c:v>96.62</c:v>
                </c:pt>
                <c:pt idx="452">
                  <c:v>98.1</c:v>
                </c:pt>
                <c:pt idx="453">
                  <c:v>96.86</c:v>
                </c:pt>
                <c:pt idx="454">
                  <c:v>97.11</c:v>
                </c:pt>
                <c:pt idx="455">
                  <c:v>96.99</c:v>
                </c:pt>
                <c:pt idx="456">
                  <c:v>95.66</c:v>
                </c:pt>
                <c:pt idx="457">
                  <c:v>95.78</c:v>
                </c:pt>
                <c:pt idx="458">
                  <c:v>94.41</c:v>
                </c:pt>
                <c:pt idx="459">
                  <c:v>93.75</c:v>
                </c:pt>
                <c:pt idx="460">
                  <c:v>92.49</c:v>
                </c:pt>
                <c:pt idx="461">
                  <c:v>93.48</c:v>
                </c:pt>
                <c:pt idx="462">
                  <c:v>94.07</c:v>
                </c:pt>
                <c:pt idx="463">
                  <c:v>95.62</c:v>
                </c:pt>
                <c:pt idx="464">
                  <c:v>97.47</c:v>
                </c:pt>
                <c:pt idx="465">
                  <c:v>94.12</c:v>
                </c:pt>
                <c:pt idx="466">
                  <c:v>94.41</c:v>
                </c:pt>
                <c:pt idx="467">
                  <c:v>95.4</c:v>
                </c:pt>
                <c:pt idx="468">
                  <c:v>95.05</c:v>
                </c:pt>
                <c:pt idx="469">
                  <c:v>96.51</c:v>
                </c:pt>
                <c:pt idx="470">
                  <c:v>97.03</c:v>
                </c:pt>
                <c:pt idx="471">
                  <c:v>98.05</c:v>
                </c:pt>
                <c:pt idx="472">
                  <c:v>95.29</c:v>
                </c:pt>
                <c:pt idx="473">
                  <c:v>115.05</c:v>
                </c:pt>
                <c:pt idx="474">
                  <c:v>113.08</c:v>
                </c:pt>
                <c:pt idx="475">
                  <c:v>113.48</c:v>
                </c:pt>
                <c:pt idx="476">
                  <c:v>113.32</c:v>
                </c:pt>
                <c:pt idx="477">
                  <c:v>113.23</c:v>
                </c:pt>
                <c:pt idx="478">
                  <c:v>111.93</c:v>
                </c:pt>
                <c:pt idx="479">
                  <c:v>111.17</c:v>
                </c:pt>
                <c:pt idx="480">
                  <c:v>111.38</c:v>
                </c:pt>
                <c:pt idx="481">
                  <c:v>112</c:v>
                </c:pt>
                <c:pt idx="482">
                  <c:v>111.87</c:v>
                </c:pt>
                <c:pt idx="483">
                  <c:v>112.3</c:v>
                </c:pt>
                <c:pt idx="484">
                  <c:v>111.35</c:v>
                </c:pt>
                <c:pt idx="485">
                  <c:v>112.33</c:v>
                </c:pt>
                <c:pt idx="486">
                  <c:v>112.09</c:v>
                </c:pt>
                <c:pt idx="487">
                  <c:v>110.9</c:v>
                </c:pt>
                <c:pt idx="488">
                  <c:v>110.16</c:v>
                </c:pt>
                <c:pt idx="489">
                  <c:v>110.11</c:v>
                </c:pt>
                <c:pt idx="490">
                  <c:v>111.53</c:v>
                </c:pt>
                <c:pt idx="491">
                  <c:v>109.06</c:v>
                </c:pt>
                <c:pt idx="492">
                  <c:v>107.06</c:v>
                </c:pt>
                <c:pt idx="493">
                  <c:v>107.19</c:v>
                </c:pt>
                <c:pt idx="494">
                  <c:v>105.97</c:v>
                </c:pt>
                <c:pt idx="495">
                  <c:v>105.02</c:v>
                </c:pt>
                <c:pt idx="496">
                  <c:v>108.93</c:v>
                </c:pt>
                <c:pt idx="497">
                  <c:v>108.85</c:v>
                </c:pt>
                <c:pt idx="498">
                  <c:v>108.06</c:v>
                </c:pt>
                <c:pt idx="499">
                  <c:v>105.66</c:v>
                </c:pt>
                <c:pt idx="500">
                  <c:v>111.52</c:v>
                </c:pt>
                <c:pt idx="501">
                  <c:v>115.27</c:v>
                </c:pt>
                <c:pt idx="502">
                  <c:v>115.78</c:v>
                </c:pt>
                <c:pt idx="503">
                  <c:v>116.24</c:v>
                </c:pt>
                <c:pt idx="504">
                  <c:v>117.48</c:v>
                </c:pt>
                <c:pt idx="505">
                  <c:v>116.87</c:v>
                </c:pt>
                <c:pt idx="506">
                  <c:v>117.4</c:v>
                </c:pt>
                <c:pt idx="507">
                  <c:v>118.53</c:v>
                </c:pt>
                <c:pt idx="508">
                  <c:v>120.9</c:v>
                </c:pt>
                <c:pt idx="509">
                  <c:v>114.64</c:v>
                </c:pt>
                <c:pt idx="510">
                  <c:v>113.93</c:v>
                </c:pt>
                <c:pt idx="511">
                  <c:v>113.06</c:v>
                </c:pt>
                <c:pt idx="512">
                  <c:v>114.66</c:v>
                </c:pt>
                <c:pt idx="513">
                  <c:v>116.91</c:v>
                </c:pt>
                <c:pt idx="514">
                  <c:v>118.76</c:v>
                </c:pt>
                <c:pt idx="515">
                  <c:v>119.82</c:v>
                </c:pt>
                <c:pt idx="516">
                  <c:v>118.78</c:v>
                </c:pt>
                <c:pt idx="517">
                  <c:v>121.69</c:v>
                </c:pt>
                <c:pt idx="518">
                  <c:v>123.46</c:v>
                </c:pt>
                <c:pt idx="519">
                  <c:v>120.38</c:v>
                </c:pt>
                <c:pt idx="520">
                  <c:v>121.59</c:v>
                </c:pt>
                <c:pt idx="521">
                  <c:v>125.9</c:v>
                </c:pt>
                <c:pt idx="522">
                  <c:v>129.21</c:v>
                </c:pt>
                <c:pt idx="523">
                  <c:v>128.41999999999999</c:v>
                </c:pt>
                <c:pt idx="524">
                  <c:v>126.28</c:v>
                </c:pt>
                <c:pt idx="525">
                  <c:v>125.02</c:v>
                </c:pt>
                <c:pt idx="526">
                  <c:v>128.33000000000001</c:v>
                </c:pt>
                <c:pt idx="527">
                  <c:v>128.82</c:v>
                </c:pt>
                <c:pt idx="528">
                  <c:v>130.69999999999999</c:v>
                </c:pt>
                <c:pt idx="529">
                  <c:v>133.37</c:v>
                </c:pt>
                <c:pt idx="530">
                  <c:v>134.41</c:v>
                </c:pt>
                <c:pt idx="531">
                  <c:v>135.56</c:v>
                </c:pt>
                <c:pt idx="532">
                  <c:v>134.79</c:v>
                </c:pt>
                <c:pt idx="533">
                  <c:v>137.61000000000001</c:v>
                </c:pt>
                <c:pt idx="534">
                  <c:v>139.71</c:v>
                </c:pt>
                <c:pt idx="535">
                  <c:v>140.15</c:v>
                </c:pt>
                <c:pt idx="536">
                  <c:v>141.22999999999999</c:v>
                </c:pt>
                <c:pt idx="537">
                  <c:v>126.89</c:v>
                </c:pt>
                <c:pt idx="538">
                  <c:v>123.93</c:v>
                </c:pt>
                <c:pt idx="539">
                  <c:v>124.79</c:v>
                </c:pt>
                <c:pt idx="540">
                  <c:v>123.3</c:v>
                </c:pt>
                <c:pt idx="541">
                  <c:v>125.13</c:v>
                </c:pt>
                <c:pt idx="542">
                  <c:v>126.9</c:v>
                </c:pt>
                <c:pt idx="543">
                  <c:v>128.77000000000001</c:v>
                </c:pt>
                <c:pt idx="544">
                  <c:v>126.18</c:v>
                </c:pt>
                <c:pt idx="545">
                  <c:v>125.82</c:v>
                </c:pt>
                <c:pt idx="546">
                  <c:v>130.5</c:v>
                </c:pt>
                <c:pt idx="547">
                  <c:v>126.42</c:v>
                </c:pt>
                <c:pt idx="548">
                  <c:v>126.95</c:v>
                </c:pt>
                <c:pt idx="549">
                  <c:v>127.57</c:v>
                </c:pt>
                <c:pt idx="550">
                  <c:v>128.22999999999999</c:v>
                </c:pt>
                <c:pt idx="551">
                  <c:v>128.22999999999999</c:v>
                </c:pt>
                <c:pt idx="552">
                  <c:v>127.17</c:v>
                </c:pt>
                <c:pt idx="553">
                  <c:v>126.04</c:v>
                </c:pt>
                <c:pt idx="554">
                  <c:v>123.56</c:v>
                </c:pt>
                <c:pt idx="555">
                  <c:v>120.89</c:v>
                </c:pt>
                <c:pt idx="556">
                  <c:v>120.54</c:v>
                </c:pt>
                <c:pt idx="557">
                  <c:v>118.3</c:v>
                </c:pt>
                <c:pt idx="558">
                  <c:v>121.33</c:v>
                </c:pt>
                <c:pt idx="559">
                  <c:v>119.68</c:v>
                </c:pt>
                <c:pt idx="560">
                  <c:v>122</c:v>
                </c:pt>
                <c:pt idx="561">
                  <c:v>124.82</c:v>
                </c:pt>
                <c:pt idx="562">
                  <c:v>126.8</c:v>
                </c:pt>
                <c:pt idx="563">
                  <c:v>122.41</c:v>
                </c:pt>
                <c:pt idx="564">
                  <c:v>121.8</c:v>
                </c:pt>
                <c:pt idx="565">
                  <c:v>123.73</c:v>
                </c:pt>
                <c:pt idx="566">
                  <c:v>122.96</c:v>
                </c:pt>
                <c:pt idx="567">
                  <c:v>125.07</c:v>
                </c:pt>
                <c:pt idx="568">
                  <c:v>124.33</c:v>
                </c:pt>
                <c:pt idx="569">
                  <c:v>121.49</c:v>
                </c:pt>
                <c:pt idx="570">
                  <c:v>122.59</c:v>
                </c:pt>
                <c:pt idx="571">
                  <c:v>122.1</c:v>
                </c:pt>
                <c:pt idx="572">
                  <c:v>123.88</c:v>
                </c:pt>
                <c:pt idx="573">
                  <c:v>122.56</c:v>
                </c:pt>
                <c:pt idx="574">
                  <c:v>120.64</c:v>
                </c:pt>
                <c:pt idx="575">
                  <c:v>121.92</c:v>
                </c:pt>
                <c:pt idx="576">
                  <c:v>121.71</c:v>
                </c:pt>
                <c:pt idx="577">
                  <c:v>121.5</c:v>
                </c:pt>
                <c:pt idx="578">
                  <c:v>125.01</c:v>
                </c:pt>
                <c:pt idx="579">
                  <c:v>124.35</c:v>
                </c:pt>
                <c:pt idx="580">
                  <c:v>124.57</c:v>
                </c:pt>
                <c:pt idx="581">
                  <c:v>125.19</c:v>
                </c:pt>
                <c:pt idx="582">
                  <c:v>126.36</c:v>
                </c:pt>
                <c:pt idx="583">
                  <c:v>122.15</c:v>
                </c:pt>
                <c:pt idx="584">
                  <c:v>126.01</c:v>
                </c:pt>
                <c:pt idx="585">
                  <c:v>126.53</c:v>
                </c:pt>
                <c:pt idx="586">
                  <c:v>124.44</c:v>
                </c:pt>
                <c:pt idx="587">
                  <c:v>124.63</c:v>
                </c:pt>
                <c:pt idx="588">
                  <c:v>125.28</c:v>
                </c:pt>
                <c:pt idx="589">
                  <c:v>123.75</c:v>
                </c:pt>
                <c:pt idx="590">
                  <c:v>123.24</c:v>
                </c:pt>
                <c:pt idx="591">
                  <c:v>122.24</c:v>
                </c:pt>
                <c:pt idx="592">
                  <c:v>126.85</c:v>
                </c:pt>
                <c:pt idx="593">
                  <c:v>126.61</c:v>
                </c:pt>
                <c:pt idx="594">
                  <c:v>126.79</c:v>
                </c:pt>
                <c:pt idx="595">
                  <c:v>128.72999999999999</c:v>
                </c:pt>
                <c:pt idx="596">
                  <c:v>130.65</c:v>
                </c:pt>
                <c:pt idx="597">
                  <c:v>167.15</c:v>
                </c:pt>
                <c:pt idx="598">
                  <c:v>182.25</c:v>
                </c:pt>
                <c:pt idx="599">
                  <c:v>177.67</c:v>
                </c:pt>
                <c:pt idx="600">
                  <c:v>166.23</c:v>
                </c:pt>
                <c:pt idx="601">
                  <c:v>159.88999999999999</c:v>
                </c:pt>
                <c:pt idx="602">
                  <c:v>162.01</c:v>
                </c:pt>
                <c:pt idx="603">
                  <c:v>161.21</c:v>
                </c:pt>
                <c:pt idx="604">
                  <c:v>158.1</c:v>
                </c:pt>
                <c:pt idx="605">
                  <c:v>148.6</c:v>
                </c:pt>
                <c:pt idx="606">
                  <c:v>144.36000000000001</c:v>
                </c:pt>
                <c:pt idx="607">
                  <c:v>145.68</c:v>
                </c:pt>
                <c:pt idx="608">
                  <c:v>149.18</c:v>
                </c:pt>
                <c:pt idx="609">
                  <c:v>149.66</c:v>
                </c:pt>
                <c:pt idx="610">
                  <c:v>148.91</c:v>
                </c:pt>
                <c:pt idx="611">
                  <c:v>152.13</c:v>
                </c:pt>
                <c:pt idx="612">
                  <c:v>150.76</c:v>
                </c:pt>
                <c:pt idx="613">
                  <c:v>149.28</c:v>
                </c:pt>
                <c:pt idx="614">
                  <c:v>153.28</c:v>
                </c:pt>
                <c:pt idx="615">
                  <c:v>149.41999999999999</c:v>
                </c:pt>
                <c:pt idx="616">
                  <c:v>145.85</c:v>
                </c:pt>
                <c:pt idx="617">
                  <c:v>146.9</c:v>
                </c:pt>
                <c:pt idx="618">
                  <c:v>146.41999999999999</c:v>
                </c:pt>
                <c:pt idx="619">
                  <c:v>148.53</c:v>
                </c:pt>
                <c:pt idx="620">
                  <c:v>152.31</c:v>
                </c:pt>
                <c:pt idx="621">
                  <c:v>149.85</c:v>
                </c:pt>
                <c:pt idx="622">
                  <c:v>147.44</c:v>
                </c:pt>
                <c:pt idx="623">
                  <c:v>148.49</c:v>
                </c:pt>
                <c:pt idx="624">
                  <c:v>147.12</c:v>
                </c:pt>
                <c:pt idx="625">
                  <c:v>146.12</c:v>
                </c:pt>
                <c:pt idx="626">
                  <c:v>149.46</c:v>
                </c:pt>
                <c:pt idx="627">
                  <c:v>146.62</c:v>
                </c:pt>
                <c:pt idx="628">
                  <c:v>146.69999999999999</c:v>
                </c:pt>
                <c:pt idx="629">
                  <c:v>150.02000000000001</c:v>
                </c:pt>
                <c:pt idx="630">
                  <c:v>149.72</c:v>
                </c:pt>
                <c:pt idx="631">
                  <c:v>158.30000000000001</c:v>
                </c:pt>
                <c:pt idx="632">
                  <c:v>157.99</c:v>
                </c:pt>
                <c:pt idx="633">
                  <c:v>155.63999999999999</c:v>
                </c:pt>
                <c:pt idx="634">
                  <c:v>158.09</c:v>
                </c:pt>
                <c:pt idx="635">
                  <c:v>159.24</c:v>
                </c:pt>
                <c:pt idx="636">
                  <c:v>159.79</c:v>
                </c:pt>
                <c:pt idx="637">
                  <c:v>162.53</c:v>
                </c:pt>
                <c:pt idx="638">
                  <c:v>165.72</c:v>
                </c:pt>
                <c:pt idx="639">
                  <c:v>168.77</c:v>
                </c:pt>
                <c:pt idx="640">
                  <c:v>179.89</c:v>
                </c:pt>
                <c:pt idx="641">
                  <c:v>179.59</c:v>
                </c:pt>
                <c:pt idx="642">
                  <c:v>181.46</c:v>
                </c:pt>
                <c:pt idx="643">
                  <c:v>187.33</c:v>
                </c:pt>
                <c:pt idx="644">
                  <c:v>186.47</c:v>
                </c:pt>
                <c:pt idx="645">
                  <c:v>187.28</c:v>
                </c:pt>
                <c:pt idx="646">
                  <c:v>194.26</c:v>
                </c:pt>
                <c:pt idx="647">
                  <c:v>193.04</c:v>
                </c:pt>
                <c:pt idx="648">
                  <c:v>192.73</c:v>
                </c:pt>
                <c:pt idx="649">
                  <c:v>193.83</c:v>
                </c:pt>
                <c:pt idx="650">
                  <c:v>197.15</c:v>
                </c:pt>
                <c:pt idx="651">
                  <c:v>196.78</c:v>
                </c:pt>
                <c:pt idx="652">
                  <c:v>196.18</c:v>
                </c:pt>
                <c:pt idx="653">
                  <c:v>197.21</c:v>
                </c:pt>
                <c:pt idx="654">
                  <c:v>199.77</c:v>
                </c:pt>
                <c:pt idx="655">
                  <c:v>198.8</c:v>
                </c:pt>
                <c:pt idx="656">
                  <c:v>197.75</c:v>
                </c:pt>
                <c:pt idx="657">
                  <c:v>200.44</c:v>
                </c:pt>
                <c:pt idx="658">
                  <c:v>202.15</c:v>
                </c:pt>
                <c:pt idx="659">
                  <c:v>203.27</c:v>
                </c:pt>
                <c:pt idx="660">
                  <c:v>202.71</c:v>
                </c:pt>
                <c:pt idx="661">
                  <c:v>204.41</c:v>
                </c:pt>
                <c:pt idx="662">
                  <c:v>203.85499999999999</c:v>
                </c:pt>
                <c:pt idx="663">
                  <c:v>202.29</c:v>
                </c:pt>
                <c:pt idx="664">
                  <c:v>204.89</c:v>
                </c:pt>
                <c:pt idx="665">
                  <c:v>211.35</c:v>
                </c:pt>
                <c:pt idx="666">
                  <c:v>217.57</c:v>
                </c:pt>
                <c:pt idx="667">
                  <c:v>215.51</c:v>
                </c:pt>
                <c:pt idx="668">
                  <c:v>215.24</c:v>
                </c:pt>
                <c:pt idx="669">
                  <c:v>215.11</c:v>
                </c:pt>
                <c:pt idx="670">
                  <c:v>219.31</c:v>
                </c:pt>
                <c:pt idx="671">
                  <c:v>203.59</c:v>
                </c:pt>
                <c:pt idx="672">
                  <c:v>189.48</c:v>
                </c:pt>
                <c:pt idx="673">
                  <c:v>190.49</c:v>
                </c:pt>
                <c:pt idx="674">
                  <c:v>192.71</c:v>
                </c:pt>
                <c:pt idx="675">
                  <c:v>192.81</c:v>
                </c:pt>
                <c:pt idx="676">
                  <c:v>177.91</c:v>
                </c:pt>
                <c:pt idx="677">
                  <c:v>182.16</c:v>
                </c:pt>
                <c:pt idx="678">
                  <c:v>175.67</c:v>
                </c:pt>
                <c:pt idx="679">
                  <c:v>171.2</c:v>
                </c:pt>
                <c:pt idx="680">
                  <c:v>170.31</c:v>
                </c:pt>
                <c:pt idx="681">
                  <c:v>168.9</c:v>
                </c:pt>
                <c:pt idx="682">
                  <c:v>170.13</c:v>
                </c:pt>
                <c:pt idx="683">
                  <c:v>167.84</c:v>
                </c:pt>
                <c:pt idx="684">
                  <c:v>175.45</c:v>
                </c:pt>
                <c:pt idx="685">
                  <c:v>175.34</c:v>
                </c:pt>
                <c:pt idx="686">
                  <c:v>173.25</c:v>
                </c:pt>
                <c:pt idx="687">
                  <c:v>174.17</c:v>
                </c:pt>
                <c:pt idx="688">
                  <c:v>169.55</c:v>
                </c:pt>
                <c:pt idx="689">
                  <c:v>165.93</c:v>
                </c:pt>
                <c:pt idx="690">
                  <c:v>165.39</c:v>
                </c:pt>
                <c:pt idx="691">
                  <c:v>164.23</c:v>
                </c:pt>
                <c:pt idx="692">
                  <c:v>168.42</c:v>
                </c:pt>
                <c:pt idx="693">
                  <c:v>171.52</c:v>
                </c:pt>
                <c:pt idx="694">
                  <c:v>170.31</c:v>
                </c:pt>
                <c:pt idx="695">
                  <c:v>169.94</c:v>
                </c:pt>
                <c:pt idx="696">
                  <c:v>173.82</c:v>
                </c:pt>
                <c:pt idx="697">
                  <c:v>175.15</c:v>
                </c:pt>
                <c:pt idx="698">
                  <c:v>173.52</c:v>
                </c:pt>
                <c:pt idx="699">
                  <c:v>178.54</c:v>
                </c:pt>
                <c:pt idx="700">
                  <c:v>174.34</c:v>
                </c:pt>
                <c:pt idx="701">
                  <c:v>166.5</c:v>
                </c:pt>
                <c:pt idx="702">
                  <c:v>164.14</c:v>
                </c:pt>
                <c:pt idx="703">
                  <c:v>169.62</c:v>
                </c:pt>
                <c:pt idx="704">
                  <c:v>167.02</c:v>
                </c:pt>
                <c:pt idx="705">
                  <c:v>176.43</c:v>
                </c:pt>
                <c:pt idx="706">
                  <c:v>176.02</c:v>
                </c:pt>
                <c:pt idx="707">
                  <c:v>178.05</c:v>
                </c:pt>
                <c:pt idx="708">
                  <c:v>181.52</c:v>
                </c:pt>
                <c:pt idx="709">
                  <c:v>184.07</c:v>
                </c:pt>
                <c:pt idx="710">
                  <c:v>186.83</c:v>
                </c:pt>
                <c:pt idx="711">
                  <c:v>190.44</c:v>
                </c:pt>
                <c:pt idx="712">
                  <c:v>189.8</c:v>
                </c:pt>
                <c:pt idx="713">
                  <c:v>187.24</c:v>
                </c:pt>
                <c:pt idx="714">
                  <c:v>188.26</c:v>
                </c:pt>
                <c:pt idx="715">
                  <c:v>184.01</c:v>
                </c:pt>
                <c:pt idx="716">
                  <c:v>185.61500000000001</c:v>
                </c:pt>
                <c:pt idx="717">
                  <c:v>177.39</c:v>
                </c:pt>
                <c:pt idx="718">
                  <c:v>177.76</c:v>
                </c:pt>
                <c:pt idx="719">
                  <c:v>193.86</c:v>
                </c:pt>
                <c:pt idx="720">
                  <c:v>203.61</c:v>
                </c:pt>
                <c:pt idx="721">
                  <c:v>203.76</c:v>
                </c:pt>
                <c:pt idx="722">
                  <c:v>192.26</c:v>
                </c:pt>
                <c:pt idx="723">
                  <c:v>194.04</c:v>
                </c:pt>
                <c:pt idx="724">
                  <c:v>183.73</c:v>
                </c:pt>
                <c:pt idx="725">
                  <c:v>179.47</c:v>
                </c:pt>
                <c:pt idx="726">
                  <c:v>180.92</c:v>
                </c:pt>
                <c:pt idx="727">
                  <c:v>180.71</c:v>
                </c:pt>
                <c:pt idx="728">
                  <c:v>183.99</c:v>
                </c:pt>
                <c:pt idx="729">
                  <c:v>185.5</c:v>
                </c:pt>
                <c:pt idx="730">
                  <c:v>192.11</c:v>
                </c:pt>
                <c:pt idx="731">
                  <c:v>173.52</c:v>
                </c:pt>
                <c:pt idx="732">
                  <c:v>174.96</c:v>
                </c:pt>
                <c:pt idx="733">
                  <c:v>174.44</c:v>
                </c:pt>
                <c:pt idx="734">
                  <c:v>179.69</c:v>
                </c:pt>
                <c:pt idx="735">
                  <c:v>182.76</c:v>
                </c:pt>
                <c:pt idx="736">
                  <c:v>204.5</c:v>
                </c:pt>
                <c:pt idx="737">
                  <c:v>197.82</c:v>
                </c:pt>
                <c:pt idx="738">
                  <c:v>196.75</c:v>
                </c:pt>
                <c:pt idx="739">
                  <c:v>194.7</c:v>
                </c:pt>
                <c:pt idx="740">
                  <c:v>199.23</c:v>
                </c:pt>
                <c:pt idx="741">
                  <c:v>200.5</c:v>
                </c:pt>
                <c:pt idx="742">
                  <c:v>211.09</c:v>
                </c:pt>
                <c:pt idx="743">
                  <c:v>204</c:v>
                </c:pt>
                <c:pt idx="744">
                  <c:v>201.11</c:v>
                </c:pt>
                <c:pt idx="745">
                  <c:v>207.95</c:v>
                </c:pt>
                <c:pt idx="746">
                  <c:v>205.28</c:v>
                </c:pt>
                <c:pt idx="747">
                  <c:v>207.82</c:v>
                </c:pt>
                <c:pt idx="748">
                  <c:v>208.32</c:v>
                </c:pt>
                <c:pt idx="749">
                  <c:v>206.67</c:v>
                </c:pt>
                <c:pt idx="750">
                  <c:v>215.39</c:v>
                </c:pt>
                <c:pt idx="751">
                  <c:v>215.17</c:v>
                </c:pt>
                <c:pt idx="752">
                  <c:v>214.11</c:v>
                </c:pt>
                <c:pt idx="753">
                  <c:v>220.23</c:v>
                </c:pt>
                <c:pt idx="754">
                  <c:v>215.63</c:v>
                </c:pt>
              </c:numCache>
            </c:numRef>
          </c:val>
          <c:smooth val="0"/>
          <c:extLst>
            <c:ext xmlns:c16="http://schemas.microsoft.com/office/drawing/2014/chart" uri="{C3380CC4-5D6E-409C-BE32-E72D297353CC}">
              <c16:uniqueId val="{00000000-6683-4561-AF24-DAC8AB5692F7}"/>
            </c:ext>
          </c:extLst>
        </c:ser>
        <c:dLbls>
          <c:showLegendKey val="0"/>
          <c:showVal val="0"/>
          <c:showCatName val="0"/>
          <c:showSerName val="0"/>
          <c:showPercent val="0"/>
          <c:showBubbleSize val="0"/>
        </c:dLbls>
        <c:smooth val="0"/>
        <c:axId val="1341167968"/>
        <c:axId val="1"/>
      </c:lineChart>
      <c:dateAx>
        <c:axId val="1341167968"/>
        <c:scaling>
          <c:orientation val="minMax"/>
          <c:max val="45583"/>
        </c:scaling>
        <c:delete val="0"/>
        <c:axPos val="b"/>
        <c:numFmt formatCode="[$-409]mmm\-yy;@" sourceLinked="0"/>
        <c:majorTickMark val="none"/>
        <c:minorTickMark val="none"/>
        <c:tickLblPos val="low"/>
        <c:spPr>
          <a:ln w="12700">
            <a:noFill/>
          </a:ln>
        </c:spPr>
        <c:txPr>
          <a:bodyPr rot="-2700000" vert="horz"/>
          <a:lstStyle/>
          <a:p>
            <a:pPr>
              <a:defRPr sz="900" b="0" i="0" u="none" strike="noStrike" baseline="0">
                <a:solidFill>
                  <a:schemeClr val="tx1"/>
                </a:solidFill>
                <a:latin typeface="Arial"/>
                <a:ea typeface="Arial"/>
                <a:cs typeface="Arial"/>
              </a:defRPr>
            </a:pPr>
            <a:endParaRPr lang="en-US"/>
          </a:p>
        </c:txPr>
        <c:crossAx val="1"/>
        <c:crosses val="autoZero"/>
        <c:auto val="0"/>
        <c:lblOffset val="100"/>
        <c:baseTimeUnit val="days"/>
        <c:majorUnit val="3"/>
        <c:majorTimeUnit val="months"/>
      </c:dateAx>
      <c:valAx>
        <c:axId val="1"/>
        <c:scaling>
          <c:orientation val="minMax"/>
          <c:max val="225"/>
          <c:min val="25"/>
        </c:scaling>
        <c:delete val="0"/>
        <c:axPos val="l"/>
        <c:numFmt formatCode="_(&quot;$&quot;* #,##0_);_(&quot;$&quot;* \(#,##0\);_(&quot;$&quot;* &quot;-&quot;_);_(@_)" sourceLinked="0"/>
        <c:majorTickMark val="none"/>
        <c:minorTickMark val="none"/>
        <c:tickLblPos val="nextTo"/>
        <c:spPr>
          <a:ln w="12700">
            <a:noFill/>
          </a:ln>
        </c:spPr>
        <c:txPr>
          <a:bodyPr rot="0" vert="horz"/>
          <a:lstStyle/>
          <a:p>
            <a:pPr>
              <a:defRPr sz="1000" b="0" i="0" u="none" strike="noStrike" baseline="0">
                <a:solidFill>
                  <a:schemeClr val="tx1"/>
                </a:solidFill>
                <a:latin typeface="Arial"/>
                <a:ea typeface="Arial"/>
                <a:cs typeface="Arial"/>
              </a:defRPr>
            </a:pPr>
            <a:endParaRPr lang="en-US"/>
          </a:p>
        </c:txPr>
        <c:crossAx val="1341167968"/>
        <c:crosses val="autoZero"/>
        <c:crossBetween val="between"/>
        <c:majorUnit val="50"/>
        <c:minorUnit val="7"/>
      </c:valAx>
      <c:spPr>
        <a:solidFill>
          <a:srgbClr val="FFFFFF"/>
        </a:solidFill>
        <a:ln w="12700">
          <a:noFill/>
          <a:prstDash val="solid"/>
        </a:ln>
      </c:spPr>
    </c:plotArea>
    <c:plotVisOnly val="1"/>
    <c:dispBlanksAs val="gap"/>
    <c:showDLblsOverMax val="0"/>
  </c:chart>
  <c:spPr>
    <a:solidFill>
      <a:srgbClr val="FFFFFF"/>
    </a:solidFill>
    <a:ln w="3175">
      <a:noFill/>
      <a:prstDash val="solid"/>
    </a:ln>
  </c:spPr>
  <c:txPr>
    <a:bodyPr/>
    <a:lstStyle/>
    <a:p>
      <a:pPr>
        <a:defRPr sz="1025" b="0" i="0" u="none" strike="noStrike" baseline="0">
          <a:solidFill>
            <a:srgbClr val="000000"/>
          </a:solidFill>
          <a:latin typeface="Arial"/>
          <a:ea typeface="Arial"/>
          <a:cs typeface="Arial"/>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1782337188031102E-2"/>
          <c:y val="1.4794928250962708E-2"/>
          <c:w val="0.89277663894913672"/>
          <c:h val="0.72402380416804069"/>
        </c:manualLayout>
      </c:layout>
      <c:lineChart>
        <c:grouping val="standard"/>
        <c:varyColors val="0"/>
        <c:ser>
          <c:idx val="0"/>
          <c:order val="0"/>
          <c:tx>
            <c:strRef>
              <c:f>'Pane 1'!$B$36</c:f>
              <c:strCache>
                <c:ptCount val="1"/>
                <c:pt idx="0">
                  <c:v>AVAV</c:v>
                </c:pt>
              </c:strCache>
            </c:strRef>
          </c:tx>
          <c:spPr>
            <a:ln w="22225" cap="rnd" cmpd="sng">
              <a:solidFill>
                <a:srgbClr val="3AC3A4"/>
              </a:solidFill>
              <a:prstDash val="solid"/>
            </a:ln>
          </c:spPr>
          <c:marker>
            <c:symbol val="none"/>
          </c:marker>
          <c:dLbls>
            <c:dLbl>
              <c:idx val="1258"/>
              <c:tx>
                <c:rich>
                  <a:bodyPr/>
                  <a:lstStyle/>
                  <a:p>
                    <a:r>
                      <a:rPr lang="en-US" b="1">
                        <a:solidFill>
                          <a:srgbClr val="3AC3A4"/>
                        </a:solidFill>
                      </a:rPr>
                      <a:t>272%</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ADE2-4E51-9998-4D2809C0E12C}"/>
                </c:ext>
              </c:extLst>
            </c:dLbl>
            <c:spPr>
              <a:noFill/>
              <a:ln>
                <a:noFill/>
              </a:ln>
              <a:effectLst/>
            </c:spPr>
            <c:dLblPos val="r"/>
            <c:showLegendKey val="0"/>
            <c:showVal val="0"/>
            <c:showCatName val="0"/>
            <c:showSerName val="0"/>
            <c:showPercent val="0"/>
            <c:showBubbleSize val="0"/>
            <c:extLst>
              <c:ext xmlns:c15="http://schemas.microsoft.com/office/drawing/2012/chart" uri="{CE6537A1-D6FC-4f65-9D91-7224C49458BB}">
                <c15:showLeaderLines val="1"/>
              </c:ext>
            </c:extLst>
          </c:dLbls>
          <c:cat>
            <c:numRef>
              <c:f>'Pane 1'!$A$37:$A$1295</c:f>
              <c:numCache>
                <c:formatCode>[$-409]mmm\-dd\-yyyy;@</c:formatCode>
                <c:ptCount val="1259"/>
                <c:pt idx="0">
                  <c:v>43754</c:v>
                </c:pt>
                <c:pt idx="1">
                  <c:v>43755</c:v>
                </c:pt>
                <c:pt idx="2">
                  <c:v>43756</c:v>
                </c:pt>
                <c:pt idx="3">
                  <c:v>43759</c:v>
                </c:pt>
                <c:pt idx="4">
                  <c:v>43760</c:v>
                </c:pt>
                <c:pt idx="5">
                  <c:v>43761</c:v>
                </c:pt>
                <c:pt idx="6">
                  <c:v>43762</c:v>
                </c:pt>
                <c:pt idx="7">
                  <c:v>43763</c:v>
                </c:pt>
                <c:pt idx="8">
                  <c:v>43766</c:v>
                </c:pt>
                <c:pt idx="9">
                  <c:v>43767</c:v>
                </c:pt>
                <c:pt idx="10">
                  <c:v>43768</c:v>
                </c:pt>
                <c:pt idx="11">
                  <c:v>43769</c:v>
                </c:pt>
                <c:pt idx="12">
                  <c:v>43770</c:v>
                </c:pt>
                <c:pt idx="13">
                  <c:v>43773</c:v>
                </c:pt>
                <c:pt idx="14">
                  <c:v>43774</c:v>
                </c:pt>
                <c:pt idx="15">
                  <c:v>43775</c:v>
                </c:pt>
                <c:pt idx="16">
                  <c:v>43776</c:v>
                </c:pt>
                <c:pt idx="17">
                  <c:v>43777</c:v>
                </c:pt>
                <c:pt idx="18">
                  <c:v>43780</c:v>
                </c:pt>
                <c:pt idx="19">
                  <c:v>43781</c:v>
                </c:pt>
                <c:pt idx="20">
                  <c:v>43782</c:v>
                </c:pt>
                <c:pt idx="21">
                  <c:v>43783</c:v>
                </c:pt>
                <c:pt idx="22">
                  <c:v>43784</c:v>
                </c:pt>
                <c:pt idx="23">
                  <c:v>43787</c:v>
                </c:pt>
                <c:pt idx="24">
                  <c:v>43788</c:v>
                </c:pt>
                <c:pt idx="25">
                  <c:v>43789</c:v>
                </c:pt>
                <c:pt idx="26">
                  <c:v>43790</c:v>
                </c:pt>
                <c:pt idx="27">
                  <c:v>43791</c:v>
                </c:pt>
                <c:pt idx="28">
                  <c:v>43794</c:v>
                </c:pt>
                <c:pt idx="29">
                  <c:v>43795</c:v>
                </c:pt>
                <c:pt idx="30">
                  <c:v>43796</c:v>
                </c:pt>
                <c:pt idx="31">
                  <c:v>43798</c:v>
                </c:pt>
                <c:pt idx="32">
                  <c:v>43801</c:v>
                </c:pt>
                <c:pt idx="33">
                  <c:v>43802</c:v>
                </c:pt>
                <c:pt idx="34">
                  <c:v>43803</c:v>
                </c:pt>
                <c:pt idx="35">
                  <c:v>43804</c:v>
                </c:pt>
                <c:pt idx="36">
                  <c:v>43805</c:v>
                </c:pt>
                <c:pt idx="37">
                  <c:v>43808</c:v>
                </c:pt>
                <c:pt idx="38">
                  <c:v>43809</c:v>
                </c:pt>
                <c:pt idx="39">
                  <c:v>43810</c:v>
                </c:pt>
                <c:pt idx="40">
                  <c:v>43811</c:v>
                </c:pt>
                <c:pt idx="41">
                  <c:v>43812</c:v>
                </c:pt>
                <c:pt idx="42">
                  <c:v>43815</c:v>
                </c:pt>
                <c:pt idx="43">
                  <c:v>43816</c:v>
                </c:pt>
                <c:pt idx="44">
                  <c:v>43817</c:v>
                </c:pt>
                <c:pt idx="45">
                  <c:v>43818</c:v>
                </c:pt>
                <c:pt idx="46">
                  <c:v>43819</c:v>
                </c:pt>
                <c:pt idx="47">
                  <c:v>43822</c:v>
                </c:pt>
                <c:pt idx="48">
                  <c:v>43823</c:v>
                </c:pt>
                <c:pt idx="49">
                  <c:v>43825</c:v>
                </c:pt>
                <c:pt idx="50">
                  <c:v>43826</c:v>
                </c:pt>
                <c:pt idx="51">
                  <c:v>43829</c:v>
                </c:pt>
                <c:pt idx="52">
                  <c:v>43830</c:v>
                </c:pt>
                <c:pt idx="53">
                  <c:v>43832</c:v>
                </c:pt>
                <c:pt idx="54">
                  <c:v>43833</c:v>
                </c:pt>
                <c:pt idx="55">
                  <c:v>43836</c:v>
                </c:pt>
                <c:pt idx="56">
                  <c:v>43837</c:v>
                </c:pt>
                <c:pt idx="57">
                  <c:v>43838</c:v>
                </c:pt>
                <c:pt idx="58">
                  <c:v>43839</c:v>
                </c:pt>
                <c:pt idx="59">
                  <c:v>43840</c:v>
                </c:pt>
                <c:pt idx="60">
                  <c:v>43843</c:v>
                </c:pt>
                <c:pt idx="61">
                  <c:v>43844</c:v>
                </c:pt>
                <c:pt idx="62">
                  <c:v>43845</c:v>
                </c:pt>
                <c:pt idx="63">
                  <c:v>43846</c:v>
                </c:pt>
                <c:pt idx="64">
                  <c:v>43847</c:v>
                </c:pt>
                <c:pt idx="65">
                  <c:v>43851</c:v>
                </c:pt>
                <c:pt idx="66">
                  <c:v>43852</c:v>
                </c:pt>
                <c:pt idx="67">
                  <c:v>43853</c:v>
                </c:pt>
                <c:pt idx="68">
                  <c:v>43854</c:v>
                </c:pt>
                <c:pt idx="69">
                  <c:v>43857</c:v>
                </c:pt>
                <c:pt idx="70">
                  <c:v>43858</c:v>
                </c:pt>
                <c:pt idx="71">
                  <c:v>43859</c:v>
                </c:pt>
                <c:pt idx="72">
                  <c:v>43860</c:v>
                </c:pt>
                <c:pt idx="73">
                  <c:v>43861</c:v>
                </c:pt>
                <c:pt idx="74">
                  <c:v>43864</c:v>
                </c:pt>
                <c:pt idx="75">
                  <c:v>43865</c:v>
                </c:pt>
                <c:pt idx="76">
                  <c:v>43866</c:v>
                </c:pt>
                <c:pt idx="77">
                  <c:v>43867</c:v>
                </c:pt>
                <c:pt idx="78">
                  <c:v>43868</c:v>
                </c:pt>
                <c:pt idx="79">
                  <c:v>43871</c:v>
                </c:pt>
                <c:pt idx="80">
                  <c:v>43872</c:v>
                </c:pt>
                <c:pt idx="81">
                  <c:v>43873</c:v>
                </c:pt>
                <c:pt idx="82">
                  <c:v>43874</c:v>
                </c:pt>
                <c:pt idx="83">
                  <c:v>43875</c:v>
                </c:pt>
                <c:pt idx="84">
                  <c:v>43879</c:v>
                </c:pt>
                <c:pt idx="85">
                  <c:v>43880</c:v>
                </c:pt>
                <c:pt idx="86">
                  <c:v>43881</c:v>
                </c:pt>
                <c:pt idx="87">
                  <c:v>43882</c:v>
                </c:pt>
                <c:pt idx="88">
                  <c:v>43885</c:v>
                </c:pt>
                <c:pt idx="89">
                  <c:v>43886</c:v>
                </c:pt>
                <c:pt idx="90">
                  <c:v>43887</c:v>
                </c:pt>
                <c:pt idx="91">
                  <c:v>43888</c:v>
                </c:pt>
                <c:pt idx="92">
                  <c:v>43889</c:v>
                </c:pt>
                <c:pt idx="93">
                  <c:v>43892</c:v>
                </c:pt>
                <c:pt idx="94">
                  <c:v>43893</c:v>
                </c:pt>
                <c:pt idx="95">
                  <c:v>43894</c:v>
                </c:pt>
                <c:pt idx="96">
                  <c:v>43895</c:v>
                </c:pt>
                <c:pt idx="97">
                  <c:v>43896</c:v>
                </c:pt>
                <c:pt idx="98">
                  <c:v>43899</c:v>
                </c:pt>
                <c:pt idx="99">
                  <c:v>43900</c:v>
                </c:pt>
                <c:pt idx="100">
                  <c:v>43901</c:v>
                </c:pt>
                <c:pt idx="101">
                  <c:v>43902</c:v>
                </c:pt>
                <c:pt idx="102">
                  <c:v>43903</c:v>
                </c:pt>
                <c:pt idx="103">
                  <c:v>43906</c:v>
                </c:pt>
                <c:pt idx="104">
                  <c:v>43907</c:v>
                </c:pt>
                <c:pt idx="105">
                  <c:v>43908</c:v>
                </c:pt>
                <c:pt idx="106">
                  <c:v>43909</c:v>
                </c:pt>
                <c:pt idx="107">
                  <c:v>43910</c:v>
                </c:pt>
                <c:pt idx="108">
                  <c:v>43913</c:v>
                </c:pt>
                <c:pt idx="109">
                  <c:v>43914</c:v>
                </c:pt>
                <c:pt idx="110">
                  <c:v>43915</c:v>
                </c:pt>
                <c:pt idx="111">
                  <c:v>43916</c:v>
                </c:pt>
                <c:pt idx="112">
                  <c:v>43917</c:v>
                </c:pt>
                <c:pt idx="113">
                  <c:v>43920</c:v>
                </c:pt>
                <c:pt idx="114">
                  <c:v>43921</c:v>
                </c:pt>
                <c:pt idx="115">
                  <c:v>43922</c:v>
                </c:pt>
                <c:pt idx="116">
                  <c:v>43923</c:v>
                </c:pt>
                <c:pt idx="117">
                  <c:v>43924</c:v>
                </c:pt>
                <c:pt idx="118">
                  <c:v>43927</c:v>
                </c:pt>
                <c:pt idx="119">
                  <c:v>43928</c:v>
                </c:pt>
                <c:pt idx="120">
                  <c:v>43929</c:v>
                </c:pt>
                <c:pt idx="121">
                  <c:v>43930</c:v>
                </c:pt>
                <c:pt idx="122">
                  <c:v>43934</c:v>
                </c:pt>
                <c:pt idx="123">
                  <c:v>43935</c:v>
                </c:pt>
                <c:pt idx="124">
                  <c:v>43936</c:v>
                </c:pt>
                <c:pt idx="125">
                  <c:v>43937</c:v>
                </c:pt>
                <c:pt idx="126">
                  <c:v>43938</c:v>
                </c:pt>
                <c:pt idx="127">
                  <c:v>43941</c:v>
                </c:pt>
                <c:pt idx="128">
                  <c:v>43942</c:v>
                </c:pt>
                <c:pt idx="129">
                  <c:v>43943</c:v>
                </c:pt>
                <c:pt idx="130">
                  <c:v>43944</c:v>
                </c:pt>
                <c:pt idx="131">
                  <c:v>43945</c:v>
                </c:pt>
                <c:pt idx="132">
                  <c:v>43948</c:v>
                </c:pt>
                <c:pt idx="133">
                  <c:v>43949</c:v>
                </c:pt>
                <c:pt idx="134">
                  <c:v>43950</c:v>
                </c:pt>
                <c:pt idx="135">
                  <c:v>43951</c:v>
                </c:pt>
                <c:pt idx="136">
                  <c:v>43952</c:v>
                </c:pt>
                <c:pt idx="137">
                  <c:v>43955</c:v>
                </c:pt>
                <c:pt idx="138">
                  <c:v>43956</c:v>
                </c:pt>
                <c:pt idx="139">
                  <c:v>43957</c:v>
                </c:pt>
                <c:pt idx="140">
                  <c:v>43958</c:v>
                </c:pt>
                <c:pt idx="141">
                  <c:v>43959</c:v>
                </c:pt>
                <c:pt idx="142">
                  <c:v>43962</c:v>
                </c:pt>
                <c:pt idx="143">
                  <c:v>43963</c:v>
                </c:pt>
                <c:pt idx="144">
                  <c:v>43964</c:v>
                </c:pt>
                <c:pt idx="145">
                  <c:v>43965</c:v>
                </c:pt>
                <c:pt idx="146">
                  <c:v>43966</c:v>
                </c:pt>
                <c:pt idx="147">
                  <c:v>43969</c:v>
                </c:pt>
                <c:pt idx="148">
                  <c:v>43970</c:v>
                </c:pt>
                <c:pt idx="149">
                  <c:v>43971</c:v>
                </c:pt>
                <c:pt idx="150">
                  <c:v>43972</c:v>
                </c:pt>
                <c:pt idx="151">
                  <c:v>43973</c:v>
                </c:pt>
                <c:pt idx="152">
                  <c:v>43977</c:v>
                </c:pt>
                <c:pt idx="153">
                  <c:v>43978</c:v>
                </c:pt>
                <c:pt idx="154">
                  <c:v>43979</c:v>
                </c:pt>
                <c:pt idx="155">
                  <c:v>43980</c:v>
                </c:pt>
                <c:pt idx="156">
                  <c:v>43983</c:v>
                </c:pt>
                <c:pt idx="157">
                  <c:v>43984</c:v>
                </c:pt>
                <c:pt idx="158">
                  <c:v>43985</c:v>
                </c:pt>
                <c:pt idx="159">
                  <c:v>43986</c:v>
                </c:pt>
                <c:pt idx="160">
                  <c:v>43987</c:v>
                </c:pt>
                <c:pt idx="161">
                  <c:v>43990</c:v>
                </c:pt>
                <c:pt idx="162">
                  <c:v>43991</c:v>
                </c:pt>
                <c:pt idx="163">
                  <c:v>43992</c:v>
                </c:pt>
                <c:pt idx="164">
                  <c:v>43993</c:v>
                </c:pt>
                <c:pt idx="165">
                  <c:v>43994</c:v>
                </c:pt>
                <c:pt idx="166">
                  <c:v>43997</c:v>
                </c:pt>
                <c:pt idx="167">
                  <c:v>43998</c:v>
                </c:pt>
                <c:pt idx="168">
                  <c:v>43999</c:v>
                </c:pt>
                <c:pt idx="169">
                  <c:v>44000</c:v>
                </c:pt>
                <c:pt idx="170">
                  <c:v>44001</c:v>
                </c:pt>
                <c:pt idx="171">
                  <c:v>44004</c:v>
                </c:pt>
                <c:pt idx="172">
                  <c:v>44005</c:v>
                </c:pt>
                <c:pt idx="173">
                  <c:v>44006</c:v>
                </c:pt>
                <c:pt idx="174">
                  <c:v>44007</c:v>
                </c:pt>
                <c:pt idx="175">
                  <c:v>44008</c:v>
                </c:pt>
                <c:pt idx="176">
                  <c:v>44011</c:v>
                </c:pt>
                <c:pt idx="177">
                  <c:v>44012</c:v>
                </c:pt>
                <c:pt idx="178">
                  <c:v>44013</c:v>
                </c:pt>
                <c:pt idx="179">
                  <c:v>44014</c:v>
                </c:pt>
                <c:pt idx="180">
                  <c:v>44018</c:v>
                </c:pt>
                <c:pt idx="181">
                  <c:v>44019</c:v>
                </c:pt>
                <c:pt idx="182">
                  <c:v>44020</c:v>
                </c:pt>
                <c:pt idx="183">
                  <c:v>44021</c:v>
                </c:pt>
                <c:pt idx="184">
                  <c:v>44022</c:v>
                </c:pt>
                <c:pt idx="185">
                  <c:v>44025</c:v>
                </c:pt>
                <c:pt idx="186">
                  <c:v>44026</c:v>
                </c:pt>
                <c:pt idx="187">
                  <c:v>44027</c:v>
                </c:pt>
                <c:pt idx="188">
                  <c:v>44028</c:v>
                </c:pt>
                <c:pt idx="189">
                  <c:v>44029</c:v>
                </c:pt>
                <c:pt idx="190">
                  <c:v>44032</c:v>
                </c:pt>
                <c:pt idx="191">
                  <c:v>44033</c:v>
                </c:pt>
                <c:pt idx="192">
                  <c:v>44034</c:v>
                </c:pt>
                <c:pt idx="193">
                  <c:v>44035</c:v>
                </c:pt>
                <c:pt idx="194">
                  <c:v>44036</c:v>
                </c:pt>
                <c:pt idx="195">
                  <c:v>44039</c:v>
                </c:pt>
                <c:pt idx="196">
                  <c:v>44040</c:v>
                </c:pt>
                <c:pt idx="197">
                  <c:v>44041</c:v>
                </c:pt>
                <c:pt idx="198">
                  <c:v>44042</c:v>
                </c:pt>
                <c:pt idx="199">
                  <c:v>44043</c:v>
                </c:pt>
                <c:pt idx="200">
                  <c:v>44046</c:v>
                </c:pt>
                <c:pt idx="201">
                  <c:v>44047</c:v>
                </c:pt>
                <c:pt idx="202">
                  <c:v>44048</c:v>
                </c:pt>
                <c:pt idx="203">
                  <c:v>44049</c:v>
                </c:pt>
                <c:pt idx="204">
                  <c:v>44050</c:v>
                </c:pt>
                <c:pt idx="205">
                  <c:v>44053</c:v>
                </c:pt>
                <c:pt idx="206">
                  <c:v>44054</c:v>
                </c:pt>
                <c:pt idx="207">
                  <c:v>44055</c:v>
                </c:pt>
                <c:pt idx="208">
                  <c:v>44056</c:v>
                </c:pt>
                <c:pt idx="209">
                  <c:v>44057</c:v>
                </c:pt>
                <c:pt idx="210">
                  <c:v>44060</c:v>
                </c:pt>
                <c:pt idx="211">
                  <c:v>44061</c:v>
                </c:pt>
                <c:pt idx="212">
                  <c:v>44062</c:v>
                </c:pt>
                <c:pt idx="213">
                  <c:v>44063</c:v>
                </c:pt>
                <c:pt idx="214">
                  <c:v>44064</c:v>
                </c:pt>
                <c:pt idx="215">
                  <c:v>44067</c:v>
                </c:pt>
                <c:pt idx="216">
                  <c:v>44068</c:v>
                </c:pt>
                <c:pt idx="217">
                  <c:v>44069</c:v>
                </c:pt>
                <c:pt idx="218">
                  <c:v>44070</c:v>
                </c:pt>
                <c:pt idx="219">
                  <c:v>44071</c:v>
                </c:pt>
                <c:pt idx="220">
                  <c:v>44074</c:v>
                </c:pt>
                <c:pt idx="221">
                  <c:v>44075</c:v>
                </c:pt>
                <c:pt idx="222">
                  <c:v>44076</c:v>
                </c:pt>
                <c:pt idx="223">
                  <c:v>44077</c:v>
                </c:pt>
                <c:pt idx="224">
                  <c:v>44078</c:v>
                </c:pt>
                <c:pt idx="225">
                  <c:v>44082</c:v>
                </c:pt>
                <c:pt idx="226">
                  <c:v>44083</c:v>
                </c:pt>
                <c:pt idx="227">
                  <c:v>44084</c:v>
                </c:pt>
                <c:pt idx="228">
                  <c:v>44085</c:v>
                </c:pt>
                <c:pt idx="229">
                  <c:v>44088</c:v>
                </c:pt>
                <c:pt idx="230">
                  <c:v>44089</c:v>
                </c:pt>
                <c:pt idx="231">
                  <c:v>44090</c:v>
                </c:pt>
                <c:pt idx="232">
                  <c:v>44091</c:v>
                </c:pt>
                <c:pt idx="233">
                  <c:v>44092</c:v>
                </c:pt>
                <c:pt idx="234">
                  <c:v>44095</c:v>
                </c:pt>
                <c:pt idx="235">
                  <c:v>44096</c:v>
                </c:pt>
                <c:pt idx="236">
                  <c:v>44097</c:v>
                </c:pt>
                <c:pt idx="237">
                  <c:v>44098</c:v>
                </c:pt>
                <c:pt idx="238">
                  <c:v>44099</c:v>
                </c:pt>
                <c:pt idx="239">
                  <c:v>44102</c:v>
                </c:pt>
                <c:pt idx="240">
                  <c:v>44103</c:v>
                </c:pt>
                <c:pt idx="241">
                  <c:v>44104</c:v>
                </c:pt>
                <c:pt idx="242">
                  <c:v>44105</c:v>
                </c:pt>
                <c:pt idx="243">
                  <c:v>44106</c:v>
                </c:pt>
                <c:pt idx="244">
                  <c:v>44109</c:v>
                </c:pt>
                <c:pt idx="245">
                  <c:v>44110</c:v>
                </c:pt>
                <c:pt idx="246">
                  <c:v>44111</c:v>
                </c:pt>
                <c:pt idx="247">
                  <c:v>44112</c:v>
                </c:pt>
                <c:pt idx="248">
                  <c:v>44113</c:v>
                </c:pt>
                <c:pt idx="249">
                  <c:v>44116</c:v>
                </c:pt>
                <c:pt idx="250">
                  <c:v>44117</c:v>
                </c:pt>
                <c:pt idx="251">
                  <c:v>44118</c:v>
                </c:pt>
                <c:pt idx="252">
                  <c:v>44119</c:v>
                </c:pt>
                <c:pt idx="253">
                  <c:v>44120</c:v>
                </c:pt>
                <c:pt idx="254">
                  <c:v>44123</c:v>
                </c:pt>
                <c:pt idx="255">
                  <c:v>44124</c:v>
                </c:pt>
                <c:pt idx="256">
                  <c:v>44125</c:v>
                </c:pt>
                <c:pt idx="257">
                  <c:v>44126</c:v>
                </c:pt>
                <c:pt idx="258">
                  <c:v>44127</c:v>
                </c:pt>
                <c:pt idx="259">
                  <c:v>44130</c:v>
                </c:pt>
                <c:pt idx="260">
                  <c:v>44131</c:v>
                </c:pt>
                <c:pt idx="261">
                  <c:v>44132</c:v>
                </c:pt>
                <c:pt idx="262">
                  <c:v>44133</c:v>
                </c:pt>
                <c:pt idx="263">
                  <c:v>44134</c:v>
                </c:pt>
                <c:pt idx="264">
                  <c:v>44137</c:v>
                </c:pt>
                <c:pt idx="265">
                  <c:v>44138</c:v>
                </c:pt>
                <c:pt idx="266">
                  <c:v>44139</c:v>
                </c:pt>
                <c:pt idx="267">
                  <c:v>44140</c:v>
                </c:pt>
                <c:pt idx="268">
                  <c:v>44141</c:v>
                </c:pt>
                <c:pt idx="269">
                  <c:v>44144</c:v>
                </c:pt>
                <c:pt idx="270">
                  <c:v>44145</c:v>
                </c:pt>
                <c:pt idx="271">
                  <c:v>44146</c:v>
                </c:pt>
                <c:pt idx="272">
                  <c:v>44147</c:v>
                </c:pt>
                <c:pt idx="273">
                  <c:v>44148</c:v>
                </c:pt>
                <c:pt idx="274">
                  <c:v>44151</c:v>
                </c:pt>
                <c:pt idx="275">
                  <c:v>44152</c:v>
                </c:pt>
                <c:pt idx="276">
                  <c:v>44153</c:v>
                </c:pt>
                <c:pt idx="277">
                  <c:v>44154</c:v>
                </c:pt>
                <c:pt idx="278">
                  <c:v>44155</c:v>
                </c:pt>
                <c:pt idx="279">
                  <c:v>44158</c:v>
                </c:pt>
                <c:pt idx="280">
                  <c:v>44159</c:v>
                </c:pt>
                <c:pt idx="281">
                  <c:v>44160</c:v>
                </c:pt>
                <c:pt idx="282">
                  <c:v>44162</c:v>
                </c:pt>
                <c:pt idx="283">
                  <c:v>44165</c:v>
                </c:pt>
                <c:pt idx="284">
                  <c:v>44166</c:v>
                </c:pt>
                <c:pt idx="285">
                  <c:v>44167</c:v>
                </c:pt>
                <c:pt idx="286">
                  <c:v>44168</c:v>
                </c:pt>
                <c:pt idx="287">
                  <c:v>44169</c:v>
                </c:pt>
                <c:pt idx="288">
                  <c:v>44172</c:v>
                </c:pt>
                <c:pt idx="289">
                  <c:v>44173</c:v>
                </c:pt>
                <c:pt idx="290">
                  <c:v>44174</c:v>
                </c:pt>
                <c:pt idx="291">
                  <c:v>44175</c:v>
                </c:pt>
                <c:pt idx="292">
                  <c:v>44176</c:v>
                </c:pt>
                <c:pt idx="293">
                  <c:v>44179</c:v>
                </c:pt>
                <c:pt idx="294">
                  <c:v>44180</c:v>
                </c:pt>
                <c:pt idx="295">
                  <c:v>44181</c:v>
                </c:pt>
                <c:pt idx="296">
                  <c:v>44182</c:v>
                </c:pt>
                <c:pt idx="297">
                  <c:v>44183</c:v>
                </c:pt>
                <c:pt idx="298">
                  <c:v>44186</c:v>
                </c:pt>
                <c:pt idx="299">
                  <c:v>44187</c:v>
                </c:pt>
                <c:pt idx="300">
                  <c:v>44188</c:v>
                </c:pt>
                <c:pt idx="301">
                  <c:v>44189</c:v>
                </c:pt>
                <c:pt idx="302">
                  <c:v>44193</c:v>
                </c:pt>
                <c:pt idx="303">
                  <c:v>44194</c:v>
                </c:pt>
                <c:pt idx="304">
                  <c:v>44195</c:v>
                </c:pt>
                <c:pt idx="305">
                  <c:v>44196</c:v>
                </c:pt>
                <c:pt idx="306">
                  <c:v>44200</c:v>
                </c:pt>
                <c:pt idx="307">
                  <c:v>44201</c:v>
                </c:pt>
                <c:pt idx="308">
                  <c:v>44202</c:v>
                </c:pt>
                <c:pt idx="309">
                  <c:v>44203</c:v>
                </c:pt>
                <c:pt idx="310">
                  <c:v>44204</c:v>
                </c:pt>
                <c:pt idx="311">
                  <c:v>44207</c:v>
                </c:pt>
                <c:pt idx="312">
                  <c:v>44208</c:v>
                </c:pt>
                <c:pt idx="313">
                  <c:v>44209</c:v>
                </c:pt>
                <c:pt idx="314">
                  <c:v>44210</c:v>
                </c:pt>
                <c:pt idx="315">
                  <c:v>44211</c:v>
                </c:pt>
                <c:pt idx="316">
                  <c:v>44215</c:v>
                </c:pt>
                <c:pt idx="317">
                  <c:v>44216</c:v>
                </c:pt>
                <c:pt idx="318">
                  <c:v>44217</c:v>
                </c:pt>
                <c:pt idx="319">
                  <c:v>44218</c:v>
                </c:pt>
                <c:pt idx="320">
                  <c:v>44221</c:v>
                </c:pt>
                <c:pt idx="321">
                  <c:v>44222</c:v>
                </c:pt>
                <c:pt idx="322">
                  <c:v>44223</c:v>
                </c:pt>
                <c:pt idx="323">
                  <c:v>44224</c:v>
                </c:pt>
                <c:pt idx="324">
                  <c:v>44225</c:v>
                </c:pt>
                <c:pt idx="325">
                  <c:v>44228</c:v>
                </c:pt>
                <c:pt idx="326">
                  <c:v>44229</c:v>
                </c:pt>
                <c:pt idx="327">
                  <c:v>44230</c:v>
                </c:pt>
                <c:pt idx="328">
                  <c:v>44231</c:v>
                </c:pt>
                <c:pt idx="329">
                  <c:v>44232</c:v>
                </c:pt>
                <c:pt idx="330">
                  <c:v>44235</c:v>
                </c:pt>
                <c:pt idx="331">
                  <c:v>44236</c:v>
                </c:pt>
                <c:pt idx="332">
                  <c:v>44237</c:v>
                </c:pt>
                <c:pt idx="333">
                  <c:v>44238</c:v>
                </c:pt>
                <c:pt idx="334">
                  <c:v>44239</c:v>
                </c:pt>
                <c:pt idx="335">
                  <c:v>44243</c:v>
                </c:pt>
                <c:pt idx="336">
                  <c:v>44244</c:v>
                </c:pt>
                <c:pt idx="337">
                  <c:v>44245</c:v>
                </c:pt>
                <c:pt idx="338">
                  <c:v>44246</c:v>
                </c:pt>
                <c:pt idx="339">
                  <c:v>44249</c:v>
                </c:pt>
                <c:pt idx="340">
                  <c:v>44250</c:v>
                </c:pt>
                <c:pt idx="341">
                  <c:v>44251</c:v>
                </c:pt>
                <c:pt idx="342">
                  <c:v>44252</c:v>
                </c:pt>
                <c:pt idx="343">
                  <c:v>44253</c:v>
                </c:pt>
                <c:pt idx="344">
                  <c:v>44256</c:v>
                </c:pt>
                <c:pt idx="345">
                  <c:v>44257</c:v>
                </c:pt>
                <c:pt idx="346">
                  <c:v>44258</c:v>
                </c:pt>
                <c:pt idx="347">
                  <c:v>44259</c:v>
                </c:pt>
                <c:pt idx="348">
                  <c:v>44260</c:v>
                </c:pt>
                <c:pt idx="349">
                  <c:v>44263</c:v>
                </c:pt>
                <c:pt idx="350">
                  <c:v>44264</c:v>
                </c:pt>
                <c:pt idx="351">
                  <c:v>44265</c:v>
                </c:pt>
                <c:pt idx="352">
                  <c:v>44266</c:v>
                </c:pt>
                <c:pt idx="353">
                  <c:v>44267</c:v>
                </c:pt>
                <c:pt idx="354">
                  <c:v>44270</c:v>
                </c:pt>
                <c:pt idx="355">
                  <c:v>44271</c:v>
                </c:pt>
                <c:pt idx="356">
                  <c:v>44272</c:v>
                </c:pt>
                <c:pt idx="357">
                  <c:v>44273</c:v>
                </c:pt>
                <c:pt idx="358">
                  <c:v>44274</c:v>
                </c:pt>
                <c:pt idx="359">
                  <c:v>44277</c:v>
                </c:pt>
                <c:pt idx="360">
                  <c:v>44278</c:v>
                </c:pt>
                <c:pt idx="361">
                  <c:v>44279</c:v>
                </c:pt>
                <c:pt idx="362">
                  <c:v>44280</c:v>
                </c:pt>
                <c:pt idx="363">
                  <c:v>44281</c:v>
                </c:pt>
                <c:pt idx="364">
                  <c:v>44284</c:v>
                </c:pt>
                <c:pt idx="365">
                  <c:v>44285</c:v>
                </c:pt>
                <c:pt idx="366">
                  <c:v>44286</c:v>
                </c:pt>
                <c:pt idx="367">
                  <c:v>44287</c:v>
                </c:pt>
                <c:pt idx="368">
                  <c:v>44291</c:v>
                </c:pt>
                <c:pt idx="369">
                  <c:v>44292</c:v>
                </c:pt>
                <c:pt idx="370">
                  <c:v>44293</c:v>
                </c:pt>
                <c:pt idx="371">
                  <c:v>44294</c:v>
                </c:pt>
                <c:pt idx="372">
                  <c:v>44295</c:v>
                </c:pt>
                <c:pt idx="373">
                  <c:v>44298</c:v>
                </c:pt>
                <c:pt idx="374">
                  <c:v>44299</c:v>
                </c:pt>
                <c:pt idx="375">
                  <c:v>44300</c:v>
                </c:pt>
                <c:pt idx="376">
                  <c:v>44301</c:v>
                </c:pt>
                <c:pt idx="377">
                  <c:v>44302</c:v>
                </c:pt>
                <c:pt idx="378">
                  <c:v>44305</c:v>
                </c:pt>
                <c:pt idx="379">
                  <c:v>44306</c:v>
                </c:pt>
                <c:pt idx="380">
                  <c:v>44307</c:v>
                </c:pt>
                <c:pt idx="381">
                  <c:v>44308</c:v>
                </c:pt>
                <c:pt idx="382">
                  <c:v>44309</c:v>
                </c:pt>
                <c:pt idx="383">
                  <c:v>44312</c:v>
                </c:pt>
                <c:pt idx="384">
                  <c:v>44313</c:v>
                </c:pt>
                <c:pt idx="385">
                  <c:v>44314</c:v>
                </c:pt>
                <c:pt idx="386">
                  <c:v>44315</c:v>
                </c:pt>
                <c:pt idx="387">
                  <c:v>44316</c:v>
                </c:pt>
                <c:pt idx="388">
                  <c:v>44319</c:v>
                </c:pt>
                <c:pt idx="389">
                  <c:v>44320</c:v>
                </c:pt>
                <c:pt idx="390">
                  <c:v>44321</c:v>
                </c:pt>
                <c:pt idx="391">
                  <c:v>44322</c:v>
                </c:pt>
                <c:pt idx="392">
                  <c:v>44323</c:v>
                </c:pt>
                <c:pt idx="393">
                  <c:v>44326</c:v>
                </c:pt>
                <c:pt idx="394">
                  <c:v>44327</c:v>
                </c:pt>
                <c:pt idx="395">
                  <c:v>44328</c:v>
                </c:pt>
                <c:pt idx="396">
                  <c:v>44329</c:v>
                </c:pt>
                <c:pt idx="397">
                  <c:v>44330</c:v>
                </c:pt>
                <c:pt idx="398">
                  <c:v>44333</c:v>
                </c:pt>
                <c:pt idx="399">
                  <c:v>44334</c:v>
                </c:pt>
                <c:pt idx="400">
                  <c:v>44335</c:v>
                </c:pt>
                <c:pt idx="401">
                  <c:v>44336</c:v>
                </c:pt>
                <c:pt idx="402">
                  <c:v>44337</c:v>
                </c:pt>
                <c:pt idx="403">
                  <c:v>44340</c:v>
                </c:pt>
                <c:pt idx="404">
                  <c:v>44341</c:v>
                </c:pt>
                <c:pt idx="405">
                  <c:v>44342</c:v>
                </c:pt>
                <c:pt idx="406">
                  <c:v>44343</c:v>
                </c:pt>
                <c:pt idx="407">
                  <c:v>44344</c:v>
                </c:pt>
                <c:pt idx="408">
                  <c:v>44348</c:v>
                </c:pt>
                <c:pt idx="409">
                  <c:v>44349</c:v>
                </c:pt>
                <c:pt idx="410">
                  <c:v>44350</c:v>
                </c:pt>
                <c:pt idx="411">
                  <c:v>44351</c:v>
                </c:pt>
                <c:pt idx="412">
                  <c:v>44354</c:v>
                </c:pt>
                <c:pt idx="413">
                  <c:v>44355</c:v>
                </c:pt>
                <c:pt idx="414">
                  <c:v>44356</c:v>
                </c:pt>
                <c:pt idx="415">
                  <c:v>44357</c:v>
                </c:pt>
                <c:pt idx="416">
                  <c:v>44358</c:v>
                </c:pt>
                <c:pt idx="417">
                  <c:v>44361</c:v>
                </c:pt>
                <c:pt idx="418">
                  <c:v>44362</c:v>
                </c:pt>
                <c:pt idx="419">
                  <c:v>44363</c:v>
                </c:pt>
                <c:pt idx="420">
                  <c:v>44364</c:v>
                </c:pt>
                <c:pt idx="421">
                  <c:v>44365</c:v>
                </c:pt>
                <c:pt idx="422">
                  <c:v>44368</c:v>
                </c:pt>
                <c:pt idx="423">
                  <c:v>44369</c:v>
                </c:pt>
                <c:pt idx="424">
                  <c:v>44370</c:v>
                </c:pt>
                <c:pt idx="425">
                  <c:v>44371</c:v>
                </c:pt>
                <c:pt idx="426">
                  <c:v>44372</c:v>
                </c:pt>
                <c:pt idx="427">
                  <c:v>44375</c:v>
                </c:pt>
                <c:pt idx="428">
                  <c:v>44376</c:v>
                </c:pt>
                <c:pt idx="429">
                  <c:v>44377</c:v>
                </c:pt>
                <c:pt idx="430">
                  <c:v>44378</c:v>
                </c:pt>
                <c:pt idx="431">
                  <c:v>44379</c:v>
                </c:pt>
                <c:pt idx="432">
                  <c:v>44383</c:v>
                </c:pt>
                <c:pt idx="433">
                  <c:v>44384</c:v>
                </c:pt>
                <c:pt idx="434">
                  <c:v>44385</c:v>
                </c:pt>
                <c:pt idx="435">
                  <c:v>44386</c:v>
                </c:pt>
                <c:pt idx="436">
                  <c:v>44389</c:v>
                </c:pt>
                <c:pt idx="437">
                  <c:v>44390</c:v>
                </c:pt>
                <c:pt idx="438">
                  <c:v>44391</c:v>
                </c:pt>
                <c:pt idx="439">
                  <c:v>44392</c:v>
                </c:pt>
                <c:pt idx="440">
                  <c:v>44393</c:v>
                </c:pt>
                <c:pt idx="441">
                  <c:v>44396</c:v>
                </c:pt>
                <c:pt idx="442">
                  <c:v>44397</c:v>
                </c:pt>
                <c:pt idx="443">
                  <c:v>44398</c:v>
                </c:pt>
                <c:pt idx="444">
                  <c:v>44399</c:v>
                </c:pt>
                <c:pt idx="445">
                  <c:v>44400</c:v>
                </c:pt>
                <c:pt idx="446">
                  <c:v>44403</c:v>
                </c:pt>
                <c:pt idx="447">
                  <c:v>44404</c:v>
                </c:pt>
                <c:pt idx="448">
                  <c:v>44405</c:v>
                </c:pt>
                <c:pt idx="449">
                  <c:v>44406</c:v>
                </c:pt>
                <c:pt idx="450">
                  <c:v>44407</c:v>
                </c:pt>
                <c:pt idx="451">
                  <c:v>44410</c:v>
                </c:pt>
                <c:pt idx="452">
                  <c:v>44411</c:v>
                </c:pt>
                <c:pt idx="453">
                  <c:v>44412</c:v>
                </c:pt>
                <c:pt idx="454">
                  <c:v>44413</c:v>
                </c:pt>
                <c:pt idx="455">
                  <c:v>44414</c:v>
                </c:pt>
                <c:pt idx="456">
                  <c:v>44417</c:v>
                </c:pt>
                <c:pt idx="457">
                  <c:v>44418</c:v>
                </c:pt>
                <c:pt idx="458">
                  <c:v>44419</c:v>
                </c:pt>
                <c:pt idx="459">
                  <c:v>44420</c:v>
                </c:pt>
                <c:pt idx="460">
                  <c:v>44421</c:v>
                </c:pt>
                <c:pt idx="461">
                  <c:v>44424</c:v>
                </c:pt>
                <c:pt idx="462">
                  <c:v>44425</c:v>
                </c:pt>
                <c:pt idx="463">
                  <c:v>44426</c:v>
                </c:pt>
                <c:pt idx="464">
                  <c:v>44427</c:v>
                </c:pt>
                <c:pt idx="465">
                  <c:v>44428</c:v>
                </c:pt>
                <c:pt idx="466">
                  <c:v>44431</c:v>
                </c:pt>
                <c:pt idx="467">
                  <c:v>44432</c:v>
                </c:pt>
                <c:pt idx="468">
                  <c:v>44433</c:v>
                </c:pt>
                <c:pt idx="469">
                  <c:v>44434</c:v>
                </c:pt>
                <c:pt idx="470">
                  <c:v>44435</c:v>
                </c:pt>
                <c:pt idx="471">
                  <c:v>44438</c:v>
                </c:pt>
                <c:pt idx="472">
                  <c:v>44439</c:v>
                </c:pt>
                <c:pt idx="473">
                  <c:v>44440</c:v>
                </c:pt>
                <c:pt idx="474">
                  <c:v>44441</c:v>
                </c:pt>
                <c:pt idx="475">
                  <c:v>44442</c:v>
                </c:pt>
                <c:pt idx="476">
                  <c:v>44446</c:v>
                </c:pt>
                <c:pt idx="477">
                  <c:v>44447</c:v>
                </c:pt>
                <c:pt idx="478">
                  <c:v>44448</c:v>
                </c:pt>
                <c:pt idx="479">
                  <c:v>44449</c:v>
                </c:pt>
                <c:pt idx="480">
                  <c:v>44452</c:v>
                </c:pt>
                <c:pt idx="481">
                  <c:v>44453</c:v>
                </c:pt>
                <c:pt idx="482">
                  <c:v>44454</c:v>
                </c:pt>
                <c:pt idx="483">
                  <c:v>44455</c:v>
                </c:pt>
                <c:pt idx="484">
                  <c:v>44456</c:v>
                </c:pt>
                <c:pt idx="485">
                  <c:v>44459</c:v>
                </c:pt>
                <c:pt idx="486">
                  <c:v>44460</c:v>
                </c:pt>
                <c:pt idx="487">
                  <c:v>44461</c:v>
                </c:pt>
                <c:pt idx="488">
                  <c:v>44462</c:v>
                </c:pt>
                <c:pt idx="489">
                  <c:v>44463</c:v>
                </c:pt>
                <c:pt idx="490">
                  <c:v>44466</c:v>
                </c:pt>
                <c:pt idx="491">
                  <c:v>44467</c:v>
                </c:pt>
                <c:pt idx="492">
                  <c:v>44468</c:v>
                </c:pt>
                <c:pt idx="493">
                  <c:v>44469</c:v>
                </c:pt>
                <c:pt idx="494">
                  <c:v>44470</c:v>
                </c:pt>
                <c:pt idx="495">
                  <c:v>44473</c:v>
                </c:pt>
                <c:pt idx="496">
                  <c:v>44474</c:v>
                </c:pt>
                <c:pt idx="497">
                  <c:v>44475</c:v>
                </c:pt>
                <c:pt idx="498">
                  <c:v>44476</c:v>
                </c:pt>
                <c:pt idx="499">
                  <c:v>44477</c:v>
                </c:pt>
                <c:pt idx="500">
                  <c:v>44480</c:v>
                </c:pt>
                <c:pt idx="501">
                  <c:v>44481</c:v>
                </c:pt>
                <c:pt idx="502">
                  <c:v>44482</c:v>
                </c:pt>
                <c:pt idx="503">
                  <c:v>44483</c:v>
                </c:pt>
                <c:pt idx="504">
                  <c:v>44484</c:v>
                </c:pt>
                <c:pt idx="505">
                  <c:v>44487</c:v>
                </c:pt>
                <c:pt idx="506">
                  <c:v>44488</c:v>
                </c:pt>
                <c:pt idx="507">
                  <c:v>44489</c:v>
                </c:pt>
                <c:pt idx="508">
                  <c:v>44490</c:v>
                </c:pt>
                <c:pt idx="509">
                  <c:v>44491</c:v>
                </c:pt>
                <c:pt idx="510">
                  <c:v>44494</c:v>
                </c:pt>
                <c:pt idx="511">
                  <c:v>44495</c:v>
                </c:pt>
                <c:pt idx="512">
                  <c:v>44496</c:v>
                </c:pt>
                <c:pt idx="513">
                  <c:v>44497</c:v>
                </c:pt>
                <c:pt idx="514">
                  <c:v>44498</c:v>
                </c:pt>
                <c:pt idx="515">
                  <c:v>44501</c:v>
                </c:pt>
                <c:pt idx="516">
                  <c:v>44502</c:v>
                </c:pt>
                <c:pt idx="517">
                  <c:v>44503</c:v>
                </c:pt>
                <c:pt idx="518">
                  <c:v>44504</c:v>
                </c:pt>
                <c:pt idx="519">
                  <c:v>44505</c:v>
                </c:pt>
                <c:pt idx="520">
                  <c:v>44508</c:v>
                </c:pt>
                <c:pt idx="521">
                  <c:v>44509</c:v>
                </c:pt>
                <c:pt idx="522">
                  <c:v>44510</c:v>
                </c:pt>
                <c:pt idx="523">
                  <c:v>44511</c:v>
                </c:pt>
                <c:pt idx="524">
                  <c:v>44512</c:v>
                </c:pt>
                <c:pt idx="525">
                  <c:v>44515</c:v>
                </c:pt>
                <c:pt idx="526">
                  <c:v>44516</c:v>
                </c:pt>
                <c:pt idx="527">
                  <c:v>44517</c:v>
                </c:pt>
                <c:pt idx="528">
                  <c:v>44518</c:v>
                </c:pt>
                <c:pt idx="529">
                  <c:v>44519</c:v>
                </c:pt>
                <c:pt idx="530">
                  <c:v>44522</c:v>
                </c:pt>
                <c:pt idx="531">
                  <c:v>44523</c:v>
                </c:pt>
                <c:pt idx="532">
                  <c:v>44524</c:v>
                </c:pt>
                <c:pt idx="533">
                  <c:v>44526</c:v>
                </c:pt>
                <c:pt idx="534">
                  <c:v>44529</c:v>
                </c:pt>
                <c:pt idx="535">
                  <c:v>44530</c:v>
                </c:pt>
                <c:pt idx="536">
                  <c:v>44531</c:v>
                </c:pt>
                <c:pt idx="537">
                  <c:v>44532</c:v>
                </c:pt>
                <c:pt idx="538">
                  <c:v>44533</c:v>
                </c:pt>
                <c:pt idx="539">
                  <c:v>44536</c:v>
                </c:pt>
                <c:pt idx="540">
                  <c:v>44537</c:v>
                </c:pt>
                <c:pt idx="541">
                  <c:v>44538</c:v>
                </c:pt>
                <c:pt idx="542">
                  <c:v>44539</c:v>
                </c:pt>
                <c:pt idx="543">
                  <c:v>44540</c:v>
                </c:pt>
                <c:pt idx="544">
                  <c:v>44543</c:v>
                </c:pt>
                <c:pt idx="545">
                  <c:v>44544</c:v>
                </c:pt>
                <c:pt idx="546">
                  <c:v>44545</c:v>
                </c:pt>
                <c:pt idx="547">
                  <c:v>44546</c:v>
                </c:pt>
                <c:pt idx="548">
                  <c:v>44547</c:v>
                </c:pt>
                <c:pt idx="549">
                  <c:v>44550</c:v>
                </c:pt>
                <c:pt idx="550">
                  <c:v>44551</c:v>
                </c:pt>
                <c:pt idx="551">
                  <c:v>44552</c:v>
                </c:pt>
                <c:pt idx="552">
                  <c:v>44553</c:v>
                </c:pt>
                <c:pt idx="553">
                  <c:v>44557</c:v>
                </c:pt>
                <c:pt idx="554">
                  <c:v>44558</c:v>
                </c:pt>
                <c:pt idx="555">
                  <c:v>44559</c:v>
                </c:pt>
                <c:pt idx="556">
                  <c:v>44560</c:v>
                </c:pt>
                <c:pt idx="557">
                  <c:v>44561</c:v>
                </c:pt>
                <c:pt idx="558">
                  <c:v>44564</c:v>
                </c:pt>
                <c:pt idx="559">
                  <c:v>44565</c:v>
                </c:pt>
                <c:pt idx="560">
                  <c:v>44566</c:v>
                </c:pt>
                <c:pt idx="561">
                  <c:v>44567</c:v>
                </c:pt>
                <c:pt idx="562">
                  <c:v>44568</c:v>
                </c:pt>
                <c:pt idx="563">
                  <c:v>44571</c:v>
                </c:pt>
                <c:pt idx="564">
                  <c:v>44572</c:v>
                </c:pt>
                <c:pt idx="565">
                  <c:v>44573</c:v>
                </c:pt>
                <c:pt idx="566">
                  <c:v>44574</c:v>
                </c:pt>
                <c:pt idx="567">
                  <c:v>44575</c:v>
                </c:pt>
                <c:pt idx="568">
                  <c:v>44579</c:v>
                </c:pt>
                <c:pt idx="569">
                  <c:v>44580</c:v>
                </c:pt>
                <c:pt idx="570">
                  <c:v>44581</c:v>
                </c:pt>
                <c:pt idx="571">
                  <c:v>44582</c:v>
                </c:pt>
                <c:pt idx="572">
                  <c:v>44585</c:v>
                </c:pt>
                <c:pt idx="573">
                  <c:v>44586</c:v>
                </c:pt>
                <c:pt idx="574">
                  <c:v>44587</c:v>
                </c:pt>
                <c:pt idx="575">
                  <c:v>44588</c:v>
                </c:pt>
                <c:pt idx="576">
                  <c:v>44589</c:v>
                </c:pt>
                <c:pt idx="577">
                  <c:v>44592</c:v>
                </c:pt>
                <c:pt idx="578">
                  <c:v>44593</c:v>
                </c:pt>
                <c:pt idx="579">
                  <c:v>44594</c:v>
                </c:pt>
                <c:pt idx="580">
                  <c:v>44595</c:v>
                </c:pt>
                <c:pt idx="581">
                  <c:v>44596</c:v>
                </c:pt>
                <c:pt idx="582">
                  <c:v>44599</c:v>
                </c:pt>
                <c:pt idx="583">
                  <c:v>44600</c:v>
                </c:pt>
                <c:pt idx="584">
                  <c:v>44601</c:v>
                </c:pt>
                <c:pt idx="585">
                  <c:v>44602</c:v>
                </c:pt>
                <c:pt idx="586">
                  <c:v>44603</c:v>
                </c:pt>
                <c:pt idx="587">
                  <c:v>44606</c:v>
                </c:pt>
                <c:pt idx="588">
                  <c:v>44607</c:v>
                </c:pt>
                <c:pt idx="589">
                  <c:v>44608</c:v>
                </c:pt>
                <c:pt idx="590">
                  <c:v>44609</c:v>
                </c:pt>
                <c:pt idx="591">
                  <c:v>44610</c:v>
                </c:pt>
                <c:pt idx="592">
                  <c:v>44614</c:v>
                </c:pt>
                <c:pt idx="593">
                  <c:v>44615</c:v>
                </c:pt>
                <c:pt idx="594">
                  <c:v>44616</c:v>
                </c:pt>
                <c:pt idx="595">
                  <c:v>44617</c:v>
                </c:pt>
                <c:pt idx="596">
                  <c:v>44620</c:v>
                </c:pt>
                <c:pt idx="597">
                  <c:v>44621</c:v>
                </c:pt>
                <c:pt idx="598">
                  <c:v>44622</c:v>
                </c:pt>
                <c:pt idx="599">
                  <c:v>44623</c:v>
                </c:pt>
                <c:pt idx="600">
                  <c:v>44624</c:v>
                </c:pt>
                <c:pt idx="601">
                  <c:v>44627</c:v>
                </c:pt>
                <c:pt idx="602">
                  <c:v>44628</c:v>
                </c:pt>
                <c:pt idx="603">
                  <c:v>44629</c:v>
                </c:pt>
                <c:pt idx="604">
                  <c:v>44630</c:v>
                </c:pt>
                <c:pt idx="605">
                  <c:v>44631</c:v>
                </c:pt>
                <c:pt idx="606">
                  <c:v>44634</c:v>
                </c:pt>
                <c:pt idx="607">
                  <c:v>44635</c:v>
                </c:pt>
                <c:pt idx="608">
                  <c:v>44636</c:v>
                </c:pt>
                <c:pt idx="609">
                  <c:v>44637</c:v>
                </c:pt>
                <c:pt idx="610">
                  <c:v>44638</c:v>
                </c:pt>
                <c:pt idx="611">
                  <c:v>44641</c:v>
                </c:pt>
                <c:pt idx="612">
                  <c:v>44642</c:v>
                </c:pt>
                <c:pt idx="613">
                  <c:v>44643</c:v>
                </c:pt>
                <c:pt idx="614">
                  <c:v>44644</c:v>
                </c:pt>
                <c:pt idx="615">
                  <c:v>44645</c:v>
                </c:pt>
                <c:pt idx="616">
                  <c:v>44648</c:v>
                </c:pt>
                <c:pt idx="617">
                  <c:v>44649</c:v>
                </c:pt>
                <c:pt idx="618">
                  <c:v>44650</c:v>
                </c:pt>
                <c:pt idx="619">
                  <c:v>44651</c:v>
                </c:pt>
                <c:pt idx="620">
                  <c:v>44652</c:v>
                </c:pt>
                <c:pt idx="621">
                  <c:v>44655</c:v>
                </c:pt>
                <c:pt idx="622">
                  <c:v>44656</c:v>
                </c:pt>
                <c:pt idx="623">
                  <c:v>44657</c:v>
                </c:pt>
                <c:pt idx="624">
                  <c:v>44658</c:v>
                </c:pt>
                <c:pt idx="625">
                  <c:v>44659</c:v>
                </c:pt>
                <c:pt idx="626">
                  <c:v>44662</c:v>
                </c:pt>
                <c:pt idx="627">
                  <c:v>44663</c:v>
                </c:pt>
                <c:pt idx="628">
                  <c:v>44664</c:v>
                </c:pt>
                <c:pt idx="629">
                  <c:v>44665</c:v>
                </c:pt>
                <c:pt idx="630">
                  <c:v>44669</c:v>
                </c:pt>
                <c:pt idx="631">
                  <c:v>44670</c:v>
                </c:pt>
                <c:pt idx="632">
                  <c:v>44671</c:v>
                </c:pt>
                <c:pt idx="633">
                  <c:v>44672</c:v>
                </c:pt>
                <c:pt idx="634">
                  <c:v>44673</c:v>
                </c:pt>
                <c:pt idx="635">
                  <c:v>44676</c:v>
                </c:pt>
                <c:pt idx="636">
                  <c:v>44677</c:v>
                </c:pt>
                <c:pt idx="637">
                  <c:v>44678</c:v>
                </c:pt>
                <c:pt idx="638">
                  <c:v>44679</c:v>
                </c:pt>
                <c:pt idx="639">
                  <c:v>44680</c:v>
                </c:pt>
                <c:pt idx="640">
                  <c:v>44683</c:v>
                </c:pt>
                <c:pt idx="641">
                  <c:v>44684</c:v>
                </c:pt>
                <c:pt idx="642">
                  <c:v>44685</c:v>
                </c:pt>
                <c:pt idx="643">
                  <c:v>44686</c:v>
                </c:pt>
                <c:pt idx="644">
                  <c:v>44687</c:v>
                </c:pt>
                <c:pt idx="645">
                  <c:v>44690</c:v>
                </c:pt>
                <c:pt idx="646">
                  <c:v>44691</c:v>
                </c:pt>
                <c:pt idx="647">
                  <c:v>44692</c:v>
                </c:pt>
                <c:pt idx="648">
                  <c:v>44693</c:v>
                </c:pt>
                <c:pt idx="649">
                  <c:v>44694</c:v>
                </c:pt>
                <c:pt idx="650">
                  <c:v>44697</c:v>
                </c:pt>
                <c:pt idx="651">
                  <c:v>44698</c:v>
                </c:pt>
                <c:pt idx="652">
                  <c:v>44699</c:v>
                </c:pt>
                <c:pt idx="653">
                  <c:v>44700</c:v>
                </c:pt>
                <c:pt idx="654">
                  <c:v>44701</c:v>
                </c:pt>
                <c:pt idx="655">
                  <c:v>44704</c:v>
                </c:pt>
                <c:pt idx="656">
                  <c:v>44705</c:v>
                </c:pt>
                <c:pt idx="657">
                  <c:v>44706</c:v>
                </c:pt>
                <c:pt idx="658">
                  <c:v>44707</c:v>
                </c:pt>
                <c:pt idx="659">
                  <c:v>44708</c:v>
                </c:pt>
                <c:pt idx="660">
                  <c:v>44712</c:v>
                </c:pt>
                <c:pt idx="661">
                  <c:v>44713</c:v>
                </c:pt>
                <c:pt idx="662">
                  <c:v>44714</c:v>
                </c:pt>
                <c:pt idx="663">
                  <c:v>44715</c:v>
                </c:pt>
                <c:pt idx="664">
                  <c:v>44718</c:v>
                </c:pt>
                <c:pt idx="665">
                  <c:v>44719</c:v>
                </c:pt>
                <c:pt idx="666">
                  <c:v>44720</c:v>
                </c:pt>
                <c:pt idx="667">
                  <c:v>44721</c:v>
                </c:pt>
                <c:pt idx="668">
                  <c:v>44722</c:v>
                </c:pt>
                <c:pt idx="669">
                  <c:v>44725</c:v>
                </c:pt>
                <c:pt idx="670">
                  <c:v>44726</c:v>
                </c:pt>
                <c:pt idx="671">
                  <c:v>44727</c:v>
                </c:pt>
                <c:pt idx="672">
                  <c:v>44728</c:v>
                </c:pt>
                <c:pt idx="673">
                  <c:v>44729</c:v>
                </c:pt>
                <c:pt idx="674">
                  <c:v>44733</c:v>
                </c:pt>
                <c:pt idx="675">
                  <c:v>44734</c:v>
                </c:pt>
                <c:pt idx="676">
                  <c:v>44735</c:v>
                </c:pt>
                <c:pt idx="677">
                  <c:v>44736</c:v>
                </c:pt>
                <c:pt idx="678">
                  <c:v>44739</c:v>
                </c:pt>
                <c:pt idx="679">
                  <c:v>44740</c:v>
                </c:pt>
                <c:pt idx="680">
                  <c:v>44741</c:v>
                </c:pt>
                <c:pt idx="681">
                  <c:v>44742</c:v>
                </c:pt>
                <c:pt idx="682">
                  <c:v>44743</c:v>
                </c:pt>
                <c:pt idx="683">
                  <c:v>44747</c:v>
                </c:pt>
                <c:pt idx="684">
                  <c:v>44748</c:v>
                </c:pt>
                <c:pt idx="685">
                  <c:v>44749</c:v>
                </c:pt>
                <c:pt idx="686">
                  <c:v>44750</c:v>
                </c:pt>
                <c:pt idx="687">
                  <c:v>44753</c:v>
                </c:pt>
                <c:pt idx="688">
                  <c:v>44754</c:v>
                </c:pt>
                <c:pt idx="689">
                  <c:v>44755</c:v>
                </c:pt>
                <c:pt idx="690">
                  <c:v>44756</c:v>
                </c:pt>
                <c:pt idx="691">
                  <c:v>44757</c:v>
                </c:pt>
                <c:pt idx="692">
                  <c:v>44760</c:v>
                </c:pt>
                <c:pt idx="693">
                  <c:v>44761</c:v>
                </c:pt>
                <c:pt idx="694">
                  <c:v>44762</c:v>
                </c:pt>
                <c:pt idx="695">
                  <c:v>44763</c:v>
                </c:pt>
                <c:pt idx="696">
                  <c:v>44764</c:v>
                </c:pt>
                <c:pt idx="697">
                  <c:v>44767</c:v>
                </c:pt>
                <c:pt idx="698">
                  <c:v>44768</c:v>
                </c:pt>
                <c:pt idx="699">
                  <c:v>44769</c:v>
                </c:pt>
                <c:pt idx="700">
                  <c:v>44770</c:v>
                </c:pt>
                <c:pt idx="701">
                  <c:v>44771</c:v>
                </c:pt>
                <c:pt idx="702">
                  <c:v>44774</c:v>
                </c:pt>
                <c:pt idx="703">
                  <c:v>44775</c:v>
                </c:pt>
                <c:pt idx="704">
                  <c:v>44776</c:v>
                </c:pt>
                <c:pt idx="705">
                  <c:v>44777</c:v>
                </c:pt>
                <c:pt idx="706">
                  <c:v>44778</c:v>
                </c:pt>
                <c:pt idx="707">
                  <c:v>44781</c:v>
                </c:pt>
                <c:pt idx="708">
                  <c:v>44782</c:v>
                </c:pt>
                <c:pt idx="709">
                  <c:v>44783</c:v>
                </c:pt>
                <c:pt idx="710">
                  <c:v>44784</c:v>
                </c:pt>
                <c:pt idx="711">
                  <c:v>44785</c:v>
                </c:pt>
                <c:pt idx="712">
                  <c:v>44788</c:v>
                </c:pt>
                <c:pt idx="713">
                  <c:v>44789</c:v>
                </c:pt>
                <c:pt idx="714">
                  <c:v>44790</c:v>
                </c:pt>
                <c:pt idx="715">
                  <c:v>44791</c:v>
                </c:pt>
                <c:pt idx="716">
                  <c:v>44792</c:v>
                </c:pt>
                <c:pt idx="717">
                  <c:v>44795</c:v>
                </c:pt>
                <c:pt idx="718">
                  <c:v>44796</c:v>
                </c:pt>
                <c:pt idx="719">
                  <c:v>44797</c:v>
                </c:pt>
                <c:pt idx="720">
                  <c:v>44798</c:v>
                </c:pt>
                <c:pt idx="721">
                  <c:v>44799</c:v>
                </c:pt>
                <c:pt idx="722">
                  <c:v>44802</c:v>
                </c:pt>
                <c:pt idx="723">
                  <c:v>44803</c:v>
                </c:pt>
                <c:pt idx="724">
                  <c:v>44804</c:v>
                </c:pt>
                <c:pt idx="725">
                  <c:v>44805</c:v>
                </c:pt>
                <c:pt idx="726">
                  <c:v>44806</c:v>
                </c:pt>
                <c:pt idx="727">
                  <c:v>44810</c:v>
                </c:pt>
                <c:pt idx="728">
                  <c:v>44811</c:v>
                </c:pt>
                <c:pt idx="729">
                  <c:v>44812</c:v>
                </c:pt>
                <c:pt idx="730">
                  <c:v>44813</c:v>
                </c:pt>
                <c:pt idx="731">
                  <c:v>44816</c:v>
                </c:pt>
                <c:pt idx="732">
                  <c:v>44817</c:v>
                </c:pt>
                <c:pt idx="733">
                  <c:v>44818</c:v>
                </c:pt>
                <c:pt idx="734">
                  <c:v>44819</c:v>
                </c:pt>
                <c:pt idx="735">
                  <c:v>44820</c:v>
                </c:pt>
                <c:pt idx="736">
                  <c:v>44823</c:v>
                </c:pt>
                <c:pt idx="737">
                  <c:v>44824</c:v>
                </c:pt>
                <c:pt idx="738">
                  <c:v>44825</c:v>
                </c:pt>
                <c:pt idx="739">
                  <c:v>44826</c:v>
                </c:pt>
                <c:pt idx="740">
                  <c:v>44827</c:v>
                </c:pt>
                <c:pt idx="741">
                  <c:v>44830</c:v>
                </c:pt>
                <c:pt idx="742">
                  <c:v>44831</c:v>
                </c:pt>
                <c:pt idx="743">
                  <c:v>44832</c:v>
                </c:pt>
                <c:pt idx="744">
                  <c:v>44833</c:v>
                </c:pt>
                <c:pt idx="745">
                  <c:v>44834</c:v>
                </c:pt>
                <c:pt idx="746">
                  <c:v>44837</c:v>
                </c:pt>
                <c:pt idx="747">
                  <c:v>44838</c:v>
                </c:pt>
                <c:pt idx="748">
                  <c:v>44839</c:v>
                </c:pt>
                <c:pt idx="749">
                  <c:v>44840</c:v>
                </c:pt>
                <c:pt idx="750">
                  <c:v>44841</c:v>
                </c:pt>
                <c:pt idx="751">
                  <c:v>44844</c:v>
                </c:pt>
                <c:pt idx="752">
                  <c:v>44845</c:v>
                </c:pt>
                <c:pt idx="753">
                  <c:v>44846</c:v>
                </c:pt>
                <c:pt idx="754">
                  <c:v>44847</c:v>
                </c:pt>
                <c:pt idx="755">
                  <c:v>44848</c:v>
                </c:pt>
                <c:pt idx="756">
                  <c:v>44851</c:v>
                </c:pt>
                <c:pt idx="757">
                  <c:v>44852</c:v>
                </c:pt>
                <c:pt idx="758">
                  <c:v>44853</c:v>
                </c:pt>
                <c:pt idx="759">
                  <c:v>44854</c:v>
                </c:pt>
                <c:pt idx="760">
                  <c:v>44855</c:v>
                </c:pt>
                <c:pt idx="761">
                  <c:v>44858</c:v>
                </c:pt>
                <c:pt idx="762">
                  <c:v>44859</c:v>
                </c:pt>
                <c:pt idx="763">
                  <c:v>44860</c:v>
                </c:pt>
                <c:pt idx="764">
                  <c:v>44861</c:v>
                </c:pt>
                <c:pt idx="765">
                  <c:v>44862</c:v>
                </c:pt>
                <c:pt idx="766">
                  <c:v>44865</c:v>
                </c:pt>
                <c:pt idx="767">
                  <c:v>44866</c:v>
                </c:pt>
                <c:pt idx="768">
                  <c:v>44867</c:v>
                </c:pt>
                <c:pt idx="769">
                  <c:v>44868</c:v>
                </c:pt>
                <c:pt idx="770">
                  <c:v>44869</c:v>
                </c:pt>
                <c:pt idx="771">
                  <c:v>44872</c:v>
                </c:pt>
                <c:pt idx="772">
                  <c:v>44873</c:v>
                </c:pt>
                <c:pt idx="773">
                  <c:v>44874</c:v>
                </c:pt>
                <c:pt idx="774">
                  <c:v>44875</c:v>
                </c:pt>
                <c:pt idx="775">
                  <c:v>44876</c:v>
                </c:pt>
                <c:pt idx="776">
                  <c:v>44879</c:v>
                </c:pt>
                <c:pt idx="777">
                  <c:v>44880</c:v>
                </c:pt>
                <c:pt idx="778">
                  <c:v>44881</c:v>
                </c:pt>
                <c:pt idx="779">
                  <c:v>44882</c:v>
                </c:pt>
                <c:pt idx="780">
                  <c:v>44883</c:v>
                </c:pt>
                <c:pt idx="781">
                  <c:v>44886</c:v>
                </c:pt>
                <c:pt idx="782">
                  <c:v>44887</c:v>
                </c:pt>
                <c:pt idx="783">
                  <c:v>44888</c:v>
                </c:pt>
                <c:pt idx="784">
                  <c:v>44890</c:v>
                </c:pt>
                <c:pt idx="785">
                  <c:v>44893</c:v>
                </c:pt>
                <c:pt idx="786">
                  <c:v>44894</c:v>
                </c:pt>
                <c:pt idx="787">
                  <c:v>44895</c:v>
                </c:pt>
                <c:pt idx="788">
                  <c:v>44896</c:v>
                </c:pt>
                <c:pt idx="789">
                  <c:v>44897</c:v>
                </c:pt>
                <c:pt idx="790">
                  <c:v>44900</c:v>
                </c:pt>
                <c:pt idx="791">
                  <c:v>44901</c:v>
                </c:pt>
                <c:pt idx="792">
                  <c:v>44902</c:v>
                </c:pt>
                <c:pt idx="793">
                  <c:v>44903</c:v>
                </c:pt>
                <c:pt idx="794">
                  <c:v>44904</c:v>
                </c:pt>
                <c:pt idx="795">
                  <c:v>44907</c:v>
                </c:pt>
                <c:pt idx="796">
                  <c:v>44908</c:v>
                </c:pt>
                <c:pt idx="797">
                  <c:v>44909</c:v>
                </c:pt>
                <c:pt idx="798">
                  <c:v>44910</c:v>
                </c:pt>
                <c:pt idx="799">
                  <c:v>44911</c:v>
                </c:pt>
                <c:pt idx="800">
                  <c:v>44914</c:v>
                </c:pt>
                <c:pt idx="801">
                  <c:v>44915</c:v>
                </c:pt>
                <c:pt idx="802">
                  <c:v>44916</c:v>
                </c:pt>
                <c:pt idx="803">
                  <c:v>44917</c:v>
                </c:pt>
                <c:pt idx="804">
                  <c:v>44918</c:v>
                </c:pt>
                <c:pt idx="805">
                  <c:v>44922</c:v>
                </c:pt>
                <c:pt idx="806">
                  <c:v>44923</c:v>
                </c:pt>
                <c:pt idx="807">
                  <c:v>44924</c:v>
                </c:pt>
                <c:pt idx="808">
                  <c:v>44925</c:v>
                </c:pt>
                <c:pt idx="809">
                  <c:v>44929</c:v>
                </c:pt>
                <c:pt idx="810">
                  <c:v>44930</c:v>
                </c:pt>
                <c:pt idx="811">
                  <c:v>44931</c:v>
                </c:pt>
                <c:pt idx="812">
                  <c:v>44932</c:v>
                </c:pt>
                <c:pt idx="813">
                  <c:v>44935</c:v>
                </c:pt>
                <c:pt idx="814">
                  <c:v>44936</c:v>
                </c:pt>
                <c:pt idx="815">
                  <c:v>44937</c:v>
                </c:pt>
                <c:pt idx="816">
                  <c:v>44938</c:v>
                </c:pt>
                <c:pt idx="817">
                  <c:v>44939</c:v>
                </c:pt>
                <c:pt idx="818">
                  <c:v>44943</c:v>
                </c:pt>
                <c:pt idx="819">
                  <c:v>44944</c:v>
                </c:pt>
                <c:pt idx="820">
                  <c:v>44945</c:v>
                </c:pt>
                <c:pt idx="821">
                  <c:v>44946</c:v>
                </c:pt>
                <c:pt idx="822">
                  <c:v>44949</c:v>
                </c:pt>
                <c:pt idx="823">
                  <c:v>44950</c:v>
                </c:pt>
                <c:pt idx="824">
                  <c:v>44951</c:v>
                </c:pt>
                <c:pt idx="825">
                  <c:v>44952</c:v>
                </c:pt>
                <c:pt idx="826">
                  <c:v>44953</c:v>
                </c:pt>
                <c:pt idx="827">
                  <c:v>44956</c:v>
                </c:pt>
                <c:pt idx="828">
                  <c:v>44957</c:v>
                </c:pt>
                <c:pt idx="829">
                  <c:v>44958</c:v>
                </c:pt>
                <c:pt idx="830">
                  <c:v>44959</c:v>
                </c:pt>
                <c:pt idx="831">
                  <c:v>44960</c:v>
                </c:pt>
                <c:pt idx="832">
                  <c:v>44963</c:v>
                </c:pt>
                <c:pt idx="833">
                  <c:v>44964</c:v>
                </c:pt>
                <c:pt idx="834">
                  <c:v>44965</c:v>
                </c:pt>
                <c:pt idx="835">
                  <c:v>44966</c:v>
                </c:pt>
                <c:pt idx="836">
                  <c:v>44967</c:v>
                </c:pt>
                <c:pt idx="837">
                  <c:v>44970</c:v>
                </c:pt>
                <c:pt idx="838">
                  <c:v>44971</c:v>
                </c:pt>
                <c:pt idx="839">
                  <c:v>44972</c:v>
                </c:pt>
                <c:pt idx="840">
                  <c:v>44973</c:v>
                </c:pt>
                <c:pt idx="841">
                  <c:v>44974</c:v>
                </c:pt>
                <c:pt idx="842">
                  <c:v>44978</c:v>
                </c:pt>
                <c:pt idx="843">
                  <c:v>44979</c:v>
                </c:pt>
                <c:pt idx="844">
                  <c:v>44980</c:v>
                </c:pt>
                <c:pt idx="845">
                  <c:v>44981</c:v>
                </c:pt>
                <c:pt idx="846">
                  <c:v>44984</c:v>
                </c:pt>
                <c:pt idx="847">
                  <c:v>44985</c:v>
                </c:pt>
                <c:pt idx="848">
                  <c:v>44986</c:v>
                </c:pt>
                <c:pt idx="849">
                  <c:v>44987</c:v>
                </c:pt>
                <c:pt idx="850">
                  <c:v>44988</c:v>
                </c:pt>
                <c:pt idx="851">
                  <c:v>44991</c:v>
                </c:pt>
                <c:pt idx="852">
                  <c:v>44992</c:v>
                </c:pt>
                <c:pt idx="853">
                  <c:v>44993</c:v>
                </c:pt>
                <c:pt idx="854">
                  <c:v>44994</c:v>
                </c:pt>
                <c:pt idx="855">
                  <c:v>44995</c:v>
                </c:pt>
                <c:pt idx="856">
                  <c:v>44998</c:v>
                </c:pt>
                <c:pt idx="857">
                  <c:v>44999</c:v>
                </c:pt>
                <c:pt idx="858">
                  <c:v>45000</c:v>
                </c:pt>
                <c:pt idx="859">
                  <c:v>45001</c:v>
                </c:pt>
                <c:pt idx="860">
                  <c:v>45002</c:v>
                </c:pt>
                <c:pt idx="861">
                  <c:v>45005</c:v>
                </c:pt>
                <c:pt idx="862">
                  <c:v>45006</c:v>
                </c:pt>
                <c:pt idx="863">
                  <c:v>45007</c:v>
                </c:pt>
                <c:pt idx="864">
                  <c:v>45008</c:v>
                </c:pt>
                <c:pt idx="865">
                  <c:v>45009</c:v>
                </c:pt>
                <c:pt idx="866">
                  <c:v>45012</c:v>
                </c:pt>
                <c:pt idx="867">
                  <c:v>45013</c:v>
                </c:pt>
                <c:pt idx="868">
                  <c:v>45014</c:v>
                </c:pt>
                <c:pt idx="869">
                  <c:v>45015</c:v>
                </c:pt>
                <c:pt idx="870">
                  <c:v>45016</c:v>
                </c:pt>
                <c:pt idx="871">
                  <c:v>45019</c:v>
                </c:pt>
                <c:pt idx="872">
                  <c:v>45020</c:v>
                </c:pt>
                <c:pt idx="873">
                  <c:v>45021</c:v>
                </c:pt>
                <c:pt idx="874">
                  <c:v>45022</c:v>
                </c:pt>
                <c:pt idx="875">
                  <c:v>45026</c:v>
                </c:pt>
                <c:pt idx="876">
                  <c:v>45027</c:v>
                </c:pt>
                <c:pt idx="877">
                  <c:v>45028</c:v>
                </c:pt>
                <c:pt idx="878">
                  <c:v>45029</c:v>
                </c:pt>
                <c:pt idx="879">
                  <c:v>45030</c:v>
                </c:pt>
                <c:pt idx="880">
                  <c:v>45033</c:v>
                </c:pt>
                <c:pt idx="881">
                  <c:v>45034</c:v>
                </c:pt>
                <c:pt idx="882">
                  <c:v>45035</c:v>
                </c:pt>
                <c:pt idx="883">
                  <c:v>45036</c:v>
                </c:pt>
                <c:pt idx="884">
                  <c:v>45037</c:v>
                </c:pt>
                <c:pt idx="885">
                  <c:v>45040</c:v>
                </c:pt>
                <c:pt idx="886">
                  <c:v>45041</c:v>
                </c:pt>
                <c:pt idx="887">
                  <c:v>45042</c:v>
                </c:pt>
                <c:pt idx="888">
                  <c:v>45043</c:v>
                </c:pt>
                <c:pt idx="889">
                  <c:v>45044</c:v>
                </c:pt>
                <c:pt idx="890">
                  <c:v>45047</c:v>
                </c:pt>
                <c:pt idx="891">
                  <c:v>45048</c:v>
                </c:pt>
                <c:pt idx="892">
                  <c:v>45049</c:v>
                </c:pt>
                <c:pt idx="893">
                  <c:v>45050</c:v>
                </c:pt>
                <c:pt idx="894">
                  <c:v>45051</c:v>
                </c:pt>
                <c:pt idx="895">
                  <c:v>45054</c:v>
                </c:pt>
                <c:pt idx="896">
                  <c:v>45055</c:v>
                </c:pt>
                <c:pt idx="897">
                  <c:v>45056</c:v>
                </c:pt>
                <c:pt idx="898">
                  <c:v>45057</c:v>
                </c:pt>
                <c:pt idx="899">
                  <c:v>45058</c:v>
                </c:pt>
                <c:pt idx="900">
                  <c:v>45061</c:v>
                </c:pt>
                <c:pt idx="901">
                  <c:v>45062</c:v>
                </c:pt>
                <c:pt idx="902">
                  <c:v>45063</c:v>
                </c:pt>
                <c:pt idx="903">
                  <c:v>45064</c:v>
                </c:pt>
                <c:pt idx="904">
                  <c:v>45065</c:v>
                </c:pt>
                <c:pt idx="905">
                  <c:v>45068</c:v>
                </c:pt>
                <c:pt idx="906">
                  <c:v>45069</c:v>
                </c:pt>
                <c:pt idx="907">
                  <c:v>45070</c:v>
                </c:pt>
                <c:pt idx="908">
                  <c:v>45071</c:v>
                </c:pt>
                <c:pt idx="909">
                  <c:v>45072</c:v>
                </c:pt>
                <c:pt idx="910">
                  <c:v>45076</c:v>
                </c:pt>
                <c:pt idx="911">
                  <c:v>45077</c:v>
                </c:pt>
                <c:pt idx="912">
                  <c:v>45078</c:v>
                </c:pt>
                <c:pt idx="913">
                  <c:v>45079</c:v>
                </c:pt>
                <c:pt idx="914">
                  <c:v>45082</c:v>
                </c:pt>
                <c:pt idx="915">
                  <c:v>45083</c:v>
                </c:pt>
                <c:pt idx="916">
                  <c:v>45084</c:v>
                </c:pt>
                <c:pt idx="917">
                  <c:v>45085</c:v>
                </c:pt>
                <c:pt idx="918">
                  <c:v>45086</c:v>
                </c:pt>
                <c:pt idx="919">
                  <c:v>45089</c:v>
                </c:pt>
                <c:pt idx="920">
                  <c:v>45090</c:v>
                </c:pt>
                <c:pt idx="921">
                  <c:v>45091</c:v>
                </c:pt>
                <c:pt idx="922">
                  <c:v>45092</c:v>
                </c:pt>
                <c:pt idx="923">
                  <c:v>45093</c:v>
                </c:pt>
                <c:pt idx="924">
                  <c:v>45097</c:v>
                </c:pt>
                <c:pt idx="925">
                  <c:v>45098</c:v>
                </c:pt>
                <c:pt idx="926">
                  <c:v>45099</c:v>
                </c:pt>
                <c:pt idx="927">
                  <c:v>45100</c:v>
                </c:pt>
                <c:pt idx="928">
                  <c:v>45103</c:v>
                </c:pt>
                <c:pt idx="929">
                  <c:v>45104</c:v>
                </c:pt>
                <c:pt idx="930">
                  <c:v>45105</c:v>
                </c:pt>
                <c:pt idx="931">
                  <c:v>45106</c:v>
                </c:pt>
                <c:pt idx="932">
                  <c:v>45107</c:v>
                </c:pt>
                <c:pt idx="933">
                  <c:v>45110</c:v>
                </c:pt>
                <c:pt idx="934">
                  <c:v>45112</c:v>
                </c:pt>
                <c:pt idx="935">
                  <c:v>45113</c:v>
                </c:pt>
                <c:pt idx="936">
                  <c:v>45114</c:v>
                </c:pt>
                <c:pt idx="937">
                  <c:v>45117</c:v>
                </c:pt>
                <c:pt idx="938">
                  <c:v>45118</c:v>
                </c:pt>
                <c:pt idx="939">
                  <c:v>45119</c:v>
                </c:pt>
                <c:pt idx="940">
                  <c:v>45120</c:v>
                </c:pt>
                <c:pt idx="941">
                  <c:v>45121</c:v>
                </c:pt>
                <c:pt idx="942">
                  <c:v>45124</c:v>
                </c:pt>
                <c:pt idx="943">
                  <c:v>45125</c:v>
                </c:pt>
                <c:pt idx="944">
                  <c:v>45126</c:v>
                </c:pt>
                <c:pt idx="945">
                  <c:v>45127</c:v>
                </c:pt>
                <c:pt idx="946">
                  <c:v>45128</c:v>
                </c:pt>
                <c:pt idx="947">
                  <c:v>45131</c:v>
                </c:pt>
                <c:pt idx="948">
                  <c:v>45132</c:v>
                </c:pt>
                <c:pt idx="949">
                  <c:v>45133</c:v>
                </c:pt>
                <c:pt idx="950">
                  <c:v>45134</c:v>
                </c:pt>
                <c:pt idx="951">
                  <c:v>45135</c:v>
                </c:pt>
                <c:pt idx="952">
                  <c:v>45138</c:v>
                </c:pt>
                <c:pt idx="953">
                  <c:v>45139</c:v>
                </c:pt>
                <c:pt idx="954">
                  <c:v>45140</c:v>
                </c:pt>
                <c:pt idx="955">
                  <c:v>45141</c:v>
                </c:pt>
                <c:pt idx="956">
                  <c:v>45142</c:v>
                </c:pt>
                <c:pt idx="957">
                  <c:v>45145</c:v>
                </c:pt>
                <c:pt idx="958">
                  <c:v>45146</c:v>
                </c:pt>
                <c:pt idx="959">
                  <c:v>45147</c:v>
                </c:pt>
                <c:pt idx="960">
                  <c:v>45148</c:v>
                </c:pt>
                <c:pt idx="961">
                  <c:v>45149</c:v>
                </c:pt>
                <c:pt idx="962">
                  <c:v>45152</c:v>
                </c:pt>
                <c:pt idx="963">
                  <c:v>45153</c:v>
                </c:pt>
                <c:pt idx="964">
                  <c:v>45154</c:v>
                </c:pt>
                <c:pt idx="965">
                  <c:v>45155</c:v>
                </c:pt>
                <c:pt idx="966">
                  <c:v>45156</c:v>
                </c:pt>
                <c:pt idx="967">
                  <c:v>45159</c:v>
                </c:pt>
                <c:pt idx="968">
                  <c:v>45160</c:v>
                </c:pt>
                <c:pt idx="969">
                  <c:v>45161</c:v>
                </c:pt>
                <c:pt idx="970">
                  <c:v>45162</c:v>
                </c:pt>
                <c:pt idx="971">
                  <c:v>45163</c:v>
                </c:pt>
                <c:pt idx="972">
                  <c:v>45166</c:v>
                </c:pt>
                <c:pt idx="973">
                  <c:v>45167</c:v>
                </c:pt>
                <c:pt idx="974">
                  <c:v>45168</c:v>
                </c:pt>
                <c:pt idx="975">
                  <c:v>45169</c:v>
                </c:pt>
                <c:pt idx="976">
                  <c:v>45170</c:v>
                </c:pt>
                <c:pt idx="977">
                  <c:v>45174</c:v>
                </c:pt>
                <c:pt idx="978">
                  <c:v>45175</c:v>
                </c:pt>
                <c:pt idx="979">
                  <c:v>45176</c:v>
                </c:pt>
                <c:pt idx="980">
                  <c:v>45177</c:v>
                </c:pt>
                <c:pt idx="981">
                  <c:v>45180</c:v>
                </c:pt>
                <c:pt idx="982">
                  <c:v>45181</c:v>
                </c:pt>
                <c:pt idx="983">
                  <c:v>45182</c:v>
                </c:pt>
                <c:pt idx="984">
                  <c:v>45183</c:v>
                </c:pt>
                <c:pt idx="985">
                  <c:v>45184</c:v>
                </c:pt>
                <c:pt idx="986">
                  <c:v>45187</c:v>
                </c:pt>
                <c:pt idx="987">
                  <c:v>45188</c:v>
                </c:pt>
                <c:pt idx="988">
                  <c:v>45189</c:v>
                </c:pt>
                <c:pt idx="989">
                  <c:v>45190</c:v>
                </c:pt>
                <c:pt idx="990">
                  <c:v>45191</c:v>
                </c:pt>
                <c:pt idx="991">
                  <c:v>45194</c:v>
                </c:pt>
                <c:pt idx="992">
                  <c:v>45195</c:v>
                </c:pt>
                <c:pt idx="993">
                  <c:v>45196</c:v>
                </c:pt>
                <c:pt idx="994">
                  <c:v>45197</c:v>
                </c:pt>
                <c:pt idx="995">
                  <c:v>45198</c:v>
                </c:pt>
                <c:pt idx="996">
                  <c:v>45201</c:v>
                </c:pt>
                <c:pt idx="997">
                  <c:v>45202</c:v>
                </c:pt>
                <c:pt idx="998">
                  <c:v>45203</c:v>
                </c:pt>
                <c:pt idx="999">
                  <c:v>45204</c:v>
                </c:pt>
                <c:pt idx="1000">
                  <c:v>45205</c:v>
                </c:pt>
                <c:pt idx="1001">
                  <c:v>45208</c:v>
                </c:pt>
                <c:pt idx="1002">
                  <c:v>45209</c:v>
                </c:pt>
                <c:pt idx="1003">
                  <c:v>45210</c:v>
                </c:pt>
                <c:pt idx="1004">
                  <c:v>45211</c:v>
                </c:pt>
                <c:pt idx="1005">
                  <c:v>45212</c:v>
                </c:pt>
                <c:pt idx="1006">
                  <c:v>45215</c:v>
                </c:pt>
                <c:pt idx="1007">
                  <c:v>45216</c:v>
                </c:pt>
                <c:pt idx="1008">
                  <c:v>45217</c:v>
                </c:pt>
                <c:pt idx="1009">
                  <c:v>45218</c:v>
                </c:pt>
                <c:pt idx="1010">
                  <c:v>45219</c:v>
                </c:pt>
                <c:pt idx="1011">
                  <c:v>45222</c:v>
                </c:pt>
                <c:pt idx="1012">
                  <c:v>45223</c:v>
                </c:pt>
                <c:pt idx="1013">
                  <c:v>45224</c:v>
                </c:pt>
                <c:pt idx="1014">
                  <c:v>45225</c:v>
                </c:pt>
                <c:pt idx="1015">
                  <c:v>45226</c:v>
                </c:pt>
                <c:pt idx="1016">
                  <c:v>45229</c:v>
                </c:pt>
                <c:pt idx="1017">
                  <c:v>45230</c:v>
                </c:pt>
                <c:pt idx="1018">
                  <c:v>45231</c:v>
                </c:pt>
                <c:pt idx="1019">
                  <c:v>45232</c:v>
                </c:pt>
                <c:pt idx="1020">
                  <c:v>45233</c:v>
                </c:pt>
                <c:pt idx="1021">
                  <c:v>45236</c:v>
                </c:pt>
                <c:pt idx="1022">
                  <c:v>45237</c:v>
                </c:pt>
                <c:pt idx="1023">
                  <c:v>45238</c:v>
                </c:pt>
                <c:pt idx="1024">
                  <c:v>45239</c:v>
                </c:pt>
                <c:pt idx="1025">
                  <c:v>45240</c:v>
                </c:pt>
                <c:pt idx="1026">
                  <c:v>45243</c:v>
                </c:pt>
                <c:pt idx="1027">
                  <c:v>45244</c:v>
                </c:pt>
                <c:pt idx="1028">
                  <c:v>45245</c:v>
                </c:pt>
                <c:pt idx="1029">
                  <c:v>45246</c:v>
                </c:pt>
                <c:pt idx="1030">
                  <c:v>45247</c:v>
                </c:pt>
                <c:pt idx="1031">
                  <c:v>45250</c:v>
                </c:pt>
                <c:pt idx="1032">
                  <c:v>45251</c:v>
                </c:pt>
                <c:pt idx="1033">
                  <c:v>45252</c:v>
                </c:pt>
                <c:pt idx="1034">
                  <c:v>45254</c:v>
                </c:pt>
                <c:pt idx="1035">
                  <c:v>45257</c:v>
                </c:pt>
                <c:pt idx="1036">
                  <c:v>45258</c:v>
                </c:pt>
                <c:pt idx="1037">
                  <c:v>45259</c:v>
                </c:pt>
                <c:pt idx="1038">
                  <c:v>45260</c:v>
                </c:pt>
                <c:pt idx="1039">
                  <c:v>45261</c:v>
                </c:pt>
                <c:pt idx="1040">
                  <c:v>45264</c:v>
                </c:pt>
                <c:pt idx="1041">
                  <c:v>45265</c:v>
                </c:pt>
                <c:pt idx="1042">
                  <c:v>45266</c:v>
                </c:pt>
                <c:pt idx="1043">
                  <c:v>45267</c:v>
                </c:pt>
                <c:pt idx="1044">
                  <c:v>45268</c:v>
                </c:pt>
                <c:pt idx="1045">
                  <c:v>45271</c:v>
                </c:pt>
                <c:pt idx="1046">
                  <c:v>45272</c:v>
                </c:pt>
                <c:pt idx="1047">
                  <c:v>45273</c:v>
                </c:pt>
                <c:pt idx="1048">
                  <c:v>45274</c:v>
                </c:pt>
                <c:pt idx="1049">
                  <c:v>45275</c:v>
                </c:pt>
                <c:pt idx="1050">
                  <c:v>45278</c:v>
                </c:pt>
                <c:pt idx="1051">
                  <c:v>45279</c:v>
                </c:pt>
                <c:pt idx="1052">
                  <c:v>45280</c:v>
                </c:pt>
                <c:pt idx="1053">
                  <c:v>45281</c:v>
                </c:pt>
                <c:pt idx="1054">
                  <c:v>45282</c:v>
                </c:pt>
                <c:pt idx="1055">
                  <c:v>45286</c:v>
                </c:pt>
                <c:pt idx="1056">
                  <c:v>45287</c:v>
                </c:pt>
                <c:pt idx="1057">
                  <c:v>45288</c:v>
                </c:pt>
                <c:pt idx="1058">
                  <c:v>45289</c:v>
                </c:pt>
                <c:pt idx="1059">
                  <c:v>45293</c:v>
                </c:pt>
                <c:pt idx="1060">
                  <c:v>45294</c:v>
                </c:pt>
                <c:pt idx="1061">
                  <c:v>45295</c:v>
                </c:pt>
                <c:pt idx="1062">
                  <c:v>45296</c:v>
                </c:pt>
                <c:pt idx="1063">
                  <c:v>45299</c:v>
                </c:pt>
                <c:pt idx="1064">
                  <c:v>45300</c:v>
                </c:pt>
                <c:pt idx="1065">
                  <c:v>45301</c:v>
                </c:pt>
                <c:pt idx="1066">
                  <c:v>45302</c:v>
                </c:pt>
                <c:pt idx="1067">
                  <c:v>45303</c:v>
                </c:pt>
                <c:pt idx="1068">
                  <c:v>45307</c:v>
                </c:pt>
                <c:pt idx="1069">
                  <c:v>45308</c:v>
                </c:pt>
                <c:pt idx="1070">
                  <c:v>45309</c:v>
                </c:pt>
                <c:pt idx="1071">
                  <c:v>45310</c:v>
                </c:pt>
                <c:pt idx="1072">
                  <c:v>45313</c:v>
                </c:pt>
                <c:pt idx="1073">
                  <c:v>45314</c:v>
                </c:pt>
                <c:pt idx="1074">
                  <c:v>45315</c:v>
                </c:pt>
                <c:pt idx="1075">
                  <c:v>45316</c:v>
                </c:pt>
                <c:pt idx="1076">
                  <c:v>45317</c:v>
                </c:pt>
                <c:pt idx="1077">
                  <c:v>45320</c:v>
                </c:pt>
                <c:pt idx="1078">
                  <c:v>45321</c:v>
                </c:pt>
                <c:pt idx="1079">
                  <c:v>45322</c:v>
                </c:pt>
                <c:pt idx="1080">
                  <c:v>45323</c:v>
                </c:pt>
                <c:pt idx="1081">
                  <c:v>45324</c:v>
                </c:pt>
                <c:pt idx="1082">
                  <c:v>45327</c:v>
                </c:pt>
                <c:pt idx="1083">
                  <c:v>45328</c:v>
                </c:pt>
                <c:pt idx="1084">
                  <c:v>45329</c:v>
                </c:pt>
                <c:pt idx="1085">
                  <c:v>45330</c:v>
                </c:pt>
                <c:pt idx="1086">
                  <c:v>45331</c:v>
                </c:pt>
                <c:pt idx="1087">
                  <c:v>45334</c:v>
                </c:pt>
                <c:pt idx="1088">
                  <c:v>45335</c:v>
                </c:pt>
                <c:pt idx="1089">
                  <c:v>45336</c:v>
                </c:pt>
                <c:pt idx="1090">
                  <c:v>45337</c:v>
                </c:pt>
                <c:pt idx="1091">
                  <c:v>45338</c:v>
                </c:pt>
                <c:pt idx="1092">
                  <c:v>45342</c:v>
                </c:pt>
                <c:pt idx="1093">
                  <c:v>45343</c:v>
                </c:pt>
                <c:pt idx="1094">
                  <c:v>45344</c:v>
                </c:pt>
                <c:pt idx="1095">
                  <c:v>45345</c:v>
                </c:pt>
                <c:pt idx="1096">
                  <c:v>45348</c:v>
                </c:pt>
                <c:pt idx="1097">
                  <c:v>45349</c:v>
                </c:pt>
                <c:pt idx="1098">
                  <c:v>45350</c:v>
                </c:pt>
                <c:pt idx="1099">
                  <c:v>45351</c:v>
                </c:pt>
                <c:pt idx="1100">
                  <c:v>45352</c:v>
                </c:pt>
                <c:pt idx="1101">
                  <c:v>45355</c:v>
                </c:pt>
                <c:pt idx="1102">
                  <c:v>45356</c:v>
                </c:pt>
                <c:pt idx="1103">
                  <c:v>45357</c:v>
                </c:pt>
                <c:pt idx="1104">
                  <c:v>45358</c:v>
                </c:pt>
                <c:pt idx="1105">
                  <c:v>45359</c:v>
                </c:pt>
                <c:pt idx="1106">
                  <c:v>45362</c:v>
                </c:pt>
                <c:pt idx="1107">
                  <c:v>45363</c:v>
                </c:pt>
                <c:pt idx="1108">
                  <c:v>45364</c:v>
                </c:pt>
                <c:pt idx="1109">
                  <c:v>45365</c:v>
                </c:pt>
                <c:pt idx="1110">
                  <c:v>45366</c:v>
                </c:pt>
                <c:pt idx="1111">
                  <c:v>45369</c:v>
                </c:pt>
                <c:pt idx="1112">
                  <c:v>45370</c:v>
                </c:pt>
                <c:pt idx="1113">
                  <c:v>45371</c:v>
                </c:pt>
                <c:pt idx="1114">
                  <c:v>45372</c:v>
                </c:pt>
                <c:pt idx="1115">
                  <c:v>45373</c:v>
                </c:pt>
                <c:pt idx="1116">
                  <c:v>45376</c:v>
                </c:pt>
                <c:pt idx="1117">
                  <c:v>45377</c:v>
                </c:pt>
                <c:pt idx="1118">
                  <c:v>45378</c:v>
                </c:pt>
                <c:pt idx="1119">
                  <c:v>45379</c:v>
                </c:pt>
                <c:pt idx="1120">
                  <c:v>45383</c:v>
                </c:pt>
                <c:pt idx="1121">
                  <c:v>45384</c:v>
                </c:pt>
                <c:pt idx="1122">
                  <c:v>45385</c:v>
                </c:pt>
                <c:pt idx="1123">
                  <c:v>45386</c:v>
                </c:pt>
                <c:pt idx="1124">
                  <c:v>45387</c:v>
                </c:pt>
                <c:pt idx="1125">
                  <c:v>45390</c:v>
                </c:pt>
                <c:pt idx="1126">
                  <c:v>45391</c:v>
                </c:pt>
                <c:pt idx="1127">
                  <c:v>45392</c:v>
                </c:pt>
                <c:pt idx="1128">
                  <c:v>45393</c:v>
                </c:pt>
                <c:pt idx="1129">
                  <c:v>45394</c:v>
                </c:pt>
                <c:pt idx="1130">
                  <c:v>45397</c:v>
                </c:pt>
                <c:pt idx="1131">
                  <c:v>45398</c:v>
                </c:pt>
                <c:pt idx="1132">
                  <c:v>45399</c:v>
                </c:pt>
                <c:pt idx="1133">
                  <c:v>45400</c:v>
                </c:pt>
                <c:pt idx="1134">
                  <c:v>45401</c:v>
                </c:pt>
                <c:pt idx="1135">
                  <c:v>45404</c:v>
                </c:pt>
                <c:pt idx="1136">
                  <c:v>45405</c:v>
                </c:pt>
                <c:pt idx="1137">
                  <c:v>45406</c:v>
                </c:pt>
                <c:pt idx="1138">
                  <c:v>45407</c:v>
                </c:pt>
                <c:pt idx="1139">
                  <c:v>45408</c:v>
                </c:pt>
                <c:pt idx="1140">
                  <c:v>45411</c:v>
                </c:pt>
                <c:pt idx="1141">
                  <c:v>45412</c:v>
                </c:pt>
                <c:pt idx="1142">
                  <c:v>45413</c:v>
                </c:pt>
                <c:pt idx="1143">
                  <c:v>45414</c:v>
                </c:pt>
                <c:pt idx="1144">
                  <c:v>45415</c:v>
                </c:pt>
                <c:pt idx="1145">
                  <c:v>45418</c:v>
                </c:pt>
                <c:pt idx="1146">
                  <c:v>45419</c:v>
                </c:pt>
                <c:pt idx="1147">
                  <c:v>45420</c:v>
                </c:pt>
                <c:pt idx="1148">
                  <c:v>45421</c:v>
                </c:pt>
                <c:pt idx="1149">
                  <c:v>45422</c:v>
                </c:pt>
                <c:pt idx="1150">
                  <c:v>45425</c:v>
                </c:pt>
                <c:pt idx="1151">
                  <c:v>45426</c:v>
                </c:pt>
                <c:pt idx="1152">
                  <c:v>45427</c:v>
                </c:pt>
                <c:pt idx="1153">
                  <c:v>45428</c:v>
                </c:pt>
                <c:pt idx="1154">
                  <c:v>45429</c:v>
                </c:pt>
                <c:pt idx="1155">
                  <c:v>45432</c:v>
                </c:pt>
                <c:pt idx="1156">
                  <c:v>45433</c:v>
                </c:pt>
                <c:pt idx="1157">
                  <c:v>45434</c:v>
                </c:pt>
                <c:pt idx="1158">
                  <c:v>45435</c:v>
                </c:pt>
                <c:pt idx="1159">
                  <c:v>45436</c:v>
                </c:pt>
                <c:pt idx="1160">
                  <c:v>45440</c:v>
                </c:pt>
                <c:pt idx="1161">
                  <c:v>45441</c:v>
                </c:pt>
                <c:pt idx="1162">
                  <c:v>45442</c:v>
                </c:pt>
                <c:pt idx="1163">
                  <c:v>45443</c:v>
                </c:pt>
                <c:pt idx="1164">
                  <c:v>45446</c:v>
                </c:pt>
                <c:pt idx="1165">
                  <c:v>45447</c:v>
                </c:pt>
                <c:pt idx="1166">
                  <c:v>45448</c:v>
                </c:pt>
                <c:pt idx="1167">
                  <c:v>45449</c:v>
                </c:pt>
                <c:pt idx="1168">
                  <c:v>45450</c:v>
                </c:pt>
                <c:pt idx="1169">
                  <c:v>45453</c:v>
                </c:pt>
                <c:pt idx="1170">
                  <c:v>45454</c:v>
                </c:pt>
                <c:pt idx="1171">
                  <c:v>45455</c:v>
                </c:pt>
                <c:pt idx="1172">
                  <c:v>45456</c:v>
                </c:pt>
                <c:pt idx="1173">
                  <c:v>45457</c:v>
                </c:pt>
                <c:pt idx="1174">
                  <c:v>45460</c:v>
                </c:pt>
                <c:pt idx="1175">
                  <c:v>45461</c:v>
                </c:pt>
                <c:pt idx="1176">
                  <c:v>45463</c:v>
                </c:pt>
                <c:pt idx="1177">
                  <c:v>45464</c:v>
                </c:pt>
                <c:pt idx="1178">
                  <c:v>45467</c:v>
                </c:pt>
                <c:pt idx="1179">
                  <c:v>45468</c:v>
                </c:pt>
                <c:pt idx="1180">
                  <c:v>45469</c:v>
                </c:pt>
                <c:pt idx="1181">
                  <c:v>45470</c:v>
                </c:pt>
                <c:pt idx="1182">
                  <c:v>45471</c:v>
                </c:pt>
                <c:pt idx="1183">
                  <c:v>45474</c:v>
                </c:pt>
                <c:pt idx="1184">
                  <c:v>45475</c:v>
                </c:pt>
                <c:pt idx="1185">
                  <c:v>45476</c:v>
                </c:pt>
                <c:pt idx="1186">
                  <c:v>45478</c:v>
                </c:pt>
                <c:pt idx="1187">
                  <c:v>45481</c:v>
                </c:pt>
                <c:pt idx="1188">
                  <c:v>45482</c:v>
                </c:pt>
                <c:pt idx="1189">
                  <c:v>45483</c:v>
                </c:pt>
                <c:pt idx="1190">
                  <c:v>45484</c:v>
                </c:pt>
                <c:pt idx="1191">
                  <c:v>45485</c:v>
                </c:pt>
                <c:pt idx="1192">
                  <c:v>45488</c:v>
                </c:pt>
                <c:pt idx="1193">
                  <c:v>45489</c:v>
                </c:pt>
                <c:pt idx="1194">
                  <c:v>45490</c:v>
                </c:pt>
                <c:pt idx="1195">
                  <c:v>45491</c:v>
                </c:pt>
                <c:pt idx="1196">
                  <c:v>45492</c:v>
                </c:pt>
                <c:pt idx="1197">
                  <c:v>45495</c:v>
                </c:pt>
                <c:pt idx="1198">
                  <c:v>45496</c:v>
                </c:pt>
                <c:pt idx="1199">
                  <c:v>45497</c:v>
                </c:pt>
                <c:pt idx="1200">
                  <c:v>45498</c:v>
                </c:pt>
                <c:pt idx="1201">
                  <c:v>45499</c:v>
                </c:pt>
                <c:pt idx="1202">
                  <c:v>45502</c:v>
                </c:pt>
                <c:pt idx="1203">
                  <c:v>45503</c:v>
                </c:pt>
                <c:pt idx="1204">
                  <c:v>45504</c:v>
                </c:pt>
                <c:pt idx="1205">
                  <c:v>45505</c:v>
                </c:pt>
                <c:pt idx="1206">
                  <c:v>45506</c:v>
                </c:pt>
                <c:pt idx="1207">
                  <c:v>45509</c:v>
                </c:pt>
                <c:pt idx="1208">
                  <c:v>45510</c:v>
                </c:pt>
                <c:pt idx="1209">
                  <c:v>45511</c:v>
                </c:pt>
                <c:pt idx="1210">
                  <c:v>45512</c:v>
                </c:pt>
                <c:pt idx="1211">
                  <c:v>45513</c:v>
                </c:pt>
                <c:pt idx="1212">
                  <c:v>45516</c:v>
                </c:pt>
                <c:pt idx="1213">
                  <c:v>45517</c:v>
                </c:pt>
                <c:pt idx="1214">
                  <c:v>45518</c:v>
                </c:pt>
                <c:pt idx="1215">
                  <c:v>45519</c:v>
                </c:pt>
                <c:pt idx="1216">
                  <c:v>45520</c:v>
                </c:pt>
                <c:pt idx="1217">
                  <c:v>45523</c:v>
                </c:pt>
                <c:pt idx="1218">
                  <c:v>45524</c:v>
                </c:pt>
                <c:pt idx="1219">
                  <c:v>45525</c:v>
                </c:pt>
                <c:pt idx="1220">
                  <c:v>45526</c:v>
                </c:pt>
                <c:pt idx="1221">
                  <c:v>45527</c:v>
                </c:pt>
                <c:pt idx="1222">
                  <c:v>45530</c:v>
                </c:pt>
                <c:pt idx="1223">
                  <c:v>45531</c:v>
                </c:pt>
                <c:pt idx="1224">
                  <c:v>45532</c:v>
                </c:pt>
                <c:pt idx="1225">
                  <c:v>45533</c:v>
                </c:pt>
                <c:pt idx="1226">
                  <c:v>45534</c:v>
                </c:pt>
                <c:pt idx="1227">
                  <c:v>45538</c:v>
                </c:pt>
                <c:pt idx="1228">
                  <c:v>45539</c:v>
                </c:pt>
                <c:pt idx="1229">
                  <c:v>45540</c:v>
                </c:pt>
                <c:pt idx="1230">
                  <c:v>45541</c:v>
                </c:pt>
                <c:pt idx="1231">
                  <c:v>45544</c:v>
                </c:pt>
                <c:pt idx="1232">
                  <c:v>45545</c:v>
                </c:pt>
                <c:pt idx="1233">
                  <c:v>45546</c:v>
                </c:pt>
                <c:pt idx="1234">
                  <c:v>45547</c:v>
                </c:pt>
                <c:pt idx="1235">
                  <c:v>45548</c:v>
                </c:pt>
                <c:pt idx="1236">
                  <c:v>45551</c:v>
                </c:pt>
                <c:pt idx="1237">
                  <c:v>45552</c:v>
                </c:pt>
                <c:pt idx="1238">
                  <c:v>45553</c:v>
                </c:pt>
                <c:pt idx="1239">
                  <c:v>45554</c:v>
                </c:pt>
                <c:pt idx="1240">
                  <c:v>45555</c:v>
                </c:pt>
                <c:pt idx="1241">
                  <c:v>45558</c:v>
                </c:pt>
                <c:pt idx="1242">
                  <c:v>45559</c:v>
                </c:pt>
                <c:pt idx="1243">
                  <c:v>45560</c:v>
                </c:pt>
                <c:pt idx="1244">
                  <c:v>45561</c:v>
                </c:pt>
                <c:pt idx="1245">
                  <c:v>45562</c:v>
                </c:pt>
                <c:pt idx="1246">
                  <c:v>45565</c:v>
                </c:pt>
                <c:pt idx="1247">
                  <c:v>45566</c:v>
                </c:pt>
                <c:pt idx="1248">
                  <c:v>45567</c:v>
                </c:pt>
                <c:pt idx="1249">
                  <c:v>45568</c:v>
                </c:pt>
                <c:pt idx="1250">
                  <c:v>45569</c:v>
                </c:pt>
                <c:pt idx="1251">
                  <c:v>45572</c:v>
                </c:pt>
                <c:pt idx="1252">
                  <c:v>45573</c:v>
                </c:pt>
                <c:pt idx="1253">
                  <c:v>45574</c:v>
                </c:pt>
                <c:pt idx="1254">
                  <c:v>45575</c:v>
                </c:pt>
                <c:pt idx="1255">
                  <c:v>45576</c:v>
                </c:pt>
                <c:pt idx="1256">
                  <c:v>45579</c:v>
                </c:pt>
                <c:pt idx="1257">
                  <c:v>45580</c:v>
                </c:pt>
                <c:pt idx="1258">
                  <c:v>45581</c:v>
                </c:pt>
              </c:numCache>
            </c:numRef>
          </c:cat>
          <c:val>
            <c:numRef>
              <c:f>'Pane 1'!$B$37:$B$1295</c:f>
              <c:numCache>
                <c:formatCode>0.00\%</c:formatCode>
                <c:ptCount val="1259"/>
                <c:pt idx="0">
                  <c:v>0</c:v>
                </c:pt>
                <c:pt idx="1">
                  <c:v>-0.91</c:v>
                </c:pt>
                <c:pt idx="2">
                  <c:v>-2.23</c:v>
                </c:pt>
                <c:pt idx="3">
                  <c:v>-2.0099999999999998</c:v>
                </c:pt>
                <c:pt idx="4">
                  <c:v>-3.18</c:v>
                </c:pt>
                <c:pt idx="5">
                  <c:v>-2.52</c:v>
                </c:pt>
                <c:pt idx="6">
                  <c:v>-0.68</c:v>
                </c:pt>
                <c:pt idx="7">
                  <c:v>-4.01</c:v>
                </c:pt>
                <c:pt idx="8">
                  <c:v>1.44</c:v>
                </c:pt>
                <c:pt idx="9">
                  <c:v>-0.52</c:v>
                </c:pt>
                <c:pt idx="10">
                  <c:v>0.61</c:v>
                </c:pt>
                <c:pt idx="11">
                  <c:v>-1.99</c:v>
                </c:pt>
                <c:pt idx="12">
                  <c:v>2.12</c:v>
                </c:pt>
                <c:pt idx="13">
                  <c:v>-0.36</c:v>
                </c:pt>
                <c:pt idx="14">
                  <c:v>0.74</c:v>
                </c:pt>
                <c:pt idx="15">
                  <c:v>1.32</c:v>
                </c:pt>
                <c:pt idx="16">
                  <c:v>2.1</c:v>
                </c:pt>
                <c:pt idx="17">
                  <c:v>4.43</c:v>
                </c:pt>
                <c:pt idx="18">
                  <c:v>4.87</c:v>
                </c:pt>
                <c:pt idx="19">
                  <c:v>2.89</c:v>
                </c:pt>
                <c:pt idx="20">
                  <c:v>3.96</c:v>
                </c:pt>
                <c:pt idx="21">
                  <c:v>4.97</c:v>
                </c:pt>
                <c:pt idx="22">
                  <c:v>5.95</c:v>
                </c:pt>
                <c:pt idx="23">
                  <c:v>4.3899999999999997</c:v>
                </c:pt>
                <c:pt idx="24">
                  <c:v>2.84</c:v>
                </c:pt>
                <c:pt idx="25">
                  <c:v>1.62</c:v>
                </c:pt>
                <c:pt idx="26">
                  <c:v>0.02</c:v>
                </c:pt>
                <c:pt idx="27">
                  <c:v>-1.28</c:v>
                </c:pt>
                <c:pt idx="28">
                  <c:v>2.16</c:v>
                </c:pt>
                <c:pt idx="29">
                  <c:v>4.33</c:v>
                </c:pt>
                <c:pt idx="30">
                  <c:v>4.6100000000000003</c:v>
                </c:pt>
                <c:pt idx="31">
                  <c:v>3.68</c:v>
                </c:pt>
                <c:pt idx="32">
                  <c:v>7.76</c:v>
                </c:pt>
                <c:pt idx="33">
                  <c:v>9.2100000000000009</c:v>
                </c:pt>
                <c:pt idx="34">
                  <c:v>3.58</c:v>
                </c:pt>
                <c:pt idx="35">
                  <c:v>4.1100000000000003</c:v>
                </c:pt>
                <c:pt idx="36">
                  <c:v>5.65</c:v>
                </c:pt>
                <c:pt idx="37">
                  <c:v>3.62</c:v>
                </c:pt>
                <c:pt idx="38">
                  <c:v>2.48</c:v>
                </c:pt>
                <c:pt idx="39">
                  <c:v>4.7699999999999996</c:v>
                </c:pt>
                <c:pt idx="40">
                  <c:v>6.36</c:v>
                </c:pt>
                <c:pt idx="41">
                  <c:v>4.4800000000000004</c:v>
                </c:pt>
                <c:pt idx="42">
                  <c:v>5.93</c:v>
                </c:pt>
                <c:pt idx="43">
                  <c:v>7.12</c:v>
                </c:pt>
                <c:pt idx="44">
                  <c:v>6.34</c:v>
                </c:pt>
                <c:pt idx="45">
                  <c:v>8.23</c:v>
                </c:pt>
                <c:pt idx="46">
                  <c:v>7.17</c:v>
                </c:pt>
                <c:pt idx="47">
                  <c:v>8.77</c:v>
                </c:pt>
                <c:pt idx="48">
                  <c:v>8.65</c:v>
                </c:pt>
                <c:pt idx="49">
                  <c:v>7.25</c:v>
                </c:pt>
                <c:pt idx="50">
                  <c:v>4.8899999999999997</c:v>
                </c:pt>
                <c:pt idx="51">
                  <c:v>6.12</c:v>
                </c:pt>
                <c:pt idx="52">
                  <c:v>4.3600000000000003</c:v>
                </c:pt>
                <c:pt idx="53">
                  <c:v>6.44</c:v>
                </c:pt>
                <c:pt idx="54">
                  <c:v>13.78</c:v>
                </c:pt>
                <c:pt idx="55">
                  <c:v>12.8</c:v>
                </c:pt>
                <c:pt idx="56">
                  <c:v>15.6</c:v>
                </c:pt>
                <c:pt idx="57">
                  <c:v>15.89</c:v>
                </c:pt>
                <c:pt idx="58">
                  <c:v>17.829999999999998</c:v>
                </c:pt>
                <c:pt idx="59">
                  <c:v>17.7</c:v>
                </c:pt>
                <c:pt idx="60">
                  <c:v>19.809999999999999</c:v>
                </c:pt>
                <c:pt idx="61">
                  <c:v>21.28</c:v>
                </c:pt>
                <c:pt idx="62">
                  <c:v>19.170000000000002</c:v>
                </c:pt>
                <c:pt idx="63">
                  <c:v>20.88</c:v>
                </c:pt>
                <c:pt idx="64">
                  <c:v>19.739999999999998</c:v>
                </c:pt>
                <c:pt idx="65">
                  <c:v>17.510000000000002</c:v>
                </c:pt>
                <c:pt idx="66">
                  <c:v>15.87</c:v>
                </c:pt>
                <c:pt idx="67">
                  <c:v>14.95</c:v>
                </c:pt>
                <c:pt idx="68">
                  <c:v>14.82</c:v>
                </c:pt>
                <c:pt idx="69">
                  <c:v>13.89</c:v>
                </c:pt>
                <c:pt idx="70">
                  <c:v>13.93</c:v>
                </c:pt>
                <c:pt idx="71">
                  <c:v>13.13</c:v>
                </c:pt>
                <c:pt idx="72">
                  <c:v>13.12</c:v>
                </c:pt>
                <c:pt idx="73">
                  <c:v>12.59</c:v>
                </c:pt>
                <c:pt idx="74">
                  <c:v>15.04</c:v>
                </c:pt>
                <c:pt idx="75">
                  <c:v>18.91</c:v>
                </c:pt>
                <c:pt idx="76">
                  <c:v>21.97</c:v>
                </c:pt>
                <c:pt idx="77">
                  <c:v>17.43</c:v>
                </c:pt>
                <c:pt idx="78">
                  <c:v>14.6</c:v>
                </c:pt>
                <c:pt idx="79">
                  <c:v>15.26</c:v>
                </c:pt>
                <c:pt idx="80">
                  <c:v>17.16</c:v>
                </c:pt>
                <c:pt idx="81">
                  <c:v>17.41</c:v>
                </c:pt>
                <c:pt idx="82">
                  <c:v>18.27</c:v>
                </c:pt>
                <c:pt idx="83">
                  <c:v>7.88</c:v>
                </c:pt>
                <c:pt idx="84">
                  <c:v>5.48</c:v>
                </c:pt>
                <c:pt idx="85">
                  <c:v>5.87</c:v>
                </c:pt>
                <c:pt idx="86">
                  <c:v>6.54</c:v>
                </c:pt>
                <c:pt idx="87">
                  <c:v>8.23</c:v>
                </c:pt>
                <c:pt idx="88">
                  <c:v>7.62</c:v>
                </c:pt>
                <c:pt idx="89">
                  <c:v>0.44</c:v>
                </c:pt>
                <c:pt idx="90">
                  <c:v>-6.12</c:v>
                </c:pt>
                <c:pt idx="91">
                  <c:v>-8.6199999999999992</c:v>
                </c:pt>
                <c:pt idx="92">
                  <c:v>-13.13</c:v>
                </c:pt>
                <c:pt idx="93">
                  <c:v>-8.18</c:v>
                </c:pt>
                <c:pt idx="94">
                  <c:v>-9.42</c:v>
                </c:pt>
                <c:pt idx="95">
                  <c:v>-0.76</c:v>
                </c:pt>
                <c:pt idx="96">
                  <c:v>1.72</c:v>
                </c:pt>
                <c:pt idx="97">
                  <c:v>3.36</c:v>
                </c:pt>
                <c:pt idx="98">
                  <c:v>-5.32</c:v>
                </c:pt>
                <c:pt idx="99">
                  <c:v>-4.6500000000000004</c:v>
                </c:pt>
                <c:pt idx="100">
                  <c:v>-7.49</c:v>
                </c:pt>
                <c:pt idx="101">
                  <c:v>-21.04</c:v>
                </c:pt>
                <c:pt idx="102">
                  <c:v>-14.79</c:v>
                </c:pt>
                <c:pt idx="103">
                  <c:v>-13.78</c:v>
                </c:pt>
                <c:pt idx="104">
                  <c:v>-7.61</c:v>
                </c:pt>
                <c:pt idx="105">
                  <c:v>-10.41</c:v>
                </c:pt>
                <c:pt idx="106">
                  <c:v>-2.99</c:v>
                </c:pt>
                <c:pt idx="107">
                  <c:v>-9.65</c:v>
                </c:pt>
                <c:pt idx="108">
                  <c:v>-12.27</c:v>
                </c:pt>
                <c:pt idx="109">
                  <c:v>-8.49</c:v>
                </c:pt>
                <c:pt idx="110">
                  <c:v>-11.98</c:v>
                </c:pt>
                <c:pt idx="111">
                  <c:v>-1.89</c:v>
                </c:pt>
                <c:pt idx="112">
                  <c:v>-6.54</c:v>
                </c:pt>
                <c:pt idx="113">
                  <c:v>1.66</c:v>
                </c:pt>
                <c:pt idx="114">
                  <c:v>3.04</c:v>
                </c:pt>
                <c:pt idx="115">
                  <c:v>-8</c:v>
                </c:pt>
                <c:pt idx="116">
                  <c:v>-9.08</c:v>
                </c:pt>
                <c:pt idx="117">
                  <c:v>-9.1999999999999993</c:v>
                </c:pt>
                <c:pt idx="118">
                  <c:v>-3.31</c:v>
                </c:pt>
                <c:pt idx="119">
                  <c:v>-7.4</c:v>
                </c:pt>
                <c:pt idx="120">
                  <c:v>-6.93</c:v>
                </c:pt>
                <c:pt idx="121">
                  <c:v>-0.27</c:v>
                </c:pt>
                <c:pt idx="122">
                  <c:v>-2.6</c:v>
                </c:pt>
                <c:pt idx="123">
                  <c:v>1.81</c:v>
                </c:pt>
                <c:pt idx="124">
                  <c:v>-1.25</c:v>
                </c:pt>
                <c:pt idx="125">
                  <c:v>-9.52</c:v>
                </c:pt>
                <c:pt idx="126">
                  <c:v>-1.01</c:v>
                </c:pt>
                <c:pt idx="127">
                  <c:v>-5.29</c:v>
                </c:pt>
                <c:pt idx="128">
                  <c:v>-7.59</c:v>
                </c:pt>
                <c:pt idx="129">
                  <c:v>-5.05</c:v>
                </c:pt>
                <c:pt idx="130">
                  <c:v>-4.6500000000000004</c:v>
                </c:pt>
                <c:pt idx="131">
                  <c:v>-5.9</c:v>
                </c:pt>
                <c:pt idx="132">
                  <c:v>-3.28</c:v>
                </c:pt>
                <c:pt idx="133">
                  <c:v>-0.49</c:v>
                </c:pt>
                <c:pt idx="134">
                  <c:v>3.65</c:v>
                </c:pt>
                <c:pt idx="135">
                  <c:v>1.86</c:v>
                </c:pt>
                <c:pt idx="136">
                  <c:v>0.1</c:v>
                </c:pt>
                <c:pt idx="137">
                  <c:v>0.64</c:v>
                </c:pt>
                <c:pt idx="138">
                  <c:v>2.42</c:v>
                </c:pt>
                <c:pt idx="139">
                  <c:v>0.78</c:v>
                </c:pt>
                <c:pt idx="140">
                  <c:v>1.52</c:v>
                </c:pt>
                <c:pt idx="141">
                  <c:v>3.57</c:v>
                </c:pt>
                <c:pt idx="142">
                  <c:v>5.14</c:v>
                </c:pt>
                <c:pt idx="143">
                  <c:v>4.1399999999999997</c:v>
                </c:pt>
                <c:pt idx="144">
                  <c:v>1.4</c:v>
                </c:pt>
                <c:pt idx="145">
                  <c:v>1.64</c:v>
                </c:pt>
                <c:pt idx="146">
                  <c:v>4.5999999999999996</c:v>
                </c:pt>
                <c:pt idx="147">
                  <c:v>10.82</c:v>
                </c:pt>
                <c:pt idx="148">
                  <c:v>5.04</c:v>
                </c:pt>
                <c:pt idx="149">
                  <c:v>9.4</c:v>
                </c:pt>
                <c:pt idx="150">
                  <c:v>8.74</c:v>
                </c:pt>
                <c:pt idx="151">
                  <c:v>10.46</c:v>
                </c:pt>
                <c:pt idx="152">
                  <c:v>13.57</c:v>
                </c:pt>
                <c:pt idx="153">
                  <c:v>18.59</c:v>
                </c:pt>
                <c:pt idx="154">
                  <c:v>14.82</c:v>
                </c:pt>
                <c:pt idx="155">
                  <c:v>19.73</c:v>
                </c:pt>
                <c:pt idx="156">
                  <c:v>16.97</c:v>
                </c:pt>
                <c:pt idx="157">
                  <c:v>20.99</c:v>
                </c:pt>
                <c:pt idx="158">
                  <c:v>24.48</c:v>
                </c:pt>
                <c:pt idx="159">
                  <c:v>28.06</c:v>
                </c:pt>
                <c:pt idx="160">
                  <c:v>29.16</c:v>
                </c:pt>
                <c:pt idx="161">
                  <c:v>27.65</c:v>
                </c:pt>
                <c:pt idx="162">
                  <c:v>24.19</c:v>
                </c:pt>
                <c:pt idx="163">
                  <c:v>23.85</c:v>
                </c:pt>
                <c:pt idx="164">
                  <c:v>14.15</c:v>
                </c:pt>
                <c:pt idx="165">
                  <c:v>17.600000000000001</c:v>
                </c:pt>
                <c:pt idx="166">
                  <c:v>16.16</c:v>
                </c:pt>
                <c:pt idx="167">
                  <c:v>20.420000000000002</c:v>
                </c:pt>
                <c:pt idx="168">
                  <c:v>17.34</c:v>
                </c:pt>
                <c:pt idx="169">
                  <c:v>17.87</c:v>
                </c:pt>
                <c:pt idx="170">
                  <c:v>14.25</c:v>
                </c:pt>
                <c:pt idx="171">
                  <c:v>17.63</c:v>
                </c:pt>
                <c:pt idx="172">
                  <c:v>21.55</c:v>
                </c:pt>
                <c:pt idx="173">
                  <c:v>21.37</c:v>
                </c:pt>
                <c:pt idx="174">
                  <c:v>33.270000000000003</c:v>
                </c:pt>
                <c:pt idx="175">
                  <c:v>30.19</c:v>
                </c:pt>
                <c:pt idx="176">
                  <c:v>32.39</c:v>
                </c:pt>
                <c:pt idx="177">
                  <c:v>34.6</c:v>
                </c:pt>
                <c:pt idx="178">
                  <c:v>28.63</c:v>
                </c:pt>
                <c:pt idx="179">
                  <c:v>31.36</c:v>
                </c:pt>
                <c:pt idx="180">
                  <c:v>31.44</c:v>
                </c:pt>
                <c:pt idx="181">
                  <c:v>31.41</c:v>
                </c:pt>
                <c:pt idx="182">
                  <c:v>31.02</c:v>
                </c:pt>
                <c:pt idx="183">
                  <c:v>28.35</c:v>
                </c:pt>
                <c:pt idx="184">
                  <c:v>29.18</c:v>
                </c:pt>
                <c:pt idx="185">
                  <c:v>25.78</c:v>
                </c:pt>
                <c:pt idx="186">
                  <c:v>27.81</c:v>
                </c:pt>
                <c:pt idx="187">
                  <c:v>31.27</c:v>
                </c:pt>
                <c:pt idx="188">
                  <c:v>30.61</c:v>
                </c:pt>
                <c:pt idx="189">
                  <c:v>31.85</c:v>
                </c:pt>
                <c:pt idx="190">
                  <c:v>32</c:v>
                </c:pt>
                <c:pt idx="191">
                  <c:v>32.369999999999997</c:v>
                </c:pt>
                <c:pt idx="192">
                  <c:v>29.02</c:v>
                </c:pt>
                <c:pt idx="193">
                  <c:v>31.19</c:v>
                </c:pt>
                <c:pt idx="194">
                  <c:v>27.27</c:v>
                </c:pt>
                <c:pt idx="195">
                  <c:v>31</c:v>
                </c:pt>
                <c:pt idx="196">
                  <c:v>29.63</c:v>
                </c:pt>
                <c:pt idx="197">
                  <c:v>31.32</c:v>
                </c:pt>
                <c:pt idx="198">
                  <c:v>30.41</c:v>
                </c:pt>
                <c:pt idx="199">
                  <c:v>29.39</c:v>
                </c:pt>
                <c:pt idx="200">
                  <c:v>31.58</c:v>
                </c:pt>
                <c:pt idx="201">
                  <c:v>33.79</c:v>
                </c:pt>
                <c:pt idx="202">
                  <c:v>45.05</c:v>
                </c:pt>
                <c:pt idx="203">
                  <c:v>40.47</c:v>
                </c:pt>
                <c:pt idx="204">
                  <c:v>37</c:v>
                </c:pt>
                <c:pt idx="205">
                  <c:v>35.67</c:v>
                </c:pt>
                <c:pt idx="206">
                  <c:v>34.450000000000003</c:v>
                </c:pt>
                <c:pt idx="207">
                  <c:v>37.53</c:v>
                </c:pt>
                <c:pt idx="208">
                  <c:v>36.75</c:v>
                </c:pt>
                <c:pt idx="209">
                  <c:v>37.47</c:v>
                </c:pt>
                <c:pt idx="210">
                  <c:v>38.57</c:v>
                </c:pt>
                <c:pt idx="211">
                  <c:v>36.700000000000003</c:v>
                </c:pt>
                <c:pt idx="212">
                  <c:v>35.75</c:v>
                </c:pt>
                <c:pt idx="213">
                  <c:v>34.200000000000003</c:v>
                </c:pt>
                <c:pt idx="214">
                  <c:v>32.64</c:v>
                </c:pt>
                <c:pt idx="215">
                  <c:v>32.340000000000003</c:v>
                </c:pt>
                <c:pt idx="216">
                  <c:v>32.049999999999997</c:v>
                </c:pt>
                <c:pt idx="217">
                  <c:v>29.58</c:v>
                </c:pt>
                <c:pt idx="218">
                  <c:v>28.6</c:v>
                </c:pt>
                <c:pt idx="219">
                  <c:v>29.94</c:v>
                </c:pt>
                <c:pt idx="220">
                  <c:v>29.12</c:v>
                </c:pt>
                <c:pt idx="221">
                  <c:v>33.130000000000003</c:v>
                </c:pt>
                <c:pt idx="222">
                  <c:v>32.520000000000003</c:v>
                </c:pt>
                <c:pt idx="223">
                  <c:v>27.01</c:v>
                </c:pt>
                <c:pt idx="224">
                  <c:v>21.48</c:v>
                </c:pt>
                <c:pt idx="225">
                  <c:v>16.600000000000001</c:v>
                </c:pt>
                <c:pt idx="226">
                  <c:v>16.63</c:v>
                </c:pt>
                <c:pt idx="227">
                  <c:v>8.91</c:v>
                </c:pt>
                <c:pt idx="228">
                  <c:v>8.1</c:v>
                </c:pt>
                <c:pt idx="229">
                  <c:v>9.18</c:v>
                </c:pt>
                <c:pt idx="230">
                  <c:v>9.6199999999999992</c:v>
                </c:pt>
                <c:pt idx="231">
                  <c:v>10.19</c:v>
                </c:pt>
                <c:pt idx="232">
                  <c:v>8.8699999999999992</c:v>
                </c:pt>
                <c:pt idx="233">
                  <c:v>7.2</c:v>
                </c:pt>
                <c:pt idx="234">
                  <c:v>5.21</c:v>
                </c:pt>
                <c:pt idx="235">
                  <c:v>6.69</c:v>
                </c:pt>
                <c:pt idx="236">
                  <c:v>3.47</c:v>
                </c:pt>
                <c:pt idx="237">
                  <c:v>1.98</c:v>
                </c:pt>
                <c:pt idx="238">
                  <c:v>4.33</c:v>
                </c:pt>
                <c:pt idx="239">
                  <c:v>3.99</c:v>
                </c:pt>
                <c:pt idx="240">
                  <c:v>4.6500000000000004</c:v>
                </c:pt>
                <c:pt idx="241">
                  <c:v>1.44</c:v>
                </c:pt>
                <c:pt idx="242">
                  <c:v>4.0199999999999996</c:v>
                </c:pt>
                <c:pt idx="243">
                  <c:v>6.44</c:v>
                </c:pt>
                <c:pt idx="244">
                  <c:v>7.42</c:v>
                </c:pt>
                <c:pt idx="245">
                  <c:v>8.33</c:v>
                </c:pt>
                <c:pt idx="246">
                  <c:v>10.28</c:v>
                </c:pt>
                <c:pt idx="247">
                  <c:v>17.48</c:v>
                </c:pt>
                <c:pt idx="248">
                  <c:v>20.25</c:v>
                </c:pt>
                <c:pt idx="249">
                  <c:v>20.98</c:v>
                </c:pt>
                <c:pt idx="250">
                  <c:v>20.77</c:v>
                </c:pt>
                <c:pt idx="251">
                  <c:v>21.08</c:v>
                </c:pt>
                <c:pt idx="252">
                  <c:v>25.14</c:v>
                </c:pt>
                <c:pt idx="253">
                  <c:v>26.77</c:v>
                </c:pt>
                <c:pt idx="254">
                  <c:v>26.77</c:v>
                </c:pt>
                <c:pt idx="255">
                  <c:v>27.64</c:v>
                </c:pt>
                <c:pt idx="256">
                  <c:v>28.35</c:v>
                </c:pt>
                <c:pt idx="257">
                  <c:v>29.11</c:v>
                </c:pt>
                <c:pt idx="258">
                  <c:v>31.02</c:v>
                </c:pt>
                <c:pt idx="259">
                  <c:v>28.65</c:v>
                </c:pt>
                <c:pt idx="260">
                  <c:v>29.12</c:v>
                </c:pt>
                <c:pt idx="261">
                  <c:v>26.83</c:v>
                </c:pt>
                <c:pt idx="262">
                  <c:v>28.38</c:v>
                </c:pt>
                <c:pt idx="263">
                  <c:v>29.07</c:v>
                </c:pt>
                <c:pt idx="264">
                  <c:v>28.48</c:v>
                </c:pt>
                <c:pt idx="265">
                  <c:v>29.28</c:v>
                </c:pt>
                <c:pt idx="266">
                  <c:v>29.94</c:v>
                </c:pt>
                <c:pt idx="267">
                  <c:v>31.2</c:v>
                </c:pt>
                <c:pt idx="268">
                  <c:v>29.65</c:v>
                </c:pt>
                <c:pt idx="269">
                  <c:v>31.76</c:v>
                </c:pt>
                <c:pt idx="270">
                  <c:v>35.19</c:v>
                </c:pt>
                <c:pt idx="271">
                  <c:v>37.49</c:v>
                </c:pt>
                <c:pt idx="272">
                  <c:v>34.75</c:v>
                </c:pt>
                <c:pt idx="273">
                  <c:v>37.29</c:v>
                </c:pt>
                <c:pt idx="274">
                  <c:v>41.28</c:v>
                </c:pt>
                <c:pt idx="275">
                  <c:v>42.28</c:v>
                </c:pt>
                <c:pt idx="276">
                  <c:v>39.979999999999997</c:v>
                </c:pt>
                <c:pt idx="277">
                  <c:v>40.82</c:v>
                </c:pt>
                <c:pt idx="278">
                  <c:v>40.799999999999997</c:v>
                </c:pt>
                <c:pt idx="279">
                  <c:v>45.1</c:v>
                </c:pt>
                <c:pt idx="280">
                  <c:v>50.29</c:v>
                </c:pt>
                <c:pt idx="281">
                  <c:v>44.88</c:v>
                </c:pt>
                <c:pt idx="282">
                  <c:v>46.48</c:v>
                </c:pt>
                <c:pt idx="283">
                  <c:v>44.34</c:v>
                </c:pt>
                <c:pt idx="284">
                  <c:v>47.62</c:v>
                </c:pt>
                <c:pt idx="285">
                  <c:v>47.84</c:v>
                </c:pt>
                <c:pt idx="286">
                  <c:v>49.15</c:v>
                </c:pt>
                <c:pt idx="287">
                  <c:v>52.92</c:v>
                </c:pt>
                <c:pt idx="288">
                  <c:v>54.21</c:v>
                </c:pt>
                <c:pt idx="289">
                  <c:v>52.89</c:v>
                </c:pt>
                <c:pt idx="290">
                  <c:v>49.49</c:v>
                </c:pt>
                <c:pt idx="291">
                  <c:v>46.13</c:v>
                </c:pt>
                <c:pt idx="292">
                  <c:v>41.82</c:v>
                </c:pt>
                <c:pt idx="293">
                  <c:v>37.340000000000003</c:v>
                </c:pt>
                <c:pt idx="294">
                  <c:v>41.23</c:v>
                </c:pt>
                <c:pt idx="295">
                  <c:v>38.979999999999997</c:v>
                </c:pt>
                <c:pt idx="296">
                  <c:v>44.44</c:v>
                </c:pt>
                <c:pt idx="297">
                  <c:v>45.59</c:v>
                </c:pt>
                <c:pt idx="298">
                  <c:v>49.05</c:v>
                </c:pt>
                <c:pt idx="299">
                  <c:v>51.1</c:v>
                </c:pt>
                <c:pt idx="300">
                  <c:v>52.06</c:v>
                </c:pt>
                <c:pt idx="301">
                  <c:v>50.39</c:v>
                </c:pt>
                <c:pt idx="302">
                  <c:v>51.05</c:v>
                </c:pt>
                <c:pt idx="303">
                  <c:v>49.02</c:v>
                </c:pt>
                <c:pt idx="304">
                  <c:v>48.82</c:v>
                </c:pt>
                <c:pt idx="305">
                  <c:v>46.89</c:v>
                </c:pt>
                <c:pt idx="306">
                  <c:v>45.25</c:v>
                </c:pt>
                <c:pt idx="307">
                  <c:v>49.51</c:v>
                </c:pt>
                <c:pt idx="308">
                  <c:v>51.23</c:v>
                </c:pt>
                <c:pt idx="309">
                  <c:v>53.67</c:v>
                </c:pt>
                <c:pt idx="310">
                  <c:v>56.68</c:v>
                </c:pt>
                <c:pt idx="311">
                  <c:v>57.44</c:v>
                </c:pt>
                <c:pt idx="312">
                  <c:v>61.71</c:v>
                </c:pt>
                <c:pt idx="313">
                  <c:v>62.56</c:v>
                </c:pt>
                <c:pt idx="314">
                  <c:v>111.78</c:v>
                </c:pt>
                <c:pt idx="315">
                  <c:v>97.16</c:v>
                </c:pt>
                <c:pt idx="316">
                  <c:v>121.59</c:v>
                </c:pt>
                <c:pt idx="317">
                  <c:v>122.24</c:v>
                </c:pt>
                <c:pt idx="318">
                  <c:v>117.78</c:v>
                </c:pt>
                <c:pt idx="319">
                  <c:v>125.24</c:v>
                </c:pt>
                <c:pt idx="320">
                  <c:v>126.84</c:v>
                </c:pt>
                <c:pt idx="321">
                  <c:v>112.76</c:v>
                </c:pt>
                <c:pt idx="322">
                  <c:v>101.79</c:v>
                </c:pt>
                <c:pt idx="323">
                  <c:v>102.54</c:v>
                </c:pt>
                <c:pt idx="324">
                  <c:v>94</c:v>
                </c:pt>
                <c:pt idx="325">
                  <c:v>100.3</c:v>
                </c:pt>
                <c:pt idx="326">
                  <c:v>100.39</c:v>
                </c:pt>
                <c:pt idx="327">
                  <c:v>104.61</c:v>
                </c:pt>
                <c:pt idx="328">
                  <c:v>105.65</c:v>
                </c:pt>
                <c:pt idx="329">
                  <c:v>107.35</c:v>
                </c:pt>
                <c:pt idx="330">
                  <c:v>123.26</c:v>
                </c:pt>
                <c:pt idx="331">
                  <c:v>133.16</c:v>
                </c:pt>
                <c:pt idx="332">
                  <c:v>132.29</c:v>
                </c:pt>
                <c:pt idx="333">
                  <c:v>128.66999999999999</c:v>
                </c:pt>
                <c:pt idx="334">
                  <c:v>130.88</c:v>
                </c:pt>
                <c:pt idx="335">
                  <c:v>127.13</c:v>
                </c:pt>
                <c:pt idx="336">
                  <c:v>119.02</c:v>
                </c:pt>
                <c:pt idx="337">
                  <c:v>108.72</c:v>
                </c:pt>
                <c:pt idx="338">
                  <c:v>115.17</c:v>
                </c:pt>
                <c:pt idx="339">
                  <c:v>112.42</c:v>
                </c:pt>
                <c:pt idx="340">
                  <c:v>90.69</c:v>
                </c:pt>
                <c:pt idx="341">
                  <c:v>97.95</c:v>
                </c:pt>
                <c:pt idx="342">
                  <c:v>87.81</c:v>
                </c:pt>
                <c:pt idx="343">
                  <c:v>86.07</c:v>
                </c:pt>
                <c:pt idx="344">
                  <c:v>95.15</c:v>
                </c:pt>
                <c:pt idx="345">
                  <c:v>89.2</c:v>
                </c:pt>
                <c:pt idx="346">
                  <c:v>93.19</c:v>
                </c:pt>
                <c:pt idx="347">
                  <c:v>80.36</c:v>
                </c:pt>
                <c:pt idx="348">
                  <c:v>78.19</c:v>
                </c:pt>
                <c:pt idx="349">
                  <c:v>73.33</c:v>
                </c:pt>
                <c:pt idx="350">
                  <c:v>79.8</c:v>
                </c:pt>
                <c:pt idx="351">
                  <c:v>83.64</c:v>
                </c:pt>
                <c:pt idx="352">
                  <c:v>106.78</c:v>
                </c:pt>
                <c:pt idx="353">
                  <c:v>105.68</c:v>
                </c:pt>
                <c:pt idx="354">
                  <c:v>102.59</c:v>
                </c:pt>
                <c:pt idx="355">
                  <c:v>100.32</c:v>
                </c:pt>
                <c:pt idx="356">
                  <c:v>105.81</c:v>
                </c:pt>
                <c:pt idx="357">
                  <c:v>101.72</c:v>
                </c:pt>
                <c:pt idx="358">
                  <c:v>101.93</c:v>
                </c:pt>
                <c:pt idx="359">
                  <c:v>101.47</c:v>
                </c:pt>
                <c:pt idx="360">
                  <c:v>92.19</c:v>
                </c:pt>
                <c:pt idx="361">
                  <c:v>89.38</c:v>
                </c:pt>
                <c:pt idx="362">
                  <c:v>93.8</c:v>
                </c:pt>
                <c:pt idx="363">
                  <c:v>100.83</c:v>
                </c:pt>
                <c:pt idx="364">
                  <c:v>94.71</c:v>
                </c:pt>
                <c:pt idx="365">
                  <c:v>98.82</c:v>
                </c:pt>
                <c:pt idx="366">
                  <c:v>96.18</c:v>
                </c:pt>
                <c:pt idx="367">
                  <c:v>101.74</c:v>
                </c:pt>
                <c:pt idx="368">
                  <c:v>105.61</c:v>
                </c:pt>
                <c:pt idx="369">
                  <c:v>98.46</c:v>
                </c:pt>
                <c:pt idx="370">
                  <c:v>91.63</c:v>
                </c:pt>
                <c:pt idx="371">
                  <c:v>94.41</c:v>
                </c:pt>
                <c:pt idx="372">
                  <c:v>91.31</c:v>
                </c:pt>
                <c:pt idx="373">
                  <c:v>91.75</c:v>
                </c:pt>
                <c:pt idx="374">
                  <c:v>88.61</c:v>
                </c:pt>
                <c:pt idx="375">
                  <c:v>86.49</c:v>
                </c:pt>
                <c:pt idx="376">
                  <c:v>84.43</c:v>
                </c:pt>
                <c:pt idx="377">
                  <c:v>83.23</c:v>
                </c:pt>
                <c:pt idx="378">
                  <c:v>78.63</c:v>
                </c:pt>
                <c:pt idx="379">
                  <c:v>73.23</c:v>
                </c:pt>
                <c:pt idx="380">
                  <c:v>80.16</c:v>
                </c:pt>
                <c:pt idx="381">
                  <c:v>83.4</c:v>
                </c:pt>
                <c:pt idx="382">
                  <c:v>88.4</c:v>
                </c:pt>
                <c:pt idx="383">
                  <c:v>91.8</c:v>
                </c:pt>
                <c:pt idx="384">
                  <c:v>90.5</c:v>
                </c:pt>
                <c:pt idx="385">
                  <c:v>89.27</c:v>
                </c:pt>
                <c:pt idx="386">
                  <c:v>88.17</c:v>
                </c:pt>
                <c:pt idx="387">
                  <c:v>86.56</c:v>
                </c:pt>
                <c:pt idx="388">
                  <c:v>85.51</c:v>
                </c:pt>
                <c:pt idx="389">
                  <c:v>82.62</c:v>
                </c:pt>
                <c:pt idx="390">
                  <c:v>80.27</c:v>
                </c:pt>
                <c:pt idx="391">
                  <c:v>84.92</c:v>
                </c:pt>
                <c:pt idx="392">
                  <c:v>85.01</c:v>
                </c:pt>
                <c:pt idx="393">
                  <c:v>74.319999999999993</c:v>
                </c:pt>
                <c:pt idx="394">
                  <c:v>74.7</c:v>
                </c:pt>
                <c:pt idx="395">
                  <c:v>71.72</c:v>
                </c:pt>
                <c:pt idx="396">
                  <c:v>76.180000000000007</c:v>
                </c:pt>
                <c:pt idx="397">
                  <c:v>81.34</c:v>
                </c:pt>
                <c:pt idx="398">
                  <c:v>82.51</c:v>
                </c:pt>
                <c:pt idx="399">
                  <c:v>79.95</c:v>
                </c:pt>
                <c:pt idx="400">
                  <c:v>79.040000000000006</c:v>
                </c:pt>
                <c:pt idx="401">
                  <c:v>82.89</c:v>
                </c:pt>
                <c:pt idx="402">
                  <c:v>82.66</c:v>
                </c:pt>
                <c:pt idx="403">
                  <c:v>82.44</c:v>
                </c:pt>
                <c:pt idx="404">
                  <c:v>81.44</c:v>
                </c:pt>
                <c:pt idx="405">
                  <c:v>83.6</c:v>
                </c:pt>
                <c:pt idx="406">
                  <c:v>86.12</c:v>
                </c:pt>
                <c:pt idx="407">
                  <c:v>85.31</c:v>
                </c:pt>
                <c:pt idx="408">
                  <c:v>86.66</c:v>
                </c:pt>
                <c:pt idx="409">
                  <c:v>88.66</c:v>
                </c:pt>
                <c:pt idx="410">
                  <c:v>84.92</c:v>
                </c:pt>
                <c:pt idx="411">
                  <c:v>88.2</c:v>
                </c:pt>
                <c:pt idx="412">
                  <c:v>90.75</c:v>
                </c:pt>
                <c:pt idx="413">
                  <c:v>90.74</c:v>
                </c:pt>
                <c:pt idx="414">
                  <c:v>86.31</c:v>
                </c:pt>
                <c:pt idx="415">
                  <c:v>86.71</c:v>
                </c:pt>
                <c:pt idx="416">
                  <c:v>90.15</c:v>
                </c:pt>
                <c:pt idx="417">
                  <c:v>91.4</c:v>
                </c:pt>
                <c:pt idx="418">
                  <c:v>93.1</c:v>
                </c:pt>
                <c:pt idx="419">
                  <c:v>89.54</c:v>
                </c:pt>
                <c:pt idx="420">
                  <c:v>89.77</c:v>
                </c:pt>
                <c:pt idx="421">
                  <c:v>85.62</c:v>
                </c:pt>
                <c:pt idx="422">
                  <c:v>88.56</c:v>
                </c:pt>
                <c:pt idx="423">
                  <c:v>89.42</c:v>
                </c:pt>
                <c:pt idx="424">
                  <c:v>88.2</c:v>
                </c:pt>
                <c:pt idx="425">
                  <c:v>92.39</c:v>
                </c:pt>
                <c:pt idx="426">
                  <c:v>88.66</c:v>
                </c:pt>
                <c:pt idx="427">
                  <c:v>87.14</c:v>
                </c:pt>
                <c:pt idx="428">
                  <c:v>85.72</c:v>
                </c:pt>
                <c:pt idx="429">
                  <c:v>69.290000000000006</c:v>
                </c:pt>
                <c:pt idx="430">
                  <c:v>69.88</c:v>
                </c:pt>
                <c:pt idx="431">
                  <c:v>65.13</c:v>
                </c:pt>
                <c:pt idx="432">
                  <c:v>66.08</c:v>
                </c:pt>
                <c:pt idx="433">
                  <c:v>65.790000000000006</c:v>
                </c:pt>
                <c:pt idx="434">
                  <c:v>63.47</c:v>
                </c:pt>
                <c:pt idx="435">
                  <c:v>67.92</c:v>
                </c:pt>
                <c:pt idx="436">
                  <c:v>65.92</c:v>
                </c:pt>
                <c:pt idx="437">
                  <c:v>65.040000000000006</c:v>
                </c:pt>
                <c:pt idx="438">
                  <c:v>61.34</c:v>
                </c:pt>
                <c:pt idx="439">
                  <c:v>58.79</c:v>
                </c:pt>
                <c:pt idx="440">
                  <c:v>59.16</c:v>
                </c:pt>
                <c:pt idx="441">
                  <c:v>59.04</c:v>
                </c:pt>
                <c:pt idx="442">
                  <c:v>63.71</c:v>
                </c:pt>
                <c:pt idx="443">
                  <c:v>66.02</c:v>
                </c:pt>
                <c:pt idx="444">
                  <c:v>62.27</c:v>
                </c:pt>
                <c:pt idx="445">
                  <c:v>62.95</c:v>
                </c:pt>
                <c:pt idx="446">
                  <c:v>60.92</c:v>
                </c:pt>
                <c:pt idx="447">
                  <c:v>62.81</c:v>
                </c:pt>
                <c:pt idx="448">
                  <c:v>67.58</c:v>
                </c:pt>
                <c:pt idx="449">
                  <c:v>70.39</c:v>
                </c:pt>
                <c:pt idx="450">
                  <c:v>70.89</c:v>
                </c:pt>
                <c:pt idx="451">
                  <c:v>71.569999999999993</c:v>
                </c:pt>
                <c:pt idx="452">
                  <c:v>71.53</c:v>
                </c:pt>
                <c:pt idx="453">
                  <c:v>70.84</c:v>
                </c:pt>
                <c:pt idx="454">
                  <c:v>73.02</c:v>
                </c:pt>
                <c:pt idx="455">
                  <c:v>77.47</c:v>
                </c:pt>
                <c:pt idx="456">
                  <c:v>76.08</c:v>
                </c:pt>
                <c:pt idx="457">
                  <c:v>76.64</c:v>
                </c:pt>
                <c:pt idx="458">
                  <c:v>76.84</c:v>
                </c:pt>
                <c:pt idx="459">
                  <c:v>75.069999999999993</c:v>
                </c:pt>
                <c:pt idx="460">
                  <c:v>70.5</c:v>
                </c:pt>
                <c:pt idx="461">
                  <c:v>69.42</c:v>
                </c:pt>
                <c:pt idx="462">
                  <c:v>68.489999999999995</c:v>
                </c:pt>
                <c:pt idx="463">
                  <c:v>65.47</c:v>
                </c:pt>
                <c:pt idx="464">
                  <c:v>63.79</c:v>
                </c:pt>
                <c:pt idx="465">
                  <c:v>68.2</c:v>
                </c:pt>
                <c:pt idx="466">
                  <c:v>71.13</c:v>
                </c:pt>
                <c:pt idx="467">
                  <c:v>69.069999999999993</c:v>
                </c:pt>
                <c:pt idx="468">
                  <c:v>71.25</c:v>
                </c:pt>
                <c:pt idx="469">
                  <c:v>70.94</c:v>
                </c:pt>
                <c:pt idx="470">
                  <c:v>74.849999999999994</c:v>
                </c:pt>
                <c:pt idx="471">
                  <c:v>73.7</c:v>
                </c:pt>
                <c:pt idx="472">
                  <c:v>73.02</c:v>
                </c:pt>
                <c:pt idx="473">
                  <c:v>75.19</c:v>
                </c:pt>
                <c:pt idx="474">
                  <c:v>75</c:v>
                </c:pt>
                <c:pt idx="475">
                  <c:v>75.56</c:v>
                </c:pt>
                <c:pt idx="476">
                  <c:v>74.099999999999994</c:v>
                </c:pt>
                <c:pt idx="477">
                  <c:v>78.33</c:v>
                </c:pt>
                <c:pt idx="478">
                  <c:v>55.51</c:v>
                </c:pt>
                <c:pt idx="479">
                  <c:v>58.64</c:v>
                </c:pt>
                <c:pt idx="480">
                  <c:v>53.84</c:v>
                </c:pt>
                <c:pt idx="481">
                  <c:v>50.32</c:v>
                </c:pt>
                <c:pt idx="482">
                  <c:v>48.48</c:v>
                </c:pt>
                <c:pt idx="483">
                  <c:v>47.4</c:v>
                </c:pt>
                <c:pt idx="484">
                  <c:v>45.79</c:v>
                </c:pt>
                <c:pt idx="485">
                  <c:v>44.47</c:v>
                </c:pt>
                <c:pt idx="486">
                  <c:v>43.7</c:v>
                </c:pt>
                <c:pt idx="487">
                  <c:v>41.78</c:v>
                </c:pt>
                <c:pt idx="488">
                  <c:v>42.66</c:v>
                </c:pt>
                <c:pt idx="489">
                  <c:v>42.36</c:v>
                </c:pt>
                <c:pt idx="490">
                  <c:v>45.79</c:v>
                </c:pt>
                <c:pt idx="491">
                  <c:v>45.62</c:v>
                </c:pt>
                <c:pt idx="492">
                  <c:v>46.35</c:v>
                </c:pt>
                <c:pt idx="493">
                  <c:v>45.91</c:v>
                </c:pt>
                <c:pt idx="494">
                  <c:v>47.18</c:v>
                </c:pt>
                <c:pt idx="495">
                  <c:v>45.81</c:v>
                </c:pt>
                <c:pt idx="496">
                  <c:v>44.66</c:v>
                </c:pt>
                <c:pt idx="497">
                  <c:v>44.12</c:v>
                </c:pt>
                <c:pt idx="498">
                  <c:v>47.19</c:v>
                </c:pt>
                <c:pt idx="499">
                  <c:v>46.7</c:v>
                </c:pt>
                <c:pt idx="500">
                  <c:v>48.36</c:v>
                </c:pt>
                <c:pt idx="501">
                  <c:v>49.04</c:v>
                </c:pt>
                <c:pt idx="502">
                  <c:v>49.76</c:v>
                </c:pt>
                <c:pt idx="503">
                  <c:v>51.91</c:v>
                </c:pt>
                <c:pt idx="504">
                  <c:v>52.28</c:v>
                </c:pt>
                <c:pt idx="505">
                  <c:v>53.5</c:v>
                </c:pt>
                <c:pt idx="506">
                  <c:v>56.49</c:v>
                </c:pt>
                <c:pt idx="507">
                  <c:v>56.39</c:v>
                </c:pt>
                <c:pt idx="508">
                  <c:v>56.98</c:v>
                </c:pt>
                <c:pt idx="509">
                  <c:v>53.62</c:v>
                </c:pt>
                <c:pt idx="510">
                  <c:v>55.29</c:v>
                </c:pt>
                <c:pt idx="511">
                  <c:v>53.13</c:v>
                </c:pt>
                <c:pt idx="512">
                  <c:v>52.01</c:v>
                </c:pt>
                <c:pt idx="513">
                  <c:v>49.73</c:v>
                </c:pt>
                <c:pt idx="514">
                  <c:v>50.63</c:v>
                </c:pt>
                <c:pt idx="515">
                  <c:v>54.33</c:v>
                </c:pt>
                <c:pt idx="516">
                  <c:v>56.69</c:v>
                </c:pt>
                <c:pt idx="517">
                  <c:v>58.92</c:v>
                </c:pt>
                <c:pt idx="518">
                  <c:v>59.35</c:v>
                </c:pt>
                <c:pt idx="519">
                  <c:v>60.82</c:v>
                </c:pt>
                <c:pt idx="520">
                  <c:v>59.4</c:v>
                </c:pt>
                <c:pt idx="521">
                  <c:v>58.1</c:v>
                </c:pt>
                <c:pt idx="522">
                  <c:v>55.22</c:v>
                </c:pt>
                <c:pt idx="523">
                  <c:v>55.32</c:v>
                </c:pt>
                <c:pt idx="524">
                  <c:v>54.82</c:v>
                </c:pt>
                <c:pt idx="525">
                  <c:v>55.59</c:v>
                </c:pt>
                <c:pt idx="526">
                  <c:v>53.48</c:v>
                </c:pt>
                <c:pt idx="527">
                  <c:v>54.97</c:v>
                </c:pt>
                <c:pt idx="528">
                  <c:v>51.12</c:v>
                </c:pt>
                <c:pt idx="529">
                  <c:v>50</c:v>
                </c:pt>
                <c:pt idx="530">
                  <c:v>49.07</c:v>
                </c:pt>
                <c:pt idx="531">
                  <c:v>45.01</c:v>
                </c:pt>
                <c:pt idx="532">
                  <c:v>45.84</c:v>
                </c:pt>
                <c:pt idx="533">
                  <c:v>40.619999999999997</c:v>
                </c:pt>
                <c:pt idx="534">
                  <c:v>39.33</c:v>
                </c:pt>
                <c:pt idx="535">
                  <c:v>36.51</c:v>
                </c:pt>
                <c:pt idx="536">
                  <c:v>33.200000000000003</c:v>
                </c:pt>
                <c:pt idx="537">
                  <c:v>34.090000000000003</c:v>
                </c:pt>
                <c:pt idx="538">
                  <c:v>31.42</c:v>
                </c:pt>
                <c:pt idx="539">
                  <c:v>35.14</c:v>
                </c:pt>
                <c:pt idx="540">
                  <c:v>-1.99</c:v>
                </c:pt>
                <c:pt idx="541">
                  <c:v>3.99</c:v>
                </c:pt>
                <c:pt idx="542">
                  <c:v>6.22</c:v>
                </c:pt>
                <c:pt idx="543">
                  <c:v>6.61</c:v>
                </c:pt>
                <c:pt idx="544">
                  <c:v>1.47</c:v>
                </c:pt>
                <c:pt idx="545">
                  <c:v>3.77</c:v>
                </c:pt>
                <c:pt idx="546">
                  <c:v>7.29</c:v>
                </c:pt>
                <c:pt idx="547">
                  <c:v>5.49</c:v>
                </c:pt>
                <c:pt idx="548">
                  <c:v>8.4</c:v>
                </c:pt>
                <c:pt idx="549">
                  <c:v>6.15</c:v>
                </c:pt>
                <c:pt idx="550">
                  <c:v>6.29</c:v>
                </c:pt>
                <c:pt idx="551">
                  <c:v>5.81</c:v>
                </c:pt>
                <c:pt idx="552">
                  <c:v>7.76</c:v>
                </c:pt>
                <c:pt idx="553">
                  <c:v>6.69</c:v>
                </c:pt>
                <c:pt idx="554">
                  <c:v>6.15</c:v>
                </c:pt>
                <c:pt idx="555">
                  <c:v>4.55</c:v>
                </c:pt>
                <c:pt idx="556">
                  <c:v>5.14</c:v>
                </c:pt>
                <c:pt idx="557">
                  <c:v>4.8499999999999996</c:v>
                </c:pt>
                <c:pt idx="558">
                  <c:v>6.03</c:v>
                </c:pt>
                <c:pt idx="559">
                  <c:v>7.01</c:v>
                </c:pt>
                <c:pt idx="560">
                  <c:v>7.13</c:v>
                </c:pt>
                <c:pt idx="561">
                  <c:v>6.68</c:v>
                </c:pt>
                <c:pt idx="562">
                  <c:v>5.7</c:v>
                </c:pt>
                <c:pt idx="563">
                  <c:v>5.22</c:v>
                </c:pt>
                <c:pt idx="564">
                  <c:v>4.8</c:v>
                </c:pt>
                <c:pt idx="565">
                  <c:v>4.0199999999999996</c:v>
                </c:pt>
                <c:pt idx="566">
                  <c:v>2.86</c:v>
                </c:pt>
                <c:pt idx="567">
                  <c:v>3.04</c:v>
                </c:pt>
                <c:pt idx="568">
                  <c:v>-7.0000000000000007E-2</c:v>
                </c:pt>
                <c:pt idx="569">
                  <c:v>-1.64</c:v>
                </c:pt>
                <c:pt idx="570">
                  <c:v>-1.91</c:v>
                </c:pt>
                <c:pt idx="571">
                  <c:v>-3.13</c:v>
                </c:pt>
                <c:pt idx="572">
                  <c:v>-1.32</c:v>
                </c:pt>
                <c:pt idx="573">
                  <c:v>-4.12</c:v>
                </c:pt>
                <c:pt idx="574">
                  <c:v>-5.34</c:v>
                </c:pt>
                <c:pt idx="575">
                  <c:v>-8.7200000000000006</c:v>
                </c:pt>
                <c:pt idx="576">
                  <c:v>-9.09</c:v>
                </c:pt>
                <c:pt idx="577">
                  <c:v>-3.79</c:v>
                </c:pt>
                <c:pt idx="578">
                  <c:v>-2.5</c:v>
                </c:pt>
                <c:pt idx="579">
                  <c:v>-4.0599999999999996</c:v>
                </c:pt>
                <c:pt idx="580">
                  <c:v>-4.9400000000000004</c:v>
                </c:pt>
                <c:pt idx="581">
                  <c:v>-4.1399999999999997</c:v>
                </c:pt>
                <c:pt idx="582">
                  <c:v>-2.79</c:v>
                </c:pt>
                <c:pt idx="583">
                  <c:v>0.74</c:v>
                </c:pt>
                <c:pt idx="584">
                  <c:v>2.74</c:v>
                </c:pt>
                <c:pt idx="585">
                  <c:v>2.5499999999999998</c:v>
                </c:pt>
                <c:pt idx="586">
                  <c:v>2.76</c:v>
                </c:pt>
                <c:pt idx="587">
                  <c:v>1.69</c:v>
                </c:pt>
                <c:pt idx="588">
                  <c:v>2.7</c:v>
                </c:pt>
                <c:pt idx="589">
                  <c:v>2.4500000000000002</c:v>
                </c:pt>
                <c:pt idx="590">
                  <c:v>1.27</c:v>
                </c:pt>
                <c:pt idx="591">
                  <c:v>0.51</c:v>
                </c:pt>
                <c:pt idx="592">
                  <c:v>-1.39</c:v>
                </c:pt>
                <c:pt idx="593">
                  <c:v>-3.77</c:v>
                </c:pt>
                <c:pt idx="594">
                  <c:v>5.49</c:v>
                </c:pt>
                <c:pt idx="595">
                  <c:v>5.26</c:v>
                </c:pt>
                <c:pt idx="596">
                  <c:v>20.100000000000001</c:v>
                </c:pt>
                <c:pt idx="597">
                  <c:v>21.67</c:v>
                </c:pt>
                <c:pt idx="598">
                  <c:v>23.01</c:v>
                </c:pt>
                <c:pt idx="599">
                  <c:v>23.36</c:v>
                </c:pt>
                <c:pt idx="600">
                  <c:v>25.49</c:v>
                </c:pt>
                <c:pt idx="601">
                  <c:v>36.659999999999997</c:v>
                </c:pt>
                <c:pt idx="602">
                  <c:v>27.79</c:v>
                </c:pt>
                <c:pt idx="603">
                  <c:v>29.24</c:v>
                </c:pt>
                <c:pt idx="604">
                  <c:v>31.09</c:v>
                </c:pt>
                <c:pt idx="605">
                  <c:v>28.03</c:v>
                </c:pt>
                <c:pt idx="606">
                  <c:v>24.43</c:v>
                </c:pt>
                <c:pt idx="607">
                  <c:v>25.46</c:v>
                </c:pt>
                <c:pt idx="608">
                  <c:v>37.71</c:v>
                </c:pt>
                <c:pt idx="609">
                  <c:v>57.98</c:v>
                </c:pt>
                <c:pt idx="610">
                  <c:v>57.52</c:v>
                </c:pt>
                <c:pt idx="611">
                  <c:v>61.02</c:v>
                </c:pt>
                <c:pt idx="612">
                  <c:v>65.48</c:v>
                </c:pt>
                <c:pt idx="613">
                  <c:v>60.95</c:v>
                </c:pt>
                <c:pt idx="614">
                  <c:v>68.14</c:v>
                </c:pt>
                <c:pt idx="615">
                  <c:v>67.88</c:v>
                </c:pt>
                <c:pt idx="616">
                  <c:v>63.49</c:v>
                </c:pt>
                <c:pt idx="617">
                  <c:v>57.01</c:v>
                </c:pt>
                <c:pt idx="618">
                  <c:v>59.92</c:v>
                </c:pt>
                <c:pt idx="619">
                  <c:v>59.13</c:v>
                </c:pt>
                <c:pt idx="620">
                  <c:v>59.36</c:v>
                </c:pt>
                <c:pt idx="621">
                  <c:v>65.3</c:v>
                </c:pt>
                <c:pt idx="622">
                  <c:v>64.45</c:v>
                </c:pt>
                <c:pt idx="623">
                  <c:v>70.28</c:v>
                </c:pt>
                <c:pt idx="624">
                  <c:v>76.05</c:v>
                </c:pt>
                <c:pt idx="625">
                  <c:v>74.260000000000005</c:v>
                </c:pt>
                <c:pt idx="626">
                  <c:v>82.22</c:v>
                </c:pt>
                <c:pt idx="627">
                  <c:v>83.42</c:v>
                </c:pt>
                <c:pt idx="628">
                  <c:v>84.57</c:v>
                </c:pt>
                <c:pt idx="629">
                  <c:v>84.55</c:v>
                </c:pt>
                <c:pt idx="630">
                  <c:v>81.680000000000007</c:v>
                </c:pt>
                <c:pt idx="631">
                  <c:v>75.849999999999994</c:v>
                </c:pt>
                <c:pt idx="632">
                  <c:v>69.790000000000006</c:v>
                </c:pt>
                <c:pt idx="633">
                  <c:v>55.34</c:v>
                </c:pt>
                <c:pt idx="634">
                  <c:v>46.69</c:v>
                </c:pt>
                <c:pt idx="635">
                  <c:v>46.23</c:v>
                </c:pt>
                <c:pt idx="636">
                  <c:v>41.97</c:v>
                </c:pt>
                <c:pt idx="637">
                  <c:v>37.119999999999997</c:v>
                </c:pt>
                <c:pt idx="638">
                  <c:v>38.130000000000003</c:v>
                </c:pt>
                <c:pt idx="639">
                  <c:v>35.770000000000003</c:v>
                </c:pt>
                <c:pt idx="640">
                  <c:v>44.91</c:v>
                </c:pt>
                <c:pt idx="641">
                  <c:v>46.52</c:v>
                </c:pt>
                <c:pt idx="642">
                  <c:v>53.84</c:v>
                </c:pt>
                <c:pt idx="643">
                  <c:v>43.19</c:v>
                </c:pt>
                <c:pt idx="644">
                  <c:v>37.340000000000003</c:v>
                </c:pt>
                <c:pt idx="645">
                  <c:v>28.08</c:v>
                </c:pt>
                <c:pt idx="646">
                  <c:v>31.27</c:v>
                </c:pt>
                <c:pt idx="647">
                  <c:v>26.12</c:v>
                </c:pt>
                <c:pt idx="648">
                  <c:v>28.53</c:v>
                </c:pt>
                <c:pt idx="649">
                  <c:v>35.479999999999997</c:v>
                </c:pt>
                <c:pt idx="650">
                  <c:v>32.880000000000003</c:v>
                </c:pt>
                <c:pt idx="651">
                  <c:v>38.39</c:v>
                </c:pt>
                <c:pt idx="652">
                  <c:v>44.54</c:v>
                </c:pt>
                <c:pt idx="653">
                  <c:v>44.27</c:v>
                </c:pt>
                <c:pt idx="654">
                  <c:v>42.9</c:v>
                </c:pt>
                <c:pt idx="655">
                  <c:v>43.85</c:v>
                </c:pt>
                <c:pt idx="656">
                  <c:v>41.63</c:v>
                </c:pt>
                <c:pt idx="657">
                  <c:v>47.11</c:v>
                </c:pt>
                <c:pt idx="658">
                  <c:v>52.21</c:v>
                </c:pt>
                <c:pt idx="659">
                  <c:v>62.25</c:v>
                </c:pt>
                <c:pt idx="660">
                  <c:v>55.44</c:v>
                </c:pt>
                <c:pt idx="661">
                  <c:v>54.06</c:v>
                </c:pt>
                <c:pt idx="662">
                  <c:v>65.09</c:v>
                </c:pt>
                <c:pt idx="663">
                  <c:v>62.73</c:v>
                </c:pt>
                <c:pt idx="664">
                  <c:v>54.23</c:v>
                </c:pt>
                <c:pt idx="665">
                  <c:v>57.07</c:v>
                </c:pt>
                <c:pt idx="666">
                  <c:v>56.86</c:v>
                </c:pt>
                <c:pt idx="667">
                  <c:v>53.43</c:v>
                </c:pt>
                <c:pt idx="668">
                  <c:v>53.03</c:v>
                </c:pt>
                <c:pt idx="669">
                  <c:v>40.869999999999997</c:v>
                </c:pt>
                <c:pt idx="670">
                  <c:v>37.200000000000003</c:v>
                </c:pt>
                <c:pt idx="671">
                  <c:v>41.33</c:v>
                </c:pt>
                <c:pt idx="672">
                  <c:v>34.01</c:v>
                </c:pt>
                <c:pt idx="673">
                  <c:v>41.18</c:v>
                </c:pt>
                <c:pt idx="674">
                  <c:v>39.229999999999997</c:v>
                </c:pt>
                <c:pt idx="675">
                  <c:v>39.270000000000003</c:v>
                </c:pt>
                <c:pt idx="676">
                  <c:v>39.22</c:v>
                </c:pt>
                <c:pt idx="677">
                  <c:v>39.96</c:v>
                </c:pt>
                <c:pt idx="678">
                  <c:v>40.01</c:v>
                </c:pt>
                <c:pt idx="679">
                  <c:v>38.119999999999997</c:v>
                </c:pt>
                <c:pt idx="680">
                  <c:v>31.78</c:v>
                </c:pt>
                <c:pt idx="681">
                  <c:v>38.950000000000003</c:v>
                </c:pt>
                <c:pt idx="682">
                  <c:v>45.22</c:v>
                </c:pt>
                <c:pt idx="683">
                  <c:v>40.43</c:v>
                </c:pt>
                <c:pt idx="684">
                  <c:v>40.42</c:v>
                </c:pt>
                <c:pt idx="685">
                  <c:v>44.59</c:v>
                </c:pt>
                <c:pt idx="686">
                  <c:v>39.979999999999997</c:v>
                </c:pt>
                <c:pt idx="687">
                  <c:v>36.049999999999997</c:v>
                </c:pt>
                <c:pt idx="688">
                  <c:v>32.1</c:v>
                </c:pt>
                <c:pt idx="689">
                  <c:v>29.63</c:v>
                </c:pt>
                <c:pt idx="690">
                  <c:v>28.67</c:v>
                </c:pt>
                <c:pt idx="691">
                  <c:v>33</c:v>
                </c:pt>
                <c:pt idx="692">
                  <c:v>31.78</c:v>
                </c:pt>
                <c:pt idx="693">
                  <c:v>37.75</c:v>
                </c:pt>
                <c:pt idx="694">
                  <c:v>39.76</c:v>
                </c:pt>
                <c:pt idx="695">
                  <c:v>40.159999999999997</c:v>
                </c:pt>
                <c:pt idx="696">
                  <c:v>37.270000000000003</c:v>
                </c:pt>
                <c:pt idx="697">
                  <c:v>40.200000000000003</c:v>
                </c:pt>
                <c:pt idx="698">
                  <c:v>37.729999999999997</c:v>
                </c:pt>
                <c:pt idx="699">
                  <c:v>39.81</c:v>
                </c:pt>
                <c:pt idx="700">
                  <c:v>44.22</c:v>
                </c:pt>
                <c:pt idx="701">
                  <c:v>46.45</c:v>
                </c:pt>
                <c:pt idx="702">
                  <c:v>48.21</c:v>
                </c:pt>
                <c:pt idx="703">
                  <c:v>54.23</c:v>
                </c:pt>
                <c:pt idx="704">
                  <c:v>54.56</c:v>
                </c:pt>
                <c:pt idx="705">
                  <c:v>53.13</c:v>
                </c:pt>
                <c:pt idx="706">
                  <c:v>52.42</c:v>
                </c:pt>
                <c:pt idx="707">
                  <c:v>51.72</c:v>
                </c:pt>
                <c:pt idx="708">
                  <c:v>51.49</c:v>
                </c:pt>
                <c:pt idx="709">
                  <c:v>58.03</c:v>
                </c:pt>
                <c:pt idx="710">
                  <c:v>57.66</c:v>
                </c:pt>
                <c:pt idx="711">
                  <c:v>65.53</c:v>
                </c:pt>
                <c:pt idx="712">
                  <c:v>68.63</c:v>
                </c:pt>
                <c:pt idx="713">
                  <c:v>73.78</c:v>
                </c:pt>
                <c:pt idx="714">
                  <c:v>75</c:v>
                </c:pt>
                <c:pt idx="715">
                  <c:v>75.849999999999994</c:v>
                </c:pt>
                <c:pt idx="716">
                  <c:v>73.459999999999994</c:v>
                </c:pt>
                <c:pt idx="717">
                  <c:v>69.12</c:v>
                </c:pt>
                <c:pt idx="718">
                  <c:v>59.03</c:v>
                </c:pt>
                <c:pt idx="719">
                  <c:v>64.989999999999995</c:v>
                </c:pt>
                <c:pt idx="720">
                  <c:v>70.64</c:v>
                </c:pt>
                <c:pt idx="721">
                  <c:v>64.16</c:v>
                </c:pt>
                <c:pt idx="722">
                  <c:v>55.61</c:v>
                </c:pt>
                <c:pt idx="723">
                  <c:v>51.12</c:v>
                </c:pt>
                <c:pt idx="724">
                  <c:v>49.85</c:v>
                </c:pt>
                <c:pt idx="725">
                  <c:v>41.08</c:v>
                </c:pt>
                <c:pt idx="726">
                  <c:v>40.15</c:v>
                </c:pt>
                <c:pt idx="727">
                  <c:v>48.31</c:v>
                </c:pt>
                <c:pt idx="728">
                  <c:v>49.88</c:v>
                </c:pt>
                <c:pt idx="729">
                  <c:v>72.19</c:v>
                </c:pt>
                <c:pt idx="730">
                  <c:v>69.150000000000006</c:v>
                </c:pt>
                <c:pt idx="731">
                  <c:v>69.069999999999993</c:v>
                </c:pt>
                <c:pt idx="732">
                  <c:v>62.76</c:v>
                </c:pt>
                <c:pt idx="733">
                  <c:v>63.44</c:v>
                </c:pt>
                <c:pt idx="734">
                  <c:v>59.67</c:v>
                </c:pt>
                <c:pt idx="735">
                  <c:v>55.73</c:v>
                </c:pt>
                <c:pt idx="736">
                  <c:v>53.94</c:v>
                </c:pt>
                <c:pt idx="737">
                  <c:v>52.21</c:v>
                </c:pt>
                <c:pt idx="738">
                  <c:v>55.88</c:v>
                </c:pt>
                <c:pt idx="739">
                  <c:v>51.61</c:v>
                </c:pt>
                <c:pt idx="740">
                  <c:v>49.85</c:v>
                </c:pt>
                <c:pt idx="741">
                  <c:v>44.79</c:v>
                </c:pt>
                <c:pt idx="742">
                  <c:v>41.65</c:v>
                </c:pt>
                <c:pt idx="743">
                  <c:v>47.63</c:v>
                </c:pt>
                <c:pt idx="744">
                  <c:v>39.33</c:v>
                </c:pt>
                <c:pt idx="745">
                  <c:v>40.909999999999997</c:v>
                </c:pt>
                <c:pt idx="746">
                  <c:v>44.1</c:v>
                </c:pt>
                <c:pt idx="747">
                  <c:v>47.01</c:v>
                </c:pt>
                <c:pt idx="748">
                  <c:v>40.94</c:v>
                </c:pt>
                <c:pt idx="749">
                  <c:v>33.79</c:v>
                </c:pt>
                <c:pt idx="750">
                  <c:v>29.89</c:v>
                </c:pt>
                <c:pt idx="751">
                  <c:v>30.39</c:v>
                </c:pt>
                <c:pt idx="752">
                  <c:v>33.4</c:v>
                </c:pt>
                <c:pt idx="753">
                  <c:v>30.59</c:v>
                </c:pt>
                <c:pt idx="754">
                  <c:v>34.479999999999997</c:v>
                </c:pt>
                <c:pt idx="755">
                  <c:v>27.77</c:v>
                </c:pt>
                <c:pt idx="756">
                  <c:v>33.1</c:v>
                </c:pt>
                <c:pt idx="757">
                  <c:v>35.26</c:v>
                </c:pt>
                <c:pt idx="758">
                  <c:v>33.89</c:v>
                </c:pt>
                <c:pt idx="759">
                  <c:v>34.31</c:v>
                </c:pt>
                <c:pt idx="760">
                  <c:v>34.79</c:v>
                </c:pt>
                <c:pt idx="761">
                  <c:v>40.840000000000003</c:v>
                </c:pt>
                <c:pt idx="762">
                  <c:v>43.26</c:v>
                </c:pt>
                <c:pt idx="763">
                  <c:v>41.75</c:v>
                </c:pt>
                <c:pt idx="764">
                  <c:v>49.26</c:v>
                </c:pt>
                <c:pt idx="765">
                  <c:v>52.37</c:v>
                </c:pt>
                <c:pt idx="766">
                  <c:v>54.67</c:v>
                </c:pt>
                <c:pt idx="767">
                  <c:v>51.1</c:v>
                </c:pt>
                <c:pt idx="768">
                  <c:v>45.66</c:v>
                </c:pt>
                <c:pt idx="769">
                  <c:v>45.67</c:v>
                </c:pt>
                <c:pt idx="770">
                  <c:v>43.61</c:v>
                </c:pt>
                <c:pt idx="771">
                  <c:v>43.88</c:v>
                </c:pt>
                <c:pt idx="772">
                  <c:v>41.4</c:v>
                </c:pt>
                <c:pt idx="773">
                  <c:v>37.799999999999997</c:v>
                </c:pt>
                <c:pt idx="774">
                  <c:v>56.36</c:v>
                </c:pt>
                <c:pt idx="775">
                  <c:v>57.08</c:v>
                </c:pt>
                <c:pt idx="776">
                  <c:v>51.45</c:v>
                </c:pt>
                <c:pt idx="777">
                  <c:v>58.43</c:v>
                </c:pt>
                <c:pt idx="778">
                  <c:v>53.41</c:v>
                </c:pt>
                <c:pt idx="779">
                  <c:v>52.99</c:v>
                </c:pt>
                <c:pt idx="780">
                  <c:v>56.74</c:v>
                </c:pt>
                <c:pt idx="781">
                  <c:v>56.69</c:v>
                </c:pt>
                <c:pt idx="782">
                  <c:v>53.08</c:v>
                </c:pt>
                <c:pt idx="783">
                  <c:v>52.62</c:v>
                </c:pt>
                <c:pt idx="784">
                  <c:v>55.65</c:v>
                </c:pt>
                <c:pt idx="785">
                  <c:v>56.22</c:v>
                </c:pt>
                <c:pt idx="786">
                  <c:v>50.32</c:v>
                </c:pt>
                <c:pt idx="787">
                  <c:v>55.49</c:v>
                </c:pt>
                <c:pt idx="788">
                  <c:v>54.51</c:v>
                </c:pt>
                <c:pt idx="789">
                  <c:v>56.66</c:v>
                </c:pt>
                <c:pt idx="790">
                  <c:v>49.95</c:v>
                </c:pt>
                <c:pt idx="791">
                  <c:v>43.86</c:v>
                </c:pt>
                <c:pt idx="792">
                  <c:v>39.229999999999997</c:v>
                </c:pt>
                <c:pt idx="793">
                  <c:v>38.93</c:v>
                </c:pt>
                <c:pt idx="794">
                  <c:v>38.83</c:v>
                </c:pt>
                <c:pt idx="795">
                  <c:v>48.26</c:v>
                </c:pt>
                <c:pt idx="796">
                  <c:v>45.28</c:v>
                </c:pt>
                <c:pt idx="797">
                  <c:v>48.9</c:v>
                </c:pt>
                <c:pt idx="798">
                  <c:v>48.87</c:v>
                </c:pt>
                <c:pt idx="799">
                  <c:v>38.369999999999997</c:v>
                </c:pt>
                <c:pt idx="800">
                  <c:v>37.270000000000003</c:v>
                </c:pt>
                <c:pt idx="801">
                  <c:v>39.69</c:v>
                </c:pt>
                <c:pt idx="802">
                  <c:v>44.19</c:v>
                </c:pt>
                <c:pt idx="803">
                  <c:v>40.92</c:v>
                </c:pt>
                <c:pt idx="804">
                  <c:v>43.2</c:v>
                </c:pt>
                <c:pt idx="805">
                  <c:v>39.74</c:v>
                </c:pt>
                <c:pt idx="806">
                  <c:v>39.79</c:v>
                </c:pt>
                <c:pt idx="807">
                  <c:v>44.37</c:v>
                </c:pt>
                <c:pt idx="808">
                  <c:v>44.79</c:v>
                </c:pt>
                <c:pt idx="809">
                  <c:v>41.72</c:v>
                </c:pt>
                <c:pt idx="810">
                  <c:v>39.770000000000003</c:v>
                </c:pt>
                <c:pt idx="811">
                  <c:v>39.369999999999997</c:v>
                </c:pt>
                <c:pt idx="812">
                  <c:v>45.55</c:v>
                </c:pt>
                <c:pt idx="813">
                  <c:v>51.67</c:v>
                </c:pt>
                <c:pt idx="814">
                  <c:v>51.83</c:v>
                </c:pt>
                <c:pt idx="815">
                  <c:v>51.67</c:v>
                </c:pt>
                <c:pt idx="816">
                  <c:v>49.09</c:v>
                </c:pt>
                <c:pt idx="817">
                  <c:v>49.27</c:v>
                </c:pt>
                <c:pt idx="818">
                  <c:v>47.72</c:v>
                </c:pt>
                <c:pt idx="819">
                  <c:v>42.22</c:v>
                </c:pt>
                <c:pt idx="820">
                  <c:v>38.93</c:v>
                </c:pt>
                <c:pt idx="821">
                  <c:v>40.15</c:v>
                </c:pt>
                <c:pt idx="822">
                  <c:v>44.62</c:v>
                </c:pt>
                <c:pt idx="823">
                  <c:v>44.9</c:v>
                </c:pt>
                <c:pt idx="824">
                  <c:v>45.08</c:v>
                </c:pt>
                <c:pt idx="825">
                  <c:v>49.26</c:v>
                </c:pt>
                <c:pt idx="826">
                  <c:v>49.76</c:v>
                </c:pt>
                <c:pt idx="827">
                  <c:v>48.23</c:v>
                </c:pt>
                <c:pt idx="828">
                  <c:v>50.39</c:v>
                </c:pt>
                <c:pt idx="829">
                  <c:v>53.04</c:v>
                </c:pt>
                <c:pt idx="830">
                  <c:v>58.89</c:v>
                </c:pt>
                <c:pt idx="831">
                  <c:v>55.44</c:v>
                </c:pt>
                <c:pt idx="832">
                  <c:v>55.14</c:v>
                </c:pt>
                <c:pt idx="833">
                  <c:v>54.19</c:v>
                </c:pt>
                <c:pt idx="834">
                  <c:v>50.46</c:v>
                </c:pt>
                <c:pt idx="835">
                  <c:v>46.62</c:v>
                </c:pt>
                <c:pt idx="836">
                  <c:v>49.15</c:v>
                </c:pt>
                <c:pt idx="837">
                  <c:v>53.5</c:v>
                </c:pt>
                <c:pt idx="838">
                  <c:v>52.96</c:v>
                </c:pt>
                <c:pt idx="839">
                  <c:v>54.34</c:v>
                </c:pt>
                <c:pt idx="840">
                  <c:v>49.81</c:v>
                </c:pt>
                <c:pt idx="841">
                  <c:v>48.29</c:v>
                </c:pt>
                <c:pt idx="842">
                  <c:v>43.42</c:v>
                </c:pt>
                <c:pt idx="843">
                  <c:v>44</c:v>
                </c:pt>
                <c:pt idx="844">
                  <c:v>45.55</c:v>
                </c:pt>
                <c:pt idx="845">
                  <c:v>43.9</c:v>
                </c:pt>
                <c:pt idx="846">
                  <c:v>44.69</c:v>
                </c:pt>
                <c:pt idx="847">
                  <c:v>44.93</c:v>
                </c:pt>
                <c:pt idx="848">
                  <c:v>43.27</c:v>
                </c:pt>
                <c:pt idx="849">
                  <c:v>46.84</c:v>
                </c:pt>
                <c:pt idx="850">
                  <c:v>50.9</c:v>
                </c:pt>
                <c:pt idx="851">
                  <c:v>48.02</c:v>
                </c:pt>
                <c:pt idx="852">
                  <c:v>54.29</c:v>
                </c:pt>
                <c:pt idx="853">
                  <c:v>58.38</c:v>
                </c:pt>
                <c:pt idx="854">
                  <c:v>54.61</c:v>
                </c:pt>
                <c:pt idx="855">
                  <c:v>53.04</c:v>
                </c:pt>
                <c:pt idx="856">
                  <c:v>51.91</c:v>
                </c:pt>
                <c:pt idx="857">
                  <c:v>56.46</c:v>
                </c:pt>
                <c:pt idx="858">
                  <c:v>53.72</c:v>
                </c:pt>
                <c:pt idx="859">
                  <c:v>54.55</c:v>
                </c:pt>
                <c:pt idx="860">
                  <c:v>52.79</c:v>
                </c:pt>
                <c:pt idx="861">
                  <c:v>54.63</c:v>
                </c:pt>
                <c:pt idx="862">
                  <c:v>54.75</c:v>
                </c:pt>
                <c:pt idx="863">
                  <c:v>50.98</c:v>
                </c:pt>
                <c:pt idx="864">
                  <c:v>51.18</c:v>
                </c:pt>
                <c:pt idx="865">
                  <c:v>52.23</c:v>
                </c:pt>
                <c:pt idx="866">
                  <c:v>53.14</c:v>
                </c:pt>
                <c:pt idx="867">
                  <c:v>52.52</c:v>
                </c:pt>
                <c:pt idx="868">
                  <c:v>53.7</c:v>
                </c:pt>
                <c:pt idx="869">
                  <c:v>53.74</c:v>
                </c:pt>
                <c:pt idx="870">
                  <c:v>54.94</c:v>
                </c:pt>
                <c:pt idx="871">
                  <c:v>55.43</c:v>
                </c:pt>
                <c:pt idx="872">
                  <c:v>71.67</c:v>
                </c:pt>
                <c:pt idx="873">
                  <c:v>72.010000000000005</c:v>
                </c:pt>
                <c:pt idx="874">
                  <c:v>75.44</c:v>
                </c:pt>
                <c:pt idx="875">
                  <c:v>81</c:v>
                </c:pt>
                <c:pt idx="876">
                  <c:v>79.7</c:v>
                </c:pt>
                <c:pt idx="877">
                  <c:v>80.58</c:v>
                </c:pt>
                <c:pt idx="878">
                  <c:v>83.05</c:v>
                </c:pt>
                <c:pt idx="879">
                  <c:v>79.72</c:v>
                </c:pt>
                <c:pt idx="880">
                  <c:v>80.75</c:v>
                </c:pt>
                <c:pt idx="881">
                  <c:v>79.97</c:v>
                </c:pt>
                <c:pt idx="882">
                  <c:v>77.13</c:v>
                </c:pt>
                <c:pt idx="883">
                  <c:v>75.2</c:v>
                </c:pt>
                <c:pt idx="884">
                  <c:v>73.650000000000006</c:v>
                </c:pt>
                <c:pt idx="885">
                  <c:v>71.86</c:v>
                </c:pt>
                <c:pt idx="886">
                  <c:v>70.67</c:v>
                </c:pt>
                <c:pt idx="887">
                  <c:v>68.37</c:v>
                </c:pt>
                <c:pt idx="888">
                  <c:v>69.349999999999994</c:v>
                </c:pt>
                <c:pt idx="889">
                  <c:v>70.2</c:v>
                </c:pt>
                <c:pt idx="890">
                  <c:v>71.84</c:v>
                </c:pt>
                <c:pt idx="891">
                  <c:v>71.81</c:v>
                </c:pt>
                <c:pt idx="892">
                  <c:v>72.239999999999995</c:v>
                </c:pt>
                <c:pt idx="893">
                  <c:v>70.37</c:v>
                </c:pt>
                <c:pt idx="894">
                  <c:v>73.8</c:v>
                </c:pt>
                <c:pt idx="895">
                  <c:v>74.260000000000005</c:v>
                </c:pt>
                <c:pt idx="896">
                  <c:v>76.67</c:v>
                </c:pt>
                <c:pt idx="897">
                  <c:v>79.010000000000005</c:v>
                </c:pt>
                <c:pt idx="898">
                  <c:v>81.19</c:v>
                </c:pt>
                <c:pt idx="899">
                  <c:v>80.22</c:v>
                </c:pt>
                <c:pt idx="900">
                  <c:v>76.45</c:v>
                </c:pt>
                <c:pt idx="901">
                  <c:v>75.959999999999994</c:v>
                </c:pt>
                <c:pt idx="902">
                  <c:v>79.75</c:v>
                </c:pt>
                <c:pt idx="903">
                  <c:v>84.69</c:v>
                </c:pt>
                <c:pt idx="904">
                  <c:v>80.05</c:v>
                </c:pt>
                <c:pt idx="905">
                  <c:v>84.65</c:v>
                </c:pt>
                <c:pt idx="906">
                  <c:v>84.82</c:v>
                </c:pt>
                <c:pt idx="907">
                  <c:v>84.14</c:v>
                </c:pt>
                <c:pt idx="908">
                  <c:v>55.58</c:v>
                </c:pt>
                <c:pt idx="909">
                  <c:v>56.05</c:v>
                </c:pt>
                <c:pt idx="910">
                  <c:v>55.07</c:v>
                </c:pt>
                <c:pt idx="911">
                  <c:v>57.89</c:v>
                </c:pt>
                <c:pt idx="912">
                  <c:v>64.98</c:v>
                </c:pt>
                <c:pt idx="913">
                  <c:v>67.069999999999993</c:v>
                </c:pt>
                <c:pt idx="914">
                  <c:v>60.89</c:v>
                </c:pt>
                <c:pt idx="915">
                  <c:v>66.92</c:v>
                </c:pt>
                <c:pt idx="916">
                  <c:v>65.94</c:v>
                </c:pt>
                <c:pt idx="917">
                  <c:v>65.13</c:v>
                </c:pt>
                <c:pt idx="918">
                  <c:v>65.569999999999993</c:v>
                </c:pt>
                <c:pt idx="919">
                  <c:v>63.73</c:v>
                </c:pt>
                <c:pt idx="920">
                  <c:v>62.91</c:v>
                </c:pt>
                <c:pt idx="921">
                  <c:v>59.26</c:v>
                </c:pt>
                <c:pt idx="922">
                  <c:v>59.8</c:v>
                </c:pt>
                <c:pt idx="923">
                  <c:v>58.69</c:v>
                </c:pt>
                <c:pt idx="924">
                  <c:v>60.9</c:v>
                </c:pt>
                <c:pt idx="925">
                  <c:v>64.28</c:v>
                </c:pt>
                <c:pt idx="926">
                  <c:v>61.6</c:v>
                </c:pt>
                <c:pt idx="927">
                  <c:v>53.63</c:v>
                </c:pt>
                <c:pt idx="928">
                  <c:v>52.57</c:v>
                </c:pt>
                <c:pt idx="929">
                  <c:v>52.67</c:v>
                </c:pt>
                <c:pt idx="930">
                  <c:v>60.09</c:v>
                </c:pt>
                <c:pt idx="931">
                  <c:v>69.150000000000006</c:v>
                </c:pt>
                <c:pt idx="932">
                  <c:v>72.89</c:v>
                </c:pt>
                <c:pt idx="933">
                  <c:v>71.08</c:v>
                </c:pt>
                <c:pt idx="934">
                  <c:v>66.36</c:v>
                </c:pt>
                <c:pt idx="935">
                  <c:v>63.2</c:v>
                </c:pt>
                <c:pt idx="936">
                  <c:v>62.61</c:v>
                </c:pt>
                <c:pt idx="937">
                  <c:v>65.599999999999994</c:v>
                </c:pt>
                <c:pt idx="938">
                  <c:v>68.48</c:v>
                </c:pt>
                <c:pt idx="939">
                  <c:v>68.849999999999994</c:v>
                </c:pt>
                <c:pt idx="940">
                  <c:v>68.88</c:v>
                </c:pt>
                <c:pt idx="941">
                  <c:v>63.03</c:v>
                </c:pt>
                <c:pt idx="942">
                  <c:v>61.98</c:v>
                </c:pt>
                <c:pt idx="943">
                  <c:v>58.52</c:v>
                </c:pt>
                <c:pt idx="944">
                  <c:v>57.32</c:v>
                </c:pt>
                <c:pt idx="945">
                  <c:v>56.44</c:v>
                </c:pt>
                <c:pt idx="946">
                  <c:v>63.07</c:v>
                </c:pt>
                <c:pt idx="947">
                  <c:v>62.96</c:v>
                </c:pt>
                <c:pt idx="948">
                  <c:v>62.75</c:v>
                </c:pt>
                <c:pt idx="949">
                  <c:v>61.87</c:v>
                </c:pt>
                <c:pt idx="950">
                  <c:v>59.33</c:v>
                </c:pt>
                <c:pt idx="951">
                  <c:v>60.63</c:v>
                </c:pt>
                <c:pt idx="952">
                  <c:v>61.02</c:v>
                </c:pt>
                <c:pt idx="953">
                  <c:v>65.62</c:v>
                </c:pt>
                <c:pt idx="954">
                  <c:v>63.88</c:v>
                </c:pt>
                <c:pt idx="955">
                  <c:v>61.87</c:v>
                </c:pt>
                <c:pt idx="956">
                  <c:v>63.32</c:v>
                </c:pt>
                <c:pt idx="957">
                  <c:v>65.819999999999993</c:v>
                </c:pt>
                <c:pt idx="958">
                  <c:v>63.73</c:v>
                </c:pt>
                <c:pt idx="959">
                  <c:v>64.150000000000006</c:v>
                </c:pt>
                <c:pt idx="960">
                  <c:v>63.95</c:v>
                </c:pt>
                <c:pt idx="961">
                  <c:v>61.7</c:v>
                </c:pt>
                <c:pt idx="962">
                  <c:v>61.9</c:v>
                </c:pt>
                <c:pt idx="963">
                  <c:v>59.58</c:v>
                </c:pt>
                <c:pt idx="964">
                  <c:v>58.47</c:v>
                </c:pt>
                <c:pt idx="965">
                  <c:v>56.34</c:v>
                </c:pt>
                <c:pt idx="966">
                  <c:v>58.01</c:v>
                </c:pt>
                <c:pt idx="967">
                  <c:v>59.01</c:v>
                </c:pt>
                <c:pt idx="968">
                  <c:v>61.63</c:v>
                </c:pt>
                <c:pt idx="969">
                  <c:v>64.760000000000005</c:v>
                </c:pt>
                <c:pt idx="970">
                  <c:v>59.09</c:v>
                </c:pt>
                <c:pt idx="971">
                  <c:v>59.58</c:v>
                </c:pt>
                <c:pt idx="972">
                  <c:v>61.26</c:v>
                </c:pt>
                <c:pt idx="973">
                  <c:v>60.67</c:v>
                </c:pt>
                <c:pt idx="974">
                  <c:v>63.13</c:v>
                </c:pt>
                <c:pt idx="975">
                  <c:v>64.010000000000005</c:v>
                </c:pt>
                <c:pt idx="976">
                  <c:v>65.739999999999995</c:v>
                </c:pt>
                <c:pt idx="977">
                  <c:v>61.07</c:v>
                </c:pt>
                <c:pt idx="978">
                  <c:v>94.47</c:v>
                </c:pt>
                <c:pt idx="979">
                  <c:v>91.14</c:v>
                </c:pt>
                <c:pt idx="980">
                  <c:v>91.82</c:v>
                </c:pt>
                <c:pt idx="981">
                  <c:v>91.55</c:v>
                </c:pt>
                <c:pt idx="982">
                  <c:v>91.4</c:v>
                </c:pt>
                <c:pt idx="983">
                  <c:v>89.2</c:v>
                </c:pt>
                <c:pt idx="984">
                  <c:v>87.91</c:v>
                </c:pt>
                <c:pt idx="985">
                  <c:v>88.27</c:v>
                </c:pt>
                <c:pt idx="986">
                  <c:v>89.32</c:v>
                </c:pt>
                <c:pt idx="987">
                  <c:v>89.1</c:v>
                </c:pt>
                <c:pt idx="988">
                  <c:v>89.82</c:v>
                </c:pt>
                <c:pt idx="989">
                  <c:v>88.22</c:v>
                </c:pt>
                <c:pt idx="990">
                  <c:v>89.87</c:v>
                </c:pt>
                <c:pt idx="991">
                  <c:v>89.47</c:v>
                </c:pt>
                <c:pt idx="992">
                  <c:v>87.46</c:v>
                </c:pt>
                <c:pt idx="993">
                  <c:v>86.21</c:v>
                </c:pt>
                <c:pt idx="994">
                  <c:v>86.12</c:v>
                </c:pt>
                <c:pt idx="995">
                  <c:v>88.52</c:v>
                </c:pt>
                <c:pt idx="996">
                  <c:v>84.35</c:v>
                </c:pt>
                <c:pt idx="997">
                  <c:v>80.97</c:v>
                </c:pt>
                <c:pt idx="998">
                  <c:v>81.19</c:v>
                </c:pt>
                <c:pt idx="999">
                  <c:v>79.12</c:v>
                </c:pt>
                <c:pt idx="1000">
                  <c:v>77.52</c:v>
                </c:pt>
                <c:pt idx="1001">
                  <c:v>84.13</c:v>
                </c:pt>
                <c:pt idx="1002">
                  <c:v>83.99</c:v>
                </c:pt>
                <c:pt idx="1003">
                  <c:v>82.66</c:v>
                </c:pt>
                <c:pt idx="1004">
                  <c:v>78.599999999999994</c:v>
                </c:pt>
                <c:pt idx="1005">
                  <c:v>88.51</c:v>
                </c:pt>
                <c:pt idx="1006">
                  <c:v>94.84</c:v>
                </c:pt>
                <c:pt idx="1007">
                  <c:v>95.71</c:v>
                </c:pt>
                <c:pt idx="1008">
                  <c:v>96.48</c:v>
                </c:pt>
                <c:pt idx="1009">
                  <c:v>98.58</c:v>
                </c:pt>
                <c:pt idx="1010">
                  <c:v>97.55</c:v>
                </c:pt>
                <c:pt idx="1011">
                  <c:v>98.44</c:v>
                </c:pt>
                <c:pt idx="1012">
                  <c:v>100.35</c:v>
                </c:pt>
                <c:pt idx="1013">
                  <c:v>104.36</c:v>
                </c:pt>
                <c:pt idx="1014">
                  <c:v>93.78</c:v>
                </c:pt>
                <c:pt idx="1015">
                  <c:v>92.58</c:v>
                </c:pt>
                <c:pt idx="1016">
                  <c:v>91.11</c:v>
                </c:pt>
                <c:pt idx="1017">
                  <c:v>93.81</c:v>
                </c:pt>
                <c:pt idx="1018">
                  <c:v>97.62</c:v>
                </c:pt>
                <c:pt idx="1019">
                  <c:v>100.74</c:v>
                </c:pt>
                <c:pt idx="1020">
                  <c:v>102.54</c:v>
                </c:pt>
                <c:pt idx="1021">
                  <c:v>100.78</c:v>
                </c:pt>
                <c:pt idx="1022">
                  <c:v>105.7</c:v>
                </c:pt>
                <c:pt idx="1023">
                  <c:v>108.69</c:v>
                </c:pt>
                <c:pt idx="1024">
                  <c:v>103.48</c:v>
                </c:pt>
                <c:pt idx="1025">
                  <c:v>105.53</c:v>
                </c:pt>
                <c:pt idx="1026">
                  <c:v>112.81</c:v>
                </c:pt>
                <c:pt idx="1027">
                  <c:v>118.41</c:v>
                </c:pt>
                <c:pt idx="1028">
                  <c:v>117.07</c:v>
                </c:pt>
                <c:pt idx="1029">
                  <c:v>113.46</c:v>
                </c:pt>
                <c:pt idx="1030">
                  <c:v>111.33</c:v>
                </c:pt>
                <c:pt idx="1031">
                  <c:v>116.92</c:v>
                </c:pt>
                <c:pt idx="1032">
                  <c:v>117.75</c:v>
                </c:pt>
                <c:pt idx="1033">
                  <c:v>120.93</c:v>
                </c:pt>
                <c:pt idx="1034">
                  <c:v>125.44</c:v>
                </c:pt>
                <c:pt idx="1035">
                  <c:v>127.2</c:v>
                </c:pt>
                <c:pt idx="1036">
                  <c:v>129.13999999999999</c:v>
                </c:pt>
                <c:pt idx="1037">
                  <c:v>127.84</c:v>
                </c:pt>
                <c:pt idx="1038">
                  <c:v>132.61000000000001</c:v>
                </c:pt>
                <c:pt idx="1039">
                  <c:v>136.16</c:v>
                </c:pt>
                <c:pt idx="1040">
                  <c:v>136.9</c:v>
                </c:pt>
                <c:pt idx="1041">
                  <c:v>138.72999999999999</c:v>
                </c:pt>
                <c:pt idx="1042">
                  <c:v>114.49</c:v>
                </c:pt>
                <c:pt idx="1043">
                  <c:v>109.48</c:v>
                </c:pt>
                <c:pt idx="1044">
                  <c:v>110.94</c:v>
                </c:pt>
                <c:pt idx="1045">
                  <c:v>108.42</c:v>
                </c:pt>
                <c:pt idx="1046">
                  <c:v>111.51</c:v>
                </c:pt>
                <c:pt idx="1047">
                  <c:v>114.5</c:v>
                </c:pt>
                <c:pt idx="1048">
                  <c:v>117.66</c:v>
                </c:pt>
                <c:pt idx="1049">
                  <c:v>113.29</c:v>
                </c:pt>
                <c:pt idx="1050">
                  <c:v>112.68</c:v>
                </c:pt>
                <c:pt idx="1051">
                  <c:v>120.59</c:v>
                </c:pt>
                <c:pt idx="1052">
                  <c:v>113.69</c:v>
                </c:pt>
                <c:pt idx="1053">
                  <c:v>114.59</c:v>
                </c:pt>
                <c:pt idx="1054">
                  <c:v>115.64</c:v>
                </c:pt>
                <c:pt idx="1055">
                  <c:v>116.75</c:v>
                </c:pt>
                <c:pt idx="1056">
                  <c:v>116.75</c:v>
                </c:pt>
                <c:pt idx="1057">
                  <c:v>114.96</c:v>
                </c:pt>
                <c:pt idx="1058">
                  <c:v>113.05</c:v>
                </c:pt>
                <c:pt idx="1059">
                  <c:v>108.86</c:v>
                </c:pt>
                <c:pt idx="1060">
                  <c:v>104.34</c:v>
                </c:pt>
                <c:pt idx="1061">
                  <c:v>103.75</c:v>
                </c:pt>
                <c:pt idx="1062">
                  <c:v>99.97</c:v>
                </c:pt>
                <c:pt idx="1063">
                  <c:v>105.09</c:v>
                </c:pt>
                <c:pt idx="1064">
                  <c:v>102.3</c:v>
                </c:pt>
                <c:pt idx="1065">
                  <c:v>106.22</c:v>
                </c:pt>
                <c:pt idx="1066">
                  <c:v>110.99</c:v>
                </c:pt>
                <c:pt idx="1067">
                  <c:v>114.33</c:v>
                </c:pt>
                <c:pt idx="1068">
                  <c:v>106.91</c:v>
                </c:pt>
                <c:pt idx="1069">
                  <c:v>105.88</c:v>
                </c:pt>
                <c:pt idx="1070">
                  <c:v>109.14</c:v>
                </c:pt>
                <c:pt idx="1071">
                  <c:v>107.84</c:v>
                </c:pt>
                <c:pt idx="1072">
                  <c:v>111.41</c:v>
                </c:pt>
                <c:pt idx="1073">
                  <c:v>110.16</c:v>
                </c:pt>
                <c:pt idx="1074">
                  <c:v>105.36</c:v>
                </c:pt>
                <c:pt idx="1075">
                  <c:v>107.22</c:v>
                </c:pt>
                <c:pt idx="1076">
                  <c:v>106.39</c:v>
                </c:pt>
                <c:pt idx="1077">
                  <c:v>109.4</c:v>
                </c:pt>
                <c:pt idx="1078">
                  <c:v>107.17</c:v>
                </c:pt>
                <c:pt idx="1079">
                  <c:v>103.92</c:v>
                </c:pt>
                <c:pt idx="1080">
                  <c:v>106.09</c:v>
                </c:pt>
                <c:pt idx="1081">
                  <c:v>105.73</c:v>
                </c:pt>
                <c:pt idx="1082">
                  <c:v>105.38</c:v>
                </c:pt>
                <c:pt idx="1083">
                  <c:v>111.31</c:v>
                </c:pt>
                <c:pt idx="1084">
                  <c:v>110.19</c:v>
                </c:pt>
                <c:pt idx="1085">
                  <c:v>110.56</c:v>
                </c:pt>
                <c:pt idx="1086">
                  <c:v>111.61</c:v>
                </c:pt>
                <c:pt idx="1087">
                  <c:v>113.59</c:v>
                </c:pt>
                <c:pt idx="1088">
                  <c:v>106.47</c:v>
                </c:pt>
                <c:pt idx="1089">
                  <c:v>113</c:v>
                </c:pt>
                <c:pt idx="1090">
                  <c:v>113.88</c:v>
                </c:pt>
                <c:pt idx="1091">
                  <c:v>110.34</c:v>
                </c:pt>
                <c:pt idx="1092">
                  <c:v>110.67</c:v>
                </c:pt>
                <c:pt idx="1093">
                  <c:v>111.76</c:v>
                </c:pt>
                <c:pt idx="1094">
                  <c:v>109.18</c:v>
                </c:pt>
                <c:pt idx="1095">
                  <c:v>108.32</c:v>
                </c:pt>
                <c:pt idx="1096">
                  <c:v>106.63</c:v>
                </c:pt>
                <c:pt idx="1097">
                  <c:v>114.42</c:v>
                </c:pt>
                <c:pt idx="1098">
                  <c:v>114.01</c:v>
                </c:pt>
                <c:pt idx="1099">
                  <c:v>114.32</c:v>
                </c:pt>
                <c:pt idx="1100">
                  <c:v>117.6</c:v>
                </c:pt>
                <c:pt idx="1101">
                  <c:v>120.84</c:v>
                </c:pt>
                <c:pt idx="1102">
                  <c:v>182.54</c:v>
                </c:pt>
                <c:pt idx="1103">
                  <c:v>208.06</c:v>
                </c:pt>
                <c:pt idx="1104">
                  <c:v>200.32</c:v>
                </c:pt>
                <c:pt idx="1105">
                  <c:v>180.98</c:v>
                </c:pt>
                <c:pt idx="1106">
                  <c:v>170.27</c:v>
                </c:pt>
                <c:pt idx="1107">
                  <c:v>173.85</c:v>
                </c:pt>
                <c:pt idx="1108">
                  <c:v>172.5</c:v>
                </c:pt>
                <c:pt idx="1109">
                  <c:v>167.24</c:v>
                </c:pt>
                <c:pt idx="1110">
                  <c:v>151.18</c:v>
                </c:pt>
                <c:pt idx="1111">
                  <c:v>144.02000000000001</c:v>
                </c:pt>
                <c:pt idx="1112">
                  <c:v>146.25</c:v>
                </c:pt>
                <c:pt idx="1113">
                  <c:v>152.16</c:v>
                </c:pt>
                <c:pt idx="1114">
                  <c:v>152.97</c:v>
                </c:pt>
                <c:pt idx="1115">
                  <c:v>151.71</c:v>
                </c:pt>
                <c:pt idx="1116">
                  <c:v>157.15</c:v>
                </c:pt>
                <c:pt idx="1117">
                  <c:v>154.83000000000001</c:v>
                </c:pt>
                <c:pt idx="1118">
                  <c:v>152.33000000000001</c:v>
                </c:pt>
                <c:pt idx="1119">
                  <c:v>159.09</c:v>
                </c:pt>
                <c:pt idx="1120">
                  <c:v>152.57</c:v>
                </c:pt>
                <c:pt idx="1121">
                  <c:v>146.53</c:v>
                </c:pt>
                <c:pt idx="1122">
                  <c:v>148.31</c:v>
                </c:pt>
                <c:pt idx="1123">
                  <c:v>147.5</c:v>
                </c:pt>
                <c:pt idx="1124">
                  <c:v>151.06</c:v>
                </c:pt>
                <c:pt idx="1125">
                  <c:v>157.44999999999999</c:v>
                </c:pt>
                <c:pt idx="1126">
                  <c:v>153.30000000000001</c:v>
                </c:pt>
                <c:pt idx="1127">
                  <c:v>149.22</c:v>
                </c:pt>
                <c:pt idx="1128">
                  <c:v>151</c:v>
                </c:pt>
                <c:pt idx="1129">
                  <c:v>148.68</c:v>
                </c:pt>
                <c:pt idx="1130">
                  <c:v>146.99</c:v>
                </c:pt>
                <c:pt idx="1131">
                  <c:v>152.63999999999999</c:v>
                </c:pt>
                <c:pt idx="1132">
                  <c:v>147.84</c:v>
                </c:pt>
                <c:pt idx="1133">
                  <c:v>147.97</c:v>
                </c:pt>
                <c:pt idx="1134">
                  <c:v>153.58000000000001</c:v>
                </c:pt>
                <c:pt idx="1135">
                  <c:v>153.08000000000001</c:v>
                </c:pt>
                <c:pt idx="1136">
                  <c:v>167.58</c:v>
                </c:pt>
                <c:pt idx="1137">
                  <c:v>167.06</c:v>
                </c:pt>
                <c:pt idx="1138">
                  <c:v>163.08000000000001</c:v>
                </c:pt>
                <c:pt idx="1139">
                  <c:v>167.22</c:v>
                </c:pt>
                <c:pt idx="1140">
                  <c:v>169.17</c:v>
                </c:pt>
                <c:pt idx="1141">
                  <c:v>170.1</c:v>
                </c:pt>
                <c:pt idx="1142">
                  <c:v>174.73</c:v>
                </c:pt>
                <c:pt idx="1143">
                  <c:v>180.12</c:v>
                </c:pt>
                <c:pt idx="1144">
                  <c:v>185.28</c:v>
                </c:pt>
                <c:pt idx="1145">
                  <c:v>204.07</c:v>
                </c:pt>
                <c:pt idx="1146">
                  <c:v>203.57</c:v>
                </c:pt>
                <c:pt idx="1147">
                  <c:v>206.73</c:v>
                </c:pt>
                <c:pt idx="1148">
                  <c:v>216.65</c:v>
                </c:pt>
                <c:pt idx="1149">
                  <c:v>215.2</c:v>
                </c:pt>
                <c:pt idx="1150">
                  <c:v>216.57</c:v>
                </c:pt>
                <c:pt idx="1151">
                  <c:v>228.36</c:v>
                </c:pt>
                <c:pt idx="1152">
                  <c:v>226.3</c:v>
                </c:pt>
                <c:pt idx="1153">
                  <c:v>225.78</c:v>
                </c:pt>
                <c:pt idx="1154">
                  <c:v>227.64</c:v>
                </c:pt>
                <c:pt idx="1155">
                  <c:v>233.25</c:v>
                </c:pt>
                <c:pt idx="1156">
                  <c:v>232.62</c:v>
                </c:pt>
                <c:pt idx="1157">
                  <c:v>231.61</c:v>
                </c:pt>
                <c:pt idx="1158">
                  <c:v>233.35</c:v>
                </c:pt>
                <c:pt idx="1159">
                  <c:v>237.68</c:v>
                </c:pt>
                <c:pt idx="1160">
                  <c:v>236.04</c:v>
                </c:pt>
                <c:pt idx="1161">
                  <c:v>234.26</c:v>
                </c:pt>
                <c:pt idx="1162">
                  <c:v>238.81</c:v>
                </c:pt>
                <c:pt idx="1163">
                  <c:v>241.7</c:v>
                </c:pt>
                <c:pt idx="1164">
                  <c:v>243.59</c:v>
                </c:pt>
                <c:pt idx="1165">
                  <c:v>242.65</c:v>
                </c:pt>
                <c:pt idx="1166">
                  <c:v>245.52</c:v>
                </c:pt>
                <c:pt idx="1167">
                  <c:v>244.58</c:v>
                </c:pt>
                <c:pt idx="1168">
                  <c:v>241.94</c:v>
                </c:pt>
                <c:pt idx="1169">
                  <c:v>246.33</c:v>
                </c:pt>
                <c:pt idx="1170">
                  <c:v>257.25</c:v>
                </c:pt>
                <c:pt idx="1171">
                  <c:v>267.77</c:v>
                </c:pt>
                <c:pt idx="1172">
                  <c:v>264.27999999999997</c:v>
                </c:pt>
                <c:pt idx="1173">
                  <c:v>263.83</c:v>
                </c:pt>
                <c:pt idx="1174">
                  <c:v>263.61</c:v>
                </c:pt>
                <c:pt idx="1175">
                  <c:v>270.70999999999998</c:v>
                </c:pt>
                <c:pt idx="1176">
                  <c:v>244.13</c:v>
                </c:pt>
                <c:pt idx="1177">
                  <c:v>220.28</c:v>
                </c:pt>
                <c:pt idx="1178">
                  <c:v>221.99</c:v>
                </c:pt>
                <c:pt idx="1179">
                  <c:v>225.74</c:v>
                </c:pt>
                <c:pt idx="1180">
                  <c:v>225.91</c:v>
                </c:pt>
                <c:pt idx="1181">
                  <c:v>200.73</c:v>
                </c:pt>
                <c:pt idx="1182">
                  <c:v>207.91</c:v>
                </c:pt>
                <c:pt idx="1183">
                  <c:v>196.94</c:v>
                </c:pt>
                <c:pt idx="1184">
                  <c:v>189.38</c:v>
                </c:pt>
                <c:pt idx="1185">
                  <c:v>187.88</c:v>
                </c:pt>
                <c:pt idx="1186">
                  <c:v>185.5</c:v>
                </c:pt>
                <c:pt idx="1187">
                  <c:v>187.58</c:v>
                </c:pt>
                <c:pt idx="1188">
                  <c:v>183.71</c:v>
                </c:pt>
                <c:pt idx="1189">
                  <c:v>196.57</c:v>
                </c:pt>
                <c:pt idx="1190">
                  <c:v>196.38</c:v>
                </c:pt>
                <c:pt idx="1191">
                  <c:v>192.85</c:v>
                </c:pt>
                <c:pt idx="1192">
                  <c:v>194.41</c:v>
                </c:pt>
                <c:pt idx="1193">
                  <c:v>186.6</c:v>
                </c:pt>
                <c:pt idx="1194">
                  <c:v>180.48</c:v>
                </c:pt>
                <c:pt idx="1195">
                  <c:v>179.56</c:v>
                </c:pt>
                <c:pt idx="1196">
                  <c:v>177.6</c:v>
                </c:pt>
                <c:pt idx="1197">
                  <c:v>184.69</c:v>
                </c:pt>
                <c:pt idx="1198">
                  <c:v>189.93</c:v>
                </c:pt>
                <c:pt idx="1199">
                  <c:v>187.88</c:v>
                </c:pt>
                <c:pt idx="1200">
                  <c:v>187.25</c:v>
                </c:pt>
                <c:pt idx="1201">
                  <c:v>193.81</c:v>
                </c:pt>
                <c:pt idx="1202">
                  <c:v>196.06</c:v>
                </c:pt>
                <c:pt idx="1203">
                  <c:v>193.31</c:v>
                </c:pt>
                <c:pt idx="1204">
                  <c:v>201.79</c:v>
                </c:pt>
                <c:pt idx="1205">
                  <c:v>194.69</c:v>
                </c:pt>
                <c:pt idx="1206">
                  <c:v>181.44</c:v>
                </c:pt>
                <c:pt idx="1207">
                  <c:v>177.45</c:v>
                </c:pt>
                <c:pt idx="1208">
                  <c:v>186.71</c:v>
                </c:pt>
                <c:pt idx="1209">
                  <c:v>182.32</c:v>
                </c:pt>
                <c:pt idx="1210">
                  <c:v>198.23</c:v>
                </c:pt>
                <c:pt idx="1211">
                  <c:v>197.53</c:v>
                </c:pt>
                <c:pt idx="1212">
                  <c:v>200.96</c:v>
                </c:pt>
                <c:pt idx="1213">
                  <c:v>206.83</c:v>
                </c:pt>
                <c:pt idx="1214">
                  <c:v>211.14</c:v>
                </c:pt>
                <c:pt idx="1215">
                  <c:v>215.8</c:v>
                </c:pt>
                <c:pt idx="1216">
                  <c:v>221.91</c:v>
                </c:pt>
                <c:pt idx="1217">
                  <c:v>220.82</c:v>
                </c:pt>
                <c:pt idx="1218">
                  <c:v>216.5</c:v>
                </c:pt>
                <c:pt idx="1219">
                  <c:v>218.22</c:v>
                </c:pt>
                <c:pt idx="1220">
                  <c:v>211.04</c:v>
                </c:pt>
                <c:pt idx="1221">
                  <c:v>213.75</c:v>
                </c:pt>
                <c:pt idx="1222">
                  <c:v>199.85</c:v>
                </c:pt>
                <c:pt idx="1223">
                  <c:v>200.47</c:v>
                </c:pt>
                <c:pt idx="1224">
                  <c:v>227.69</c:v>
                </c:pt>
                <c:pt idx="1225">
                  <c:v>244.17</c:v>
                </c:pt>
                <c:pt idx="1226">
                  <c:v>244.42</c:v>
                </c:pt>
                <c:pt idx="1227">
                  <c:v>224.98</c:v>
                </c:pt>
                <c:pt idx="1228">
                  <c:v>227.99</c:v>
                </c:pt>
                <c:pt idx="1229">
                  <c:v>210.56</c:v>
                </c:pt>
                <c:pt idx="1230">
                  <c:v>203.36</c:v>
                </c:pt>
                <c:pt idx="1231">
                  <c:v>205.81</c:v>
                </c:pt>
                <c:pt idx="1232">
                  <c:v>205.46</c:v>
                </c:pt>
                <c:pt idx="1233">
                  <c:v>211</c:v>
                </c:pt>
                <c:pt idx="1234">
                  <c:v>213.56</c:v>
                </c:pt>
                <c:pt idx="1235">
                  <c:v>224.73</c:v>
                </c:pt>
                <c:pt idx="1236">
                  <c:v>193.31</c:v>
                </c:pt>
                <c:pt idx="1237">
                  <c:v>195.74</c:v>
                </c:pt>
                <c:pt idx="1238">
                  <c:v>194.86</c:v>
                </c:pt>
                <c:pt idx="1239">
                  <c:v>203.74</c:v>
                </c:pt>
                <c:pt idx="1240">
                  <c:v>208.92</c:v>
                </c:pt>
                <c:pt idx="1241">
                  <c:v>245.67</c:v>
                </c:pt>
                <c:pt idx="1242">
                  <c:v>234.38</c:v>
                </c:pt>
                <c:pt idx="1243">
                  <c:v>232.57</c:v>
                </c:pt>
                <c:pt idx="1244">
                  <c:v>229.11</c:v>
                </c:pt>
                <c:pt idx="1245">
                  <c:v>236.76</c:v>
                </c:pt>
                <c:pt idx="1246">
                  <c:v>238.91</c:v>
                </c:pt>
                <c:pt idx="1247">
                  <c:v>256.81</c:v>
                </c:pt>
                <c:pt idx="1248">
                  <c:v>244.83</c:v>
                </c:pt>
                <c:pt idx="1249">
                  <c:v>239.94</c:v>
                </c:pt>
                <c:pt idx="1250">
                  <c:v>251.5</c:v>
                </c:pt>
                <c:pt idx="1251">
                  <c:v>246.99</c:v>
                </c:pt>
                <c:pt idx="1252">
                  <c:v>251.28</c:v>
                </c:pt>
                <c:pt idx="1253">
                  <c:v>252.13</c:v>
                </c:pt>
                <c:pt idx="1254">
                  <c:v>249.34</c:v>
                </c:pt>
                <c:pt idx="1255">
                  <c:v>264.08</c:v>
                </c:pt>
                <c:pt idx="1256">
                  <c:v>263.70999999999998</c:v>
                </c:pt>
                <c:pt idx="1257">
                  <c:v>261.92</c:v>
                </c:pt>
                <c:pt idx="1258">
                  <c:v>272.26</c:v>
                </c:pt>
              </c:numCache>
            </c:numRef>
          </c:val>
          <c:smooth val="0"/>
          <c:extLst>
            <c:ext xmlns:c16="http://schemas.microsoft.com/office/drawing/2014/chart" uri="{C3380CC4-5D6E-409C-BE32-E72D297353CC}">
              <c16:uniqueId val="{00000001-ADE2-4E51-9998-4D2809C0E12C}"/>
            </c:ext>
          </c:extLst>
        </c:ser>
        <c:ser>
          <c:idx val="1"/>
          <c:order val="1"/>
          <c:tx>
            <c:strRef>
              <c:f>'Pane 1'!$C$36</c:f>
              <c:strCache>
                <c:ptCount val="1"/>
                <c:pt idx="0">
                  <c:v>S&amp;P 500</c:v>
                </c:pt>
              </c:strCache>
            </c:strRef>
          </c:tx>
          <c:spPr>
            <a:ln w="22225" cap="rnd">
              <a:solidFill>
                <a:srgbClr val="1F4FA3"/>
              </a:solidFill>
              <a:prstDash val="solid"/>
            </a:ln>
          </c:spPr>
          <c:marker>
            <c:symbol val="none"/>
          </c:marker>
          <c:dLbls>
            <c:dLbl>
              <c:idx val="1258"/>
              <c:tx>
                <c:rich>
                  <a:bodyPr/>
                  <a:lstStyle/>
                  <a:p>
                    <a:r>
                      <a:rPr lang="en-US" b="1">
                        <a:solidFill>
                          <a:srgbClr val="1F4FA3"/>
                        </a:solidFill>
                      </a:rPr>
                      <a:t>95%</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DE2-4E51-9998-4D2809C0E12C}"/>
                </c:ext>
              </c:extLst>
            </c:dLbl>
            <c:spPr>
              <a:noFill/>
              <a:ln>
                <a:noFill/>
              </a:ln>
              <a:effectLst/>
            </c:spPr>
            <c:dLblPos val="r"/>
            <c:showLegendKey val="0"/>
            <c:showVal val="0"/>
            <c:showCatName val="0"/>
            <c:showSerName val="0"/>
            <c:showPercent val="0"/>
            <c:showBubbleSize val="0"/>
            <c:extLst>
              <c:ext xmlns:c15="http://schemas.microsoft.com/office/drawing/2012/chart" uri="{CE6537A1-D6FC-4f65-9D91-7224C49458BB}">
                <c15:showLeaderLines val="1"/>
              </c:ext>
            </c:extLst>
          </c:dLbls>
          <c:cat>
            <c:numRef>
              <c:f>'Pane 1'!$A$37:$A$1295</c:f>
              <c:numCache>
                <c:formatCode>[$-409]mmm\-dd\-yyyy;@</c:formatCode>
                <c:ptCount val="1259"/>
                <c:pt idx="0">
                  <c:v>43754</c:v>
                </c:pt>
                <c:pt idx="1">
                  <c:v>43755</c:v>
                </c:pt>
                <c:pt idx="2">
                  <c:v>43756</c:v>
                </c:pt>
                <c:pt idx="3">
                  <c:v>43759</c:v>
                </c:pt>
                <c:pt idx="4">
                  <c:v>43760</c:v>
                </c:pt>
                <c:pt idx="5">
                  <c:v>43761</c:v>
                </c:pt>
                <c:pt idx="6">
                  <c:v>43762</c:v>
                </c:pt>
                <c:pt idx="7">
                  <c:v>43763</c:v>
                </c:pt>
                <c:pt idx="8">
                  <c:v>43766</c:v>
                </c:pt>
                <c:pt idx="9">
                  <c:v>43767</c:v>
                </c:pt>
                <c:pt idx="10">
                  <c:v>43768</c:v>
                </c:pt>
                <c:pt idx="11">
                  <c:v>43769</c:v>
                </c:pt>
                <c:pt idx="12">
                  <c:v>43770</c:v>
                </c:pt>
                <c:pt idx="13">
                  <c:v>43773</c:v>
                </c:pt>
                <c:pt idx="14">
                  <c:v>43774</c:v>
                </c:pt>
                <c:pt idx="15">
                  <c:v>43775</c:v>
                </c:pt>
                <c:pt idx="16">
                  <c:v>43776</c:v>
                </c:pt>
                <c:pt idx="17">
                  <c:v>43777</c:v>
                </c:pt>
                <c:pt idx="18">
                  <c:v>43780</c:v>
                </c:pt>
                <c:pt idx="19">
                  <c:v>43781</c:v>
                </c:pt>
                <c:pt idx="20">
                  <c:v>43782</c:v>
                </c:pt>
                <c:pt idx="21">
                  <c:v>43783</c:v>
                </c:pt>
                <c:pt idx="22">
                  <c:v>43784</c:v>
                </c:pt>
                <c:pt idx="23">
                  <c:v>43787</c:v>
                </c:pt>
                <c:pt idx="24">
                  <c:v>43788</c:v>
                </c:pt>
                <c:pt idx="25">
                  <c:v>43789</c:v>
                </c:pt>
                <c:pt idx="26">
                  <c:v>43790</c:v>
                </c:pt>
                <c:pt idx="27">
                  <c:v>43791</c:v>
                </c:pt>
                <c:pt idx="28">
                  <c:v>43794</c:v>
                </c:pt>
                <c:pt idx="29">
                  <c:v>43795</c:v>
                </c:pt>
                <c:pt idx="30">
                  <c:v>43796</c:v>
                </c:pt>
                <c:pt idx="31">
                  <c:v>43798</c:v>
                </c:pt>
                <c:pt idx="32">
                  <c:v>43801</c:v>
                </c:pt>
                <c:pt idx="33">
                  <c:v>43802</c:v>
                </c:pt>
                <c:pt idx="34">
                  <c:v>43803</c:v>
                </c:pt>
                <c:pt idx="35">
                  <c:v>43804</c:v>
                </c:pt>
                <c:pt idx="36">
                  <c:v>43805</c:v>
                </c:pt>
                <c:pt idx="37">
                  <c:v>43808</c:v>
                </c:pt>
                <c:pt idx="38">
                  <c:v>43809</c:v>
                </c:pt>
                <c:pt idx="39">
                  <c:v>43810</c:v>
                </c:pt>
                <c:pt idx="40">
                  <c:v>43811</c:v>
                </c:pt>
                <c:pt idx="41">
                  <c:v>43812</c:v>
                </c:pt>
                <c:pt idx="42">
                  <c:v>43815</c:v>
                </c:pt>
                <c:pt idx="43">
                  <c:v>43816</c:v>
                </c:pt>
                <c:pt idx="44">
                  <c:v>43817</c:v>
                </c:pt>
                <c:pt idx="45">
                  <c:v>43818</c:v>
                </c:pt>
                <c:pt idx="46">
                  <c:v>43819</c:v>
                </c:pt>
                <c:pt idx="47">
                  <c:v>43822</c:v>
                </c:pt>
                <c:pt idx="48">
                  <c:v>43823</c:v>
                </c:pt>
                <c:pt idx="49">
                  <c:v>43825</c:v>
                </c:pt>
                <c:pt idx="50">
                  <c:v>43826</c:v>
                </c:pt>
                <c:pt idx="51">
                  <c:v>43829</c:v>
                </c:pt>
                <c:pt idx="52">
                  <c:v>43830</c:v>
                </c:pt>
                <c:pt idx="53">
                  <c:v>43832</c:v>
                </c:pt>
                <c:pt idx="54">
                  <c:v>43833</c:v>
                </c:pt>
                <c:pt idx="55">
                  <c:v>43836</c:v>
                </c:pt>
                <c:pt idx="56">
                  <c:v>43837</c:v>
                </c:pt>
                <c:pt idx="57">
                  <c:v>43838</c:v>
                </c:pt>
                <c:pt idx="58">
                  <c:v>43839</c:v>
                </c:pt>
                <c:pt idx="59">
                  <c:v>43840</c:v>
                </c:pt>
                <c:pt idx="60">
                  <c:v>43843</c:v>
                </c:pt>
                <c:pt idx="61">
                  <c:v>43844</c:v>
                </c:pt>
                <c:pt idx="62">
                  <c:v>43845</c:v>
                </c:pt>
                <c:pt idx="63">
                  <c:v>43846</c:v>
                </c:pt>
                <c:pt idx="64">
                  <c:v>43847</c:v>
                </c:pt>
                <c:pt idx="65">
                  <c:v>43851</c:v>
                </c:pt>
                <c:pt idx="66">
                  <c:v>43852</c:v>
                </c:pt>
                <c:pt idx="67">
                  <c:v>43853</c:v>
                </c:pt>
                <c:pt idx="68">
                  <c:v>43854</c:v>
                </c:pt>
                <c:pt idx="69">
                  <c:v>43857</c:v>
                </c:pt>
                <c:pt idx="70">
                  <c:v>43858</c:v>
                </c:pt>
                <c:pt idx="71">
                  <c:v>43859</c:v>
                </c:pt>
                <c:pt idx="72">
                  <c:v>43860</c:v>
                </c:pt>
                <c:pt idx="73">
                  <c:v>43861</c:v>
                </c:pt>
                <c:pt idx="74">
                  <c:v>43864</c:v>
                </c:pt>
                <c:pt idx="75">
                  <c:v>43865</c:v>
                </c:pt>
                <c:pt idx="76">
                  <c:v>43866</c:v>
                </c:pt>
                <c:pt idx="77">
                  <c:v>43867</c:v>
                </c:pt>
                <c:pt idx="78">
                  <c:v>43868</c:v>
                </c:pt>
                <c:pt idx="79">
                  <c:v>43871</c:v>
                </c:pt>
                <c:pt idx="80">
                  <c:v>43872</c:v>
                </c:pt>
                <c:pt idx="81">
                  <c:v>43873</c:v>
                </c:pt>
                <c:pt idx="82">
                  <c:v>43874</c:v>
                </c:pt>
                <c:pt idx="83">
                  <c:v>43875</c:v>
                </c:pt>
                <c:pt idx="84">
                  <c:v>43879</c:v>
                </c:pt>
                <c:pt idx="85">
                  <c:v>43880</c:v>
                </c:pt>
                <c:pt idx="86">
                  <c:v>43881</c:v>
                </c:pt>
                <c:pt idx="87">
                  <c:v>43882</c:v>
                </c:pt>
                <c:pt idx="88">
                  <c:v>43885</c:v>
                </c:pt>
                <c:pt idx="89">
                  <c:v>43886</c:v>
                </c:pt>
                <c:pt idx="90">
                  <c:v>43887</c:v>
                </c:pt>
                <c:pt idx="91">
                  <c:v>43888</c:v>
                </c:pt>
                <c:pt idx="92">
                  <c:v>43889</c:v>
                </c:pt>
                <c:pt idx="93">
                  <c:v>43892</c:v>
                </c:pt>
                <c:pt idx="94">
                  <c:v>43893</c:v>
                </c:pt>
                <c:pt idx="95">
                  <c:v>43894</c:v>
                </c:pt>
                <c:pt idx="96">
                  <c:v>43895</c:v>
                </c:pt>
                <c:pt idx="97">
                  <c:v>43896</c:v>
                </c:pt>
                <c:pt idx="98">
                  <c:v>43899</c:v>
                </c:pt>
                <c:pt idx="99">
                  <c:v>43900</c:v>
                </c:pt>
                <c:pt idx="100">
                  <c:v>43901</c:v>
                </c:pt>
                <c:pt idx="101">
                  <c:v>43902</c:v>
                </c:pt>
                <c:pt idx="102">
                  <c:v>43903</c:v>
                </c:pt>
                <c:pt idx="103">
                  <c:v>43906</c:v>
                </c:pt>
                <c:pt idx="104">
                  <c:v>43907</c:v>
                </c:pt>
                <c:pt idx="105">
                  <c:v>43908</c:v>
                </c:pt>
                <c:pt idx="106">
                  <c:v>43909</c:v>
                </c:pt>
                <c:pt idx="107">
                  <c:v>43910</c:v>
                </c:pt>
                <c:pt idx="108">
                  <c:v>43913</c:v>
                </c:pt>
                <c:pt idx="109">
                  <c:v>43914</c:v>
                </c:pt>
                <c:pt idx="110">
                  <c:v>43915</c:v>
                </c:pt>
                <c:pt idx="111">
                  <c:v>43916</c:v>
                </c:pt>
                <c:pt idx="112">
                  <c:v>43917</c:v>
                </c:pt>
                <c:pt idx="113">
                  <c:v>43920</c:v>
                </c:pt>
                <c:pt idx="114">
                  <c:v>43921</c:v>
                </c:pt>
                <c:pt idx="115">
                  <c:v>43922</c:v>
                </c:pt>
                <c:pt idx="116">
                  <c:v>43923</c:v>
                </c:pt>
                <c:pt idx="117">
                  <c:v>43924</c:v>
                </c:pt>
                <c:pt idx="118">
                  <c:v>43927</c:v>
                </c:pt>
                <c:pt idx="119">
                  <c:v>43928</c:v>
                </c:pt>
                <c:pt idx="120">
                  <c:v>43929</c:v>
                </c:pt>
                <c:pt idx="121">
                  <c:v>43930</c:v>
                </c:pt>
                <c:pt idx="122">
                  <c:v>43934</c:v>
                </c:pt>
                <c:pt idx="123">
                  <c:v>43935</c:v>
                </c:pt>
                <c:pt idx="124">
                  <c:v>43936</c:v>
                </c:pt>
                <c:pt idx="125">
                  <c:v>43937</c:v>
                </c:pt>
                <c:pt idx="126">
                  <c:v>43938</c:v>
                </c:pt>
                <c:pt idx="127">
                  <c:v>43941</c:v>
                </c:pt>
                <c:pt idx="128">
                  <c:v>43942</c:v>
                </c:pt>
                <c:pt idx="129">
                  <c:v>43943</c:v>
                </c:pt>
                <c:pt idx="130">
                  <c:v>43944</c:v>
                </c:pt>
                <c:pt idx="131">
                  <c:v>43945</c:v>
                </c:pt>
                <c:pt idx="132">
                  <c:v>43948</c:v>
                </c:pt>
                <c:pt idx="133">
                  <c:v>43949</c:v>
                </c:pt>
                <c:pt idx="134">
                  <c:v>43950</c:v>
                </c:pt>
                <c:pt idx="135">
                  <c:v>43951</c:v>
                </c:pt>
                <c:pt idx="136">
                  <c:v>43952</c:v>
                </c:pt>
                <c:pt idx="137">
                  <c:v>43955</c:v>
                </c:pt>
                <c:pt idx="138">
                  <c:v>43956</c:v>
                </c:pt>
                <c:pt idx="139">
                  <c:v>43957</c:v>
                </c:pt>
                <c:pt idx="140">
                  <c:v>43958</c:v>
                </c:pt>
                <c:pt idx="141">
                  <c:v>43959</c:v>
                </c:pt>
                <c:pt idx="142">
                  <c:v>43962</c:v>
                </c:pt>
                <c:pt idx="143">
                  <c:v>43963</c:v>
                </c:pt>
                <c:pt idx="144">
                  <c:v>43964</c:v>
                </c:pt>
                <c:pt idx="145">
                  <c:v>43965</c:v>
                </c:pt>
                <c:pt idx="146">
                  <c:v>43966</c:v>
                </c:pt>
                <c:pt idx="147">
                  <c:v>43969</c:v>
                </c:pt>
                <c:pt idx="148">
                  <c:v>43970</c:v>
                </c:pt>
                <c:pt idx="149">
                  <c:v>43971</c:v>
                </c:pt>
                <c:pt idx="150">
                  <c:v>43972</c:v>
                </c:pt>
                <c:pt idx="151">
                  <c:v>43973</c:v>
                </c:pt>
                <c:pt idx="152">
                  <c:v>43977</c:v>
                </c:pt>
                <c:pt idx="153">
                  <c:v>43978</c:v>
                </c:pt>
                <c:pt idx="154">
                  <c:v>43979</c:v>
                </c:pt>
                <c:pt idx="155">
                  <c:v>43980</c:v>
                </c:pt>
                <c:pt idx="156">
                  <c:v>43983</c:v>
                </c:pt>
                <c:pt idx="157">
                  <c:v>43984</c:v>
                </c:pt>
                <c:pt idx="158">
                  <c:v>43985</c:v>
                </c:pt>
                <c:pt idx="159">
                  <c:v>43986</c:v>
                </c:pt>
                <c:pt idx="160">
                  <c:v>43987</c:v>
                </c:pt>
                <c:pt idx="161">
                  <c:v>43990</c:v>
                </c:pt>
                <c:pt idx="162">
                  <c:v>43991</c:v>
                </c:pt>
                <c:pt idx="163">
                  <c:v>43992</c:v>
                </c:pt>
                <c:pt idx="164">
                  <c:v>43993</c:v>
                </c:pt>
                <c:pt idx="165">
                  <c:v>43994</c:v>
                </c:pt>
                <c:pt idx="166">
                  <c:v>43997</c:v>
                </c:pt>
                <c:pt idx="167">
                  <c:v>43998</c:v>
                </c:pt>
                <c:pt idx="168">
                  <c:v>43999</c:v>
                </c:pt>
                <c:pt idx="169">
                  <c:v>44000</c:v>
                </c:pt>
                <c:pt idx="170">
                  <c:v>44001</c:v>
                </c:pt>
                <c:pt idx="171">
                  <c:v>44004</c:v>
                </c:pt>
                <c:pt idx="172">
                  <c:v>44005</c:v>
                </c:pt>
                <c:pt idx="173">
                  <c:v>44006</c:v>
                </c:pt>
                <c:pt idx="174">
                  <c:v>44007</c:v>
                </c:pt>
                <c:pt idx="175">
                  <c:v>44008</c:v>
                </c:pt>
                <c:pt idx="176">
                  <c:v>44011</c:v>
                </c:pt>
                <c:pt idx="177">
                  <c:v>44012</c:v>
                </c:pt>
                <c:pt idx="178">
                  <c:v>44013</c:v>
                </c:pt>
                <c:pt idx="179">
                  <c:v>44014</c:v>
                </c:pt>
                <c:pt idx="180">
                  <c:v>44018</c:v>
                </c:pt>
                <c:pt idx="181">
                  <c:v>44019</c:v>
                </c:pt>
                <c:pt idx="182">
                  <c:v>44020</c:v>
                </c:pt>
                <c:pt idx="183">
                  <c:v>44021</c:v>
                </c:pt>
                <c:pt idx="184">
                  <c:v>44022</c:v>
                </c:pt>
                <c:pt idx="185">
                  <c:v>44025</c:v>
                </c:pt>
                <c:pt idx="186">
                  <c:v>44026</c:v>
                </c:pt>
                <c:pt idx="187">
                  <c:v>44027</c:v>
                </c:pt>
                <c:pt idx="188">
                  <c:v>44028</c:v>
                </c:pt>
                <c:pt idx="189">
                  <c:v>44029</c:v>
                </c:pt>
                <c:pt idx="190">
                  <c:v>44032</c:v>
                </c:pt>
                <c:pt idx="191">
                  <c:v>44033</c:v>
                </c:pt>
                <c:pt idx="192">
                  <c:v>44034</c:v>
                </c:pt>
                <c:pt idx="193">
                  <c:v>44035</c:v>
                </c:pt>
                <c:pt idx="194">
                  <c:v>44036</c:v>
                </c:pt>
                <c:pt idx="195">
                  <c:v>44039</c:v>
                </c:pt>
                <c:pt idx="196">
                  <c:v>44040</c:v>
                </c:pt>
                <c:pt idx="197">
                  <c:v>44041</c:v>
                </c:pt>
                <c:pt idx="198">
                  <c:v>44042</c:v>
                </c:pt>
                <c:pt idx="199">
                  <c:v>44043</c:v>
                </c:pt>
                <c:pt idx="200">
                  <c:v>44046</c:v>
                </c:pt>
                <c:pt idx="201">
                  <c:v>44047</c:v>
                </c:pt>
                <c:pt idx="202">
                  <c:v>44048</c:v>
                </c:pt>
                <c:pt idx="203">
                  <c:v>44049</c:v>
                </c:pt>
                <c:pt idx="204">
                  <c:v>44050</c:v>
                </c:pt>
                <c:pt idx="205">
                  <c:v>44053</c:v>
                </c:pt>
                <c:pt idx="206">
                  <c:v>44054</c:v>
                </c:pt>
                <c:pt idx="207">
                  <c:v>44055</c:v>
                </c:pt>
                <c:pt idx="208">
                  <c:v>44056</c:v>
                </c:pt>
                <c:pt idx="209">
                  <c:v>44057</c:v>
                </c:pt>
                <c:pt idx="210">
                  <c:v>44060</c:v>
                </c:pt>
                <c:pt idx="211">
                  <c:v>44061</c:v>
                </c:pt>
                <c:pt idx="212">
                  <c:v>44062</c:v>
                </c:pt>
                <c:pt idx="213">
                  <c:v>44063</c:v>
                </c:pt>
                <c:pt idx="214">
                  <c:v>44064</c:v>
                </c:pt>
                <c:pt idx="215">
                  <c:v>44067</c:v>
                </c:pt>
                <c:pt idx="216">
                  <c:v>44068</c:v>
                </c:pt>
                <c:pt idx="217">
                  <c:v>44069</c:v>
                </c:pt>
                <c:pt idx="218">
                  <c:v>44070</c:v>
                </c:pt>
                <c:pt idx="219">
                  <c:v>44071</c:v>
                </c:pt>
                <c:pt idx="220">
                  <c:v>44074</c:v>
                </c:pt>
                <c:pt idx="221">
                  <c:v>44075</c:v>
                </c:pt>
                <c:pt idx="222">
                  <c:v>44076</c:v>
                </c:pt>
                <c:pt idx="223">
                  <c:v>44077</c:v>
                </c:pt>
                <c:pt idx="224">
                  <c:v>44078</c:v>
                </c:pt>
                <c:pt idx="225">
                  <c:v>44082</c:v>
                </c:pt>
                <c:pt idx="226">
                  <c:v>44083</c:v>
                </c:pt>
                <c:pt idx="227">
                  <c:v>44084</c:v>
                </c:pt>
                <c:pt idx="228">
                  <c:v>44085</c:v>
                </c:pt>
                <c:pt idx="229">
                  <c:v>44088</c:v>
                </c:pt>
                <c:pt idx="230">
                  <c:v>44089</c:v>
                </c:pt>
                <c:pt idx="231">
                  <c:v>44090</c:v>
                </c:pt>
                <c:pt idx="232">
                  <c:v>44091</c:v>
                </c:pt>
                <c:pt idx="233">
                  <c:v>44092</c:v>
                </c:pt>
                <c:pt idx="234">
                  <c:v>44095</c:v>
                </c:pt>
                <c:pt idx="235">
                  <c:v>44096</c:v>
                </c:pt>
                <c:pt idx="236">
                  <c:v>44097</c:v>
                </c:pt>
                <c:pt idx="237">
                  <c:v>44098</c:v>
                </c:pt>
                <c:pt idx="238">
                  <c:v>44099</c:v>
                </c:pt>
                <c:pt idx="239">
                  <c:v>44102</c:v>
                </c:pt>
                <c:pt idx="240">
                  <c:v>44103</c:v>
                </c:pt>
                <c:pt idx="241">
                  <c:v>44104</c:v>
                </c:pt>
                <c:pt idx="242">
                  <c:v>44105</c:v>
                </c:pt>
                <c:pt idx="243">
                  <c:v>44106</c:v>
                </c:pt>
                <c:pt idx="244">
                  <c:v>44109</c:v>
                </c:pt>
                <c:pt idx="245">
                  <c:v>44110</c:v>
                </c:pt>
                <c:pt idx="246">
                  <c:v>44111</c:v>
                </c:pt>
                <c:pt idx="247">
                  <c:v>44112</c:v>
                </c:pt>
                <c:pt idx="248">
                  <c:v>44113</c:v>
                </c:pt>
                <c:pt idx="249">
                  <c:v>44116</c:v>
                </c:pt>
                <c:pt idx="250">
                  <c:v>44117</c:v>
                </c:pt>
                <c:pt idx="251">
                  <c:v>44118</c:v>
                </c:pt>
                <c:pt idx="252">
                  <c:v>44119</c:v>
                </c:pt>
                <c:pt idx="253">
                  <c:v>44120</c:v>
                </c:pt>
                <c:pt idx="254">
                  <c:v>44123</c:v>
                </c:pt>
                <c:pt idx="255">
                  <c:v>44124</c:v>
                </c:pt>
                <c:pt idx="256">
                  <c:v>44125</c:v>
                </c:pt>
                <c:pt idx="257">
                  <c:v>44126</c:v>
                </c:pt>
                <c:pt idx="258">
                  <c:v>44127</c:v>
                </c:pt>
                <c:pt idx="259">
                  <c:v>44130</c:v>
                </c:pt>
                <c:pt idx="260">
                  <c:v>44131</c:v>
                </c:pt>
                <c:pt idx="261">
                  <c:v>44132</c:v>
                </c:pt>
                <c:pt idx="262">
                  <c:v>44133</c:v>
                </c:pt>
                <c:pt idx="263">
                  <c:v>44134</c:v>
                </c:pt>
                <c:pt idx="264">
                  <c:v>44137</c:v>
                </c:pt>
                <c:pt idx="265">
                  <c:v>44138</c:v>
                </c:pt>
                <c:pt idx="266">
                  <c:v>44139</c:v>
                </c:pt>
                <c:pt idx="267">
                  <c:v>44140</c:v>
                </c:pt>
                <c:pt idx="268">
                  <c:v>44141</c:v>
                </c:pt>
                <c:pt idx="269">
                  <c:v>44144</c:v>
                </c:pt>
                <c:pt idx="270">
                  <c:v>44145</c:v>
                </c:pt>
                <c:pt idx="271">
                  <c:v>44146</c:v>
                </c:pt>
                <c:pt idx="272">
                  <c:v>44147</c:v>
                </c:pt>
                <c:pt idx="273">
                  <c:v>44148</c:v>
                </c:pt>
                <c:pt idx="274">
                  <c:v>44151</c:v>
                </c:pt>
                <c:pt idx="275">
                  <c:v>44152</c:v>
                </c:pt>
                <c:pt idx="276">
                  <c:v>44153</c:v>
                </c:pt>
                <c:pt idx="277">
                  <c:v>44154</c:v>
                </c:pt>
                <c:pt idx="278">
                  <c:v>44155</c:v>
                </c:pt>
                <c:pt idx="279">
                  <c:v>44158</c:v>
                </c:pt>
                <c:pt idx="280">
                  <c:v>44159</c:v>
                </c:pt>
                <c:pt idx="281">
                  <c:v>44160</c:v>
                </c:pt>
                <c:pt idx="282">
                  <c:v>44162</c:v>
                </c:pt>
                <c:pt idx="283">
                  <c:v>44165</c:v>
                </c:pt>
                <c:pt idx="284">
                  <c:v>44166</c:v>
                </c:pt>
                <c:pt idx="285">
                  <c:v>44167</c:v>
                </c:pt>
                <c:pt idx="286">
                  <c:v>44168</c:v>
                </c:pt>
                <c:pt idx="287">
                  <c:v>44169</c:v>
                </c:pt>
                <c:pt idx="288">
                  <c:v>44172</c:v>
                </c:pt>
                <c:pt idx="289">
                  <c:v>44173</c:v>
                </c:pt>
                <c:pt idx="290">
                  <c:v>44174</c:v>
                </c:pt>
                <c:pt idx="291">
                  <c:v>44175</c:v>
                </c:pt>
                <c:pt idx="292">
                  <c:v>44176</c:v>
                </c:pt>
                <c:pt idx="293">
                  <c:v>44179</c:v>
                </c:pt>
                <c:pt idx="294">
                  <c:v>44180</c:v>
                </c:pt>
                <c:pt idx="295">
                  <c:v>44181</c:v>
                </c:pt>
                <c:pt idx="296">
                  <c:v>44182</c:v>
                </c:pt>
                <c:pt idx="297">
                  <c:v>44183</c:v>
                </c:pt>
                <c:pt idx="298">
                  <c:v>44186</c:v>
                </c:pt>
                <c:pt idx="299">
                  <c:v>44187</c:v>
                </c:pt>
                <c:pt idx="300">
                  <c:v>44188</c:v>
                </c:pt>
                <c:pt idx="301">
                  <c:v>44189</c:v>
                </c:pt>
                <c:pt idx="302">
                  <c:v>44193</c:v>
                </c:pt>
                <c:pt idx="303">
                  <c:v>44194</c:v>
                </c:pt>
                <c:pt idx="304">
                  <c:v>44195</c:v>
                </c:pt>
                <c:pt idx="305">
                  <c:v>44196</c:v>
                </c:pt>
                <c:pt idx="306">
                  <c:v>44200</c:v>
                </c:pt>
                <c:pt idx="307">
                  <c:v>44201</c:v>
                </c:pt>
                <c:pt idx="308">
                  <c:v>44202</c:v>
                </c:pt>
                <c:pt idx="309">
                  <c:v>44203</c:v>
                </c:pt>
                <c:pt idx="310">
                  <c:v>44204</c:v>
                </c:pt>
                <c:pt idx="311">
                  <c:v>44207</c:v>
                </c:pt>
                <c:pt idx="312">
                  <c:v>44208</c:v>
                </c:pt>
                <c:pt idx="313">
                  <c:v>44209</c:v>
                </c:pt>
                <c:pt idx="314">
                  <c:v>44210</c:v>
                </c:pt>
                <c:pt idx="315">
                  <c:v>44211</c:v>
                </c:pt>
                <c:pt idx="316">
                  <c:v>44215</c:v>
                </c:pt>
                <c:pt idx="317">
                  <c:v>44216</c:v>
                </c:pt>
                <c:pt idx="318">
                  <c:v>44217</c:v>
                </c:pt>
                <c:pt idx="319">
                  <c:v>44218</c:v>
                </c:pt>
                <c:pt idx="320">
                  <c:v>44221</c:v>
                </c:pt>
                <c:pt idx="321">
                  <c:v>44222</c:v>
                </c:pt>
                <c:pt idx="322">
                  <c:v>44223</c:v>
                </c:pt>
                <c:pt idx="323">
                  <c:v>44224</c:v>
                </c:pt>
                <c:pt idx="324">
                  <c:v>44225</c:v>
                </c:pt>
                <c:pt idx="325">
                  <c:v>44228</c:v>
                </c:pt>
                <c:pt idx="326">
                  <c:v>44229</c:v>
                </c:pt>
                <c:pt idx="327">
                  <c:v>44230</c:v>
                </c:pt>
                <c:pt idx="328">
                  <c:v>44231</c:v>
                </c:pt>
                <c:pt idx="329">
                  <c:v>44232</c:v>
                </c:pt>
                <c:pt idx="330">
                  <c:v>44235</c:v>
                </c:pt>
                <c:pt idx="331">
                  <c:v>44236</c:v>
                </c:pt>
                <c:pt idx="332">
                  <c:v>44237</c:v>
                </c:pt>
                <c:pt idx="333">
                  <c:v>44238</c:v>
                </c:pt>
                <c:pt idx="334">
                  <c:v>44239</c:v>
                </c:pt>
                <c:pt idx="335">
                  <c:v>44243</c:v>
                </c:pt>
                <c:pt idx="336">
                  <c:v>44244</c:v>
                </c:pt>
                <c:pt idx="337">
                  <c:v>44245</c:v>
                </c:pt>
                <c:pt idx="338">
                  <c:v>44246</c:v>
                </c:pt>
                <c:pt idx="339">
                  <c:v>44249</c:v>
                </c:pt>
                <c:pt idx="340">
                  <c:v>44250</c:v>
                </c:pt>
                <c:pt idx="341">
                  <c:v>44251</c:v>
                </c:pt>
                <c:pt idx="342">
                  <c:v>44252</c:v>
                </c:pt>
                <c:pt idx="343">
                  <c:v>44253</c:v>
                </c:pt>
                <c:pt idx="344">
                  <c:v>44256</c:v>
                </c:pt>
                <c:pt idx="345">
                  <c:v>44257</c:v>
                </c:pt>
                <c:pt idx="346">
                  <c:v>44258</c:v>
                </c:pt>
                <c:pt idx="347">
                  <c:v>44259</c:v>
                </c:pt>
                <c:pt idx="348">
                  <c:v>44260</c:v>
                </c:pt>
                <c:pt idx="349">
                  <c:v>44263</c:v>
                </c:pt>
                <c:pt idx="350">
                  <c:v>44264</c:v>
                </c:pt>
                <c:pt idx="351">
                  <c:v>44265</c:v>
                </c:pt>
                <c:pt idx="352">
                  <c:v>44266</c:v>
                </c:pt>
                <c:pt idx="353">
                  <c:v>44267</c:v>
                </c:pt>
                <c:pt idx="354">
                  <c:v>44270</c:v>
                </c:pt>
                <c:pt idx="355">
                  <c:v>44271</c:v>
                </c:pt>
                <c:pt idx="356">
                  <c:v>44272</c:v>
                </c:pt>
                <c:pt idx="357">
                  <c:v>44273</c:v>
                </c:pt>
                <c:pt idx="358">
                  <c:v>44274</c:v>
                </c:pt>
                <c:pt idx="359">
                  <c:v>44277</c:v>
                </c:pt>
                <c:pt idx="360">
                  <c:v>44278</c:v>
                </c:pt>
                <c:pt idx="361">
                  <c:v>44279</c:v>
                </c:pt>
                <c:pt idx="362">
                  <c:v>44280</c:v>
                </c:pt>
                <c:pt idx="363">
                  <c:v>44281</c:v>
                </c:pt>
                <c:pt idx="364">
                  <c:v>44284</c:v>
                </c:pt>
                <c:pt idx="365">
                  <c:v>44285</c:v>
                </c:pt>
                <c:pt idx="366">
                  <c:v>44286</c:v>
                </c:pt>
                <c:pt idx="367">
                  <c:v>44287</c:v>
                </c:pt>
                <c:pt idx="368">
                  <c:v>44291</c:v>
                </c:pt>
                <c:pt idx="369">
                  <c:v>44292</c:v>
                </c:pt>
                <c:pt idx="370">
                  <c:v>44293</c:v>
                </c:pt>
                <c:pt idx="371">
                  <c:v>44294</c:v>
                </c:pt>
                <c:pt idx="372">
                  <c:v>44295</c:v>
                </c:pt>
                <c:pt idx="373">
                  <c:v>44298</c:v>
                </c:pt>
                <c:pt idx="374">
                  <c:v>44299</c:v>
                </c:pt>
                <c:pt idx="375">
                  <c:v>44300</c:v>
                </c:pt>
                <c:pt idx="376">
                  <c:v>44301</c:v>
                </c:pt>
                <c:pt idx="377">
                  <c:v>44302</c:v>
                </c:pt>
                <c:pt idx="378">
                  <c:v>44305</c:v>
                </c:pt>
                <c:pt idx="379">
                  <c:v>44306</c:v>
                </c:pt>
                <c:pt idx="380">
                  <c:v>44307</c:v>
                </c:pt>
                <c:pt idx="381">
                  <c:v>44308</c:v>
                </c:pt>
                <c:pt idx="382">
                  <c:v>44309</c:v>
                </c:pt>
                <c:pt idx="383">
                  <c:v>44312</c:v>
                </c:pt>
                <c:pt idx="384">
                  <c:v>44313</c:v>
                </c:pt>
                <c:pt idx="385">
                  <c:v>44314</c:v>
                </c:pt>
                <c:pt idx="386">
                  <c:v>44315</c:v>
                </c:pt>
                <c:pt idx="387">
                  <c:v>44316</c:v>
                </c:pt>
                <c:pt idx="388">
                  <c:v>44319</c:v>
                </c:pt>
                <c:pt idx="389">
                  <c:v>44320</c:v>
                </c:pt>
                <c:pt idx="390">
                  <c:v>44321</c:v>
                </c:pt>
                <c:pt idx="391">
                  <c:v>44322</c:v>
                </c:pt>
                <c:pt idx="392">
                  <c:v>44323</c:v>
                </c:pt>
                <c:pt idx="393">
                  <c:v>44326</c:v>
                </c:pt>
                <c:pt idx="394">
                  <c:v>44327</c:v>
                </c:pt>
                <c:pt idx="395">
                  <c:v>44328</c:v>
                </c:pt>
                <c:pt idx="396">
                  <c:v>44329</c:v>
                </c:pt>
                <c:pt idx="397">
                  <c:v>44330</c:v>
                </c:pt>
                <c:pt idx="398">
                  <c:v>44333</c:v>
                </c:pt>
                <c:pt idx="399">
                  <c:v>44334</c:v>
                </c:pt>
                <c:pt idx="400">
                  <c:v>44335</c:v>
                </c:pt>
                <c:pt idx="401">
                  <c:v>44336</c:v>
                </c:pt>
                <c:pt idx="402">
                  <c:v>44337</c:v>
                </c:pt>
                <c:pt idx="403">
                  <c:v>44340</c:v>
                </c:pt>
                <c:pt idx="404">
                  <c:v>44341</c:v>
                </c:pt>
                <c:pt idx="405">
                  <c:v>44342</c:v>
                </c:pt>
                <c:pt idx="406">
                  <c:v>44343</c:v>
                </c:pt>
                <c:pt idx="407">
                  <c:v>44344</c:v>
                </c:pt>
                <c:pt idx="408">
                  <c:v>44348</c:v>
                </c:pt>
                <c:pt idx="409">
                  <c:v>44349</c:v>
                </c:pt>
                <c:pt idx="410">
                  <c:v>44350</c:v>
                </c:pt>
                <c:pt idx="411">
                  <c:v>44351</c:v>
                </c:pt>
                <c:pt idx="412">
                  <c:v>44354</c:v>
                </c:pt>
                <c:pt idx="413">
                  <c:v>44355</c:v>
                </c:pt>
                <c:pt idx="414">
                  <c:v>44356</c:v>
                </c:pt>
                <c:pt idx="415">
                  <c:v>44357</c:v>
                </c:pt>
                <c:pt idx="416">
                  <c:v>44358</c:v>
                </c:pt>
                <c:pt idx="417">
                  <c:v>44361</c:v>
                </c:pt>
                <c:pt idx="418">
                  <c:v>44362</c:v>
                </c:pt>
                <c:pt idx="419">
                  <c:v>44363</c:v>
                </c:pt>
                <c:pt idx="420">
                  <c:v>44364</c:v>
                </c:pt>
                <c:pt idx="421">
                  <c:v>44365</c:v>
                </c:pt>
                <c:pt idx="422">
                  <c:v>44368</c:v>
                </c:pt>
                <c:pt idx="423">
                  <c:v>44369</c:v>
                </c:pt>
                <c:pt idx="424">
                  <c:v>44370</c:v>
                </c:pt>
                <c:pt idx="425">
                  <c:v>44371</c:v>
                </c:pt>
                <c:pt idx="426">
                  <c:v>44372</c:v>
                </c:pt>
                <c:pt idx="427">
                  <c:v>44375</c:v>
                </c:pt>
                <c:pt idx="428">
                  <c:v>44376</c:v>
                </c:pt>
                <c:pt idx="429">
                  <c:v>44377</c:v>
                </c:pt>
                <c:pt idx="430">
                  <c:v>44378</c:v>
                </c:pt>
                <c:pt idx="431">
                  <c:v>44379</c:v>
                </c:pt>
                <c:pt idx="432">
                  <c:v>44383</c:v>
                </c:pt>
                <c:pt idx="433">
                  <c:v>44384</c:v>
                </c:pt>
                <c:pt idx="434">
                  <c:v>44385</c:v>
                </c:pt>
                <c:pt idx="435">
                  <c:v>44386</c:v>
                </c:pt>
                <c:pt idx="436">
                  <c:v>44389</c:v>
                </c:pt>
                <c:pt idx="437">
                  <c:v>44390</c:v>
                </c:pt>
                <c:pt idx="438">
                  <c:v>44391</c:v>
                </c:pt>
                <c:pt idx="439">
                  <c:v>44392</c:v>
                </c:pt>
                <c:pt idx="440">
                  <c:v>44393</c:v>
                </c:pt>
                <c:pt idx="441">
                  <c:v>44396</c:v>
                </c:pt>
                <c:pt idx="442">
                  <c:v>44397</c:v>
                </c:pt>
                <c:pt idx="443">
                  <c:v>44398</c:v>
                </c:pt>
                <c:pt idx="444">
                  <c:v>44399</c:v>
                </c:pt>
                <c:pt idx="445">
                  <c:v>44400</c:v>
                </c:pt>
                <c:pt idx="446">
                  <c:v>44403</c:v>
                </c:pt>
                <c:pt idx="447">
                  <c:v>44404</c:v>
                </c:pt>
                <c:pt idx="448">
                  <c:v>44405</c:v>
                </c:pt>
                <c:pt idx="449">
                  <c:v>44406</c:v>
                </c:pt>
                <c:pt idx="450">
                  <c:v>44407</c:v>
                </c:pt>
                <c:pt idx="451">
                  <c:v>44410</c:v>
                </c:pt>
                <c:pt idx="452">
                  <c:v>44411</c:v>
                </c:pt>
                <c:pt idx="453">
                  <c:v>44412</c:v>
                </c:pt>
                <c:pt idx="454">
                  <c:v>44413</c:v>
                </c:pt>
                <c:pt idx="455">
                  <c:v>44414</c:v>
                </c:pt>
                <c:pt idx="456">
                  <c:v>44417</c:v>
                </c:pt>
                <c:pt idx="457">
                  <c:v>44418</c:v>
                </c:pt>
                <c:pt idx="458">
                  <c:v>44419</c:v>
                </c:pt>
                <c:pt idx="459">
                  <c:v>44420</c:v>
                </c:pt>
                <c:pt idx="460">
                  <c:v>44421</c:v>
                </c:pt>
                <c:pt idx="461">
                  <c:v>44424</c:v>
                </c:pt>
                <c:pt idx="462">
                  <c:v>44425</c:v>
                </c:pt>
                <c:pt idx="463">
                  <c:v>44426</c:v>
                </c:pt>
                <c:pt idx="464">
                  <c:v>44427</c:v>
                </c:pt>
                <c:pt idx="465">
                  <c:v>44428</c:v>
                </c:pt>
                <c:pt idx="466">
                  <c:v>44431</c:v>
                </c:pt>
                <c:pt idx="467">
                  <c:v>44432</c:v>
                </c:pt>
                <c:pt idx="468">
                  <c:v>44433</c:v>
                </c:pt>
                <c:pt idx="469">
                  <c:v>44434</c:v>
                </c:pt>
                <c:pt idx="470">
                  <c:v>44435</c:v>
                </c:pt>
                <c:pt idx="471">
                  <c:v>44438</c:v>
                </c:pt>
                <c:pt idx="472">
                  <c:v>44439</c:v>
                </c:pt>
                <c:pt idx="473">
                  <c:v>44440</c:v>
                </c:pt>
                <c:pt idx="474">
                  <c:v>44441</c:v>
                </c:pt>
                <c:pt idx="475">
                  <c:v>44442</c:v>
                </c:pt>
                <c:pt idx="476">
                  <c:v>44446</c:v>
                </c:pt>
                <c:pt idx="477">
                  <c:v>44447</c:v>
                </c:pt>
                <c:pt idx="478">
                  <c:v>44448</c:v>
                </c:pt>
                <c:pt idx="479">
                  <c:v>44449</c:v>
                </c:pt>
                <c:pt idx="480">
                  <c:v>44452</c:v>
                </c:pt>
                <c:pt idx="481">
                  <c:v>44453</c:v>
                </c:pt>
                <c:pt idx="482">
                  <c:v>44454</c:v>
                </c:pt>
                <c:pt idx="483">
                  <c:v>44455</c:v>
                </c:pt>
                <c:pt idx="484">
                  <c:v>44456</c:v>
                </c:pt>
                <c:pt idx="485">
                  <c:v>44459</c:v>
                </c:pt>
                <c:pt idx="486">
                  <c:v>44460</c:v>
                </c:pt>
                <c:pt idx="487">
                  <c:v>44461</c:v>
                </c:pt>
                <c:pt idx="488">
                  <c:v>44462</c:v>
                </c:pt>
                <c:pt idx="489">
                  <c:v>44463</c:v>
                </c:pt>
                <c:pt idx="490">
                  <c:v>44466</c:v>
                </c:pt>
                <c:pt idx="491">
                  <c:v>44467</c:v>
                </c:pt>
                <c:pt idx="492">
                  <c:v>44468</c:v>
                </c:pt>
                <c:pt idx="493">
                  <c:v>44469</c:v>
                </c:pt>
                <c:pt idx="494">
                  <c:v>44470</c:v>
                </c:pt>
                <c:pt idx="495">
                  <c:v>44473</c:v>
                </c:pt>
                <c:pt idx="496">
                  <c:v>44474</c:v>
                </c:pt>
                <c:pt idx="497">
                  <c:v>44475</c:v>
                </c:pt>
                <c:pt idx="498">
                  <c:v>44476</c:v>
                </c:pt>
                <c:pt idx="499">
                  <c:v>44477</c:v>
                </c:pt>
                <c:pt idx="500">
                  <c:v>44480</c:v>
                </c:pt>
                <c:pt idx="501">
                  <c:v>44481</c:v>
                </c:pt>
                <c:pt idx="502">
                  <c:v>44482</c:v>
                </c:pt>
                <c:pt idx="503">
                  <c:v>44483</c:v>
                </c:pt>
                <c:pt idx="504">
                  <c:v>44484</c:v>
                </c:pt>
                <c:pt idx="505">
                  <c:v>44487</c:v>
                </c:pt>
                <c:pt idx="506">
                  <c:v>44488</c:v>
                </c:pt>
                <c:pt idx="507">
                  <c:v>44489</c:v>
                </c:pt>
                <c:pt idx="508">
                  <c:v>44490</c:v>
                </c:pt>
                <c:pt idx="509">
                  <c:v>44491</c:v>
                </c:pt>
                <c:pt idx="510">
                  <c:v>44494</c:v>
                </c:pt>
                <c:pt idx="511">
                  <c:v>44495</c:v>
                </c:pt>
                <c:pt idx="512">
                  <c:v>44496</c:v>
                </c:pt>
                <c:pt idx="513">
                  <c:v>44497</c:v>
                </c:pt>
                <c:pt idx="514">
                  <c:v>44498</c:v>
                </c:pt>
                <c:pt idx="515">
                  <c:v>44501</c:v>
                </c:pt>
                <c:pt idx="516">
                  <c:v>44502</c:v>
                </c:pt>
                <c:pt idx="517">
                  <c:v>44503</c:v>
                </c:pt>
                <c:pt idx="518">
                  <c:v>44504</c:v>
                </c:pt>
                <c:pt idx="519">
                  <c:v>44505</c:v>
                </c:pt>
                <c:pt idx="520">
                  <c:v>44508</c:v>
                </c:pt>
                <c:pt idx="521">
                  <c:v>44509</c:v>
                </c:pt>
                <c:pt idx="522">
                  <c:v>44510</c:v>
                </c:pt>
                <c:pt idx="523">
                  <c:v>44511</c:v>
                </c:pt>
                <c:pt idx="524">
                  <c:v>44512</c:v>
                </c:pt>
                <c:pt idx="525">
                  <c:v>44515</c:v>
                </c:pt>
                <c:pt idx="526">
                  <c:v>44516</c:v>
                </c:pt>
                <c:pt idx="527">
                  <c:v>44517</c:v>
                </c:pt>
                <c:pt idx="528">
                  <c:v>44518</c:v>
                </c:pt>
                <c:pt idx="529">
                  <c:v>44519</c:v>
                </c:pt>
                <c:pt idx="530">
                  <c:v>44522</c:v>
                </c:pt>
                <c:pt idx="531">
                  <c:v>44523</c:v>
                </c:pt>
                <c:pt idx="532">
                  <c:v>44524</c:v>
                </c:pt>
                <c:pt idx="533">
                  <c:v>44526</c:v>
                </c:pt>
                <c:pt idx="534">
                  <c:v>44529</c:v>
                </c:pt>
                <c:pt idx="535">
                  <c:v>44530</c:v>
                </c:pt>
                <c:pt idx="536">
                  <c:v>44531</c:v>
                </c:pt>
                <c:pt idx="537">
                  <c:v>44532</c:v>
                </c:pt>
                <c:pt idx="538">
                  <c:v>44533</c:v>
                </c:pt>
                <c:pt idx="539">
                  <c:v>44536</c:v>
                </c:pt>
                <c:pt idx="540">
                  <c:v>44537</c:v>
                </c:pt>
                <c:pt idx="541">
                  <c:v>44538</c:v>
                </c:pt>
                <c:pt idx="542">
                  <c:v>44539</c:v>
                </c:pt>
                <c:pt idx="543">
                  <c:v>44540</c:v>
                </c:pt>
                <c:pt idx="544">
                  <c:v>44543</c:v>
                </c:pt>
                <c:pt idx="545">
                  <c:v>44544</c:v>
                </c:pt>
                <c:pt idx="546">
                  <c:v>44545</c:v>
                </c:pt>
                <c:pt idx="547">
                  <c:v>44546</c:v>
                </c:pt>
                <c:pt idx="548">
                  <c:v>44547</c:v>
                </c:pt>
                <c:pt idx="549">
                  <c:v>44550</c:v>
                </c:pt>
                <c:pt idx="550">
                  <c:v>44551</c:v>
                </c:pt>
                <c:pt idx="551">
                  <c:v>44552</c:v>
                </c:pt>
                <c:pt idx="552">
                  <c:v>44553</c:v>
                </c:pt>
                <c:pt idx="553">
                  <c:v>44557</c:v>
                </c:pt>
                <c:pt idx="554">
                  <c:v>44558</c:v>
                </c:pt>
                <c:pt idx="555">
                  <c:v>44559</c:v>
                </c:pt>
                <c:pt idx="556">
                  <c:v>44560</c:v>
                </c:pt>
                <c:pt idx="557">
                  <c:v>44561</c:v>
                </c:pt>
                <c:pt idx="558">
                  <c:v>44564</c:v>
                </c:pt>
                <c:pt idx="559">
                  <c:v>44565</c:v>
                </c:pt>
                <c:pt idx="560">
                  <c:v>44566</c:v>
                </c:pt>
                <c:pt idx="561">
                  <c:v>44567</c:v>
                </c:pt>
                <c:pt idx="562">
                  <c:v>44568</c:v>
                </c:pt>
                <c:pt idx="563">
                  <c:v>44571</c:v>
                </c:pt>
                <c:pt idx="564">
                  <c:v>44572</c:v>
                </c:pt>
                <c:pt idx="565">
                  <c:v>44573</c:v>
                </c:pt>
                <c:pt idx="566">
                  <c:v>44574</c:v>
                </c:pt>
                <c:pt idx="567">
                  <c:v>44575</c:v>
                </c:pt>
                <c:pt idx="568">
                  <c:v>44579</c:v>
                </c:pt>
                <c:pt idx="569">
                  <c:v>44580</c:v>
                </c:pt>
                <c:pt idx="570">
                  <c:v>44581</c:v>
                </c:pt>
                <c:pt idx="571">
                  <c:v>44582</c:v>
                </c:pt>
                <c:pt idx="572">
                  <c:v>44585</c:v>
                </c:pt>
                <c:pt idx="573">
                  <c:v>44586</c:v>
                </c:pt>
                <c:pt idx="574">
                  <c:v>44587</c:v>
                </c:pt>
                <c:pt idx="575">
                  <c:v>44588</c:v>
                </c:pt>
                <c:pt idx="576">
                  <c:v>44589</c:v>
                </c:pt>
                <c:pt idx="577">
                  <c:v>44592</c:v>
                </c:pt>
                <c:pt idx="578">
                  <c:v>44593</c:v>
                </c:pt>
                <c:pt idx="579">
                  <c:v>44594</c:v>
                </c:pt>
                <c:pt idx="580">
                  <c:v>44595</c:v>
                </c:pt>
                <c:pt idx="581">
                  <c:v>44596</c:v>
                </c:pt>
                <c:pt idx="582">
                  <c:v>44599</c:v>
                </c:pt>
                <c:pt idx="583">
                  <c:v>44600</c:v>
                </c:pt>
                <c:pt idx="584">
                  <c:v>44601</c:v>
                </c:pt>
                <c:pt idx="585">
                  <c:v>44602</c:v>
                </c:pt>
                <c:pt idx="586">
                  <c:v>44603</c:v>
                </c:pt>
                <c:pt idx="587">
                  <c:v>44606</c:v>
                </c:pt>
                <c:pt idx="588">
                  <c:v>44607</c:v>
                </c:pt>
                <c:pt idx="589">
                  <c:v>44608</c:v>
                </c:pt>
                <c:pt idx="590">
                  <c:v>44609</c:v>
                </c:pt>
                <c:pt idx="591">
                  <c:v>44610</c:v>
                </c:pt>
                <c:pt idx="592">
                  <c:v>44614</c:v>
                </c:pt>
                <c:pt idx="593">
                  <c:v>44615</c:v>
                </c:pt>
                <c:pt idx="594">
                  <c:v>44616</c:v>
                </c:pt>
                <c:pt idx="595">
                  <c:v>44617</c:v>
                </c:pt>
                <c:pt idx="596">
                  <c:v>44620</c:v>
                </c:pt>
                <c:pt idx="597">
                  <c:v>44621</c:v>
                </c:pt>
                <c:pt idx="598">
                  <c:v>44622</c:v>
                </c:pt>
                <c:pt idx="599">
                  <c:v>44623</c:v>
                </c:pt>
                <c:pt idx="600">
                  <c:v>44624</c:v>
                </c:pt>
                <c:pt idx="601">
                  <c:v>44627</c:v>
                </c:pt>
                <c:pt idx="602">
                  <c:v>44628</c:v>
                </c:pt>
                <c:pt idx="603">
                  <c:v>44629</c:v>
                </c:pt>
                <c:pt idx="604">
                  <c:v>44630</c:v>
                </c:pt>
                <c:pt idx="605">
                  <c:v>44631</c:v>
                </c:pt>
                <c:pt idx="606">
                  <c:v>44634</c:v>
                </c:pt>
                <c:pt idx="607">
                  <c:v>44635</c:v>
                </c:pt>
                <c:pt idx="608">
                  <c:v>44636</c:v>
                </c:pt>
                <c:pt idx="609">
                  <c:v>44637</c:v>
                </c:pt>
                <c:pt idx="610">
                  <c:v>44638</c:v>
                </c:pt>
                <c:pt idx="611">
                  <c:v>44641</c:v>
                </c:pt>
                <c:pt idx="612">
                  <c:v>44642</c:v>
                </c:pt>
                <c:pt idx="613">
                  <c:v>44643</c:v>
                </c:pt>
                <c:pt idx="614">
                  <c:v>44644</c:v>
                </c:pt>
                <c:pt idx="615">
                  <c:v>44645</c:v>
                </c:pt>
                <c:pt idx="616">
                  <c:v>44648</c:v>
                </c:pt>
                <c:pt idx="617">
                  <c:v>44649</c:v>
                </c:pt>
                <c:pt idx="618">
                  <c:v>44650</c:v>
                </c:pt>
                <c:pt idx="619">
                  <c:v>44651</c:v>
                </c:pt>
                <c:pt idx="620">
                  <c:v>44652</c:v>
                </c:pt>
                <c:pt idx="621">
                  <c:v>44655</c:v>
                </c:pt>
                <c:pt idx="622">
                  <c:v>44656</c:v>
                </c:pt>
                <c:pt idx="623">
                  <c:v>44657</c:v>
                </c:pt>
                <c:pt idx="624">
                  <c:v>44658</c:v>
                </c:pt>
                <c:pt idx="625">
                  <c:v>44659</c:v>
                </c:pt>
                <c:pt idx="626">
                  <c:v>44662</c:v>
                </c:pt>
                <c:pt idx="627">
                  <c:v>44663</c:v>
                </c:pt>
                <c:pt idx="628">
                  <c:v>44664</c:v>
                </c:pt>
                <c:pt idx="629">
                  <c:v>44665</c:v>
                </c:pt>
                <c:pt idx="630">
                  <c:v>44669</c:v>
                </c:pt>
                <c:pt idx="631">
                  <c:v>44670</c:v>
                </c:pt>
                <c:pt idx="632">
                  <c:v>44671</c:v>
                </c:pt>
                <c:pt idx="633">
                  <c:v>44672</c:v>
                </c:pt>
                <c:pt idx="634">
                  <c:v>44673</c:v>
                </c:pt>
                <c:pt idx="635">
                  <c:v>44676</c:v>
                </c:pt>
                <c:pt idx="636">
                  <c:v>44677</c:v>
                </c:pt>
                <c:pt idx="637">
                  <c:v>44678</c:v>
                </c:pt>
                <c:pt idx="638">
                  <c:v>44679</c:v>
                </c:pt>
                <c:pt idx="639">
                  <c:v>44680</c:v>
                </c:pt>
                <c:pt idx="640">
                  <c:v>44683</c:v>
                </c:pt>
                <c:pt idx="641">
                  <c:v>44684</c:v>
                </c:pt>
                <c:pt idx="642">
                  <c:v>44685</c:v>
                </c:pt>
                <c:pt idx="643">
                  <c:v>44686</c:v>
                </c:pt>
                <c:pt idx="644">
                  <c:v>44687</c:v>
                </c:pt>
                <c:pt idx="645">
                  <c:v>44690</c:v>
                </c:pt>
                <c:pt idx="646">
                  <c:v>44691</c:v>
                </c:pt>
                <c:pt idx="647">
                  <c:v>44692</c:v>
                </c:pt>
                <c:pt idx="648">
                  <c:v>44693</c:v>
                </c:pt>
                <c:pt idx="649">
                  <c:v>44694</c:v>
                </c:pt>
                <c:pt idx="650">
                  <c:v>44697</c:v>
                </c:pt>
                <c:pt idx="651">
                  <c:v>44698</c:v>
                </c:pt>
                <c:pt idx="652">
                  <c:v>44699</c:v>
                </c:pt>
                <c:pt idx="653">
                  <c:v>44700</c:v>
                </c:pt>
                <c:pt idx="654">
                  <c:v>44701</c:v>
                </c:pt>
                <c:pt idx="655">
                  <c:v>44704</c:v>
                </c:pt>
                <c:pt idx="656">
                  <c:v>44705</c:v>
                </c:pt>
                <c:pt idx="657">
                  <c:v>44706</c:v>
                </c:pt>
                <c:pt idx="658">
                  <c:v>44707</c:v>
                </c:pt>
                <c:pt idx="659">
                  <c:v>44708</c:v>
                </c:pt>
                <c:pt idx="660">
                  <c:v>44712</c:v>
                </c:pt>
                <c:pt idx="661">
                  <c:v>44713</c:v>
                </c:pt>
                <c:pt idx="662">
                  <c:v>44714</c:v>
                </c:pt>
                <c:pt idx="663">
                  <c:v>44715</c:v>
                </c:pt>
                <c:pt idx="664">
                  <c:v>44718</c:v>
                </c:pt>
                <c:pt idx="665">
                  <c:v>44719</c:v>
                </c:pt>
                <c:pt idx="666">
                  <c:v>44720</c:v>
                </c:pt>
                <c:pt idx="667">
                  <c:v>44721</c:v>
                </c:pt>
                <c:pt idx="668">
                  <c:v>44722</c:v>
                </c:pt>
                <c:pt idx="669">
                  <c:v>44725</c:v>
                </c:pt>
                <c:pt idx="670">
                  <c:v>44726</c:v>
                </c:pt>
                <c:pt idx="671">
                  <c:v>44727</c:v>
                </c:pt>
                <c:pt idx="672">
                  <c:v>44728</c:v>
                </c:pt>
                <c:pt idx="673">
                  <c:v>44729</c:v>
                </c:pt>
                <c:pt idx="674">
                  <c:v>44733</c:v>
                </c:pt>
                <c:pt idx="675">
                  <c:v>44734</c:v>
                </c:pt>
                <c:pt idx="676">
                  <c:v>44735</c:v>
                </c:pt>
                <c:pt idx="677">
                  <c:v>44736</c:v>
                </c:pt>
                <c:pt idx="678">
                  <c:v>44739</c:v>
                </c:pt>
                <c:pt idx="679">
                  <c:v>44740</c:v>
                </c:pt>
                <c:pt idx="680">
                  <c:v>44741</c:v>
                </c:pt>
                <c:pt idx="681">
                  <c:v>44742</c:v>
                </c:pt>
                <c:pt idx="682">
                  <c:v>44743</c:v>
                </c:pt>
                <c:pt idx="683">
                  <c:v>44747</c:v>
                </c:pt>
                <c:pt idx="684">
                  <c:v>44748</c:v>
                </c:pt>
                <c:pt idx="685">
                  <c:v>44749</c:v>
                </c:pt>
                <c:pt idx="686">
                  <c:v>44750</c:v>
                </c:pt>
                <c:pt idx="687">
                  <c:v>44753</c:v>
                </c:pt>
                <c:pt idx="688">
                  <c:v>44754</c:v>
                </c:pt>
                <c:pt idx="689">
                  <c:v>44755</c:v>
                </c:pt>
                <c:pt idx="690">
                  <c:v>44756</c:v>
                </c:pt>
                <c:pt idx="691">
                  <c:v>44757</c:v>
                </c:pt>
                <c:pt idx="692">
                  <c:v>44760</c:v>
                </c:pt>
                <c:pt idx="693">
                  <c:v>44761</c:v>
                </c:pt>
                <c:pt idx="694">
                  <c:v>44762</c:v>
                </c:pt>
                <c:pt idx="695">
                  <c:v>44763</c:v>
                </c:pt>
                <c:pt idx="696">
                  <c:v>44764</c:v>
                </c:pt>
                <c:pt idx="697">
                  <c:v>44767</c:v>
                </c:pt>
                <c:pt idx="698">
                  <c:v>44768</c:v>
                </c:pt>
                <c:pt idx="699">
                  <c:v>44769</c:v>
                </c:pt>
                <c:pt idx="700">
                  <c:v>44770</c:v>
                </c:pt>
                <c:pt idx="701">
                  <c:v>44771</c:v>
                </c:pt>
                <c:pt idx="702">
                  <c:v>44774</c:v>
                </c:pt>
                <c:pt idx="703">
                  <c:v>44775</c:v>
                </c:pt>
                <c:pt idx="704">
                  <c:v>44776</c:v>
                </c:pt>
                <c:pt idx="705">
                  <c:v>44777</c:v>
                </c:pt>
                <c:pt idx="706">
                  <c:v>44778</c:v>
                </c:pt>
                <c:pt idx="707">
                  <c:v>44781</c:v>
                </c:pt>
                <c:pt idx="708">
                  <c:v>44782</c:v>
                </c:pt>
                <c:pt idx="709">
                  <c:v>44783</c:v>
                </c:pt>
                <c:pt idx="710">
                  <c:v>44784</c:v>
                </c:pt>
                <c:pt idx="711">
                  <c:v>44785</c:v>
                </c:pt>
                <c:pt idx="712">
                  <c:v>44788</c:v>
                </c:pt>
                <c:pt idx="713">
                  <c:v>44789</c:v>
                </c:pt>
                <c:pt idx="714">
                  <c:v>44790</c:v>
                </c:pt>
                <c:pt idx="715">
                  <c:v>44791</c:v>
                </c:pt>
                <c:pt idx="716">
                  <c:v>44792</c:v>
                </c:pt>
                <c:pt idx="717">
                  <c:v>44795</c:v>
                </c:pt>
                <c:pt idx="718">
                  <c:v>44796</c:v>
                </c:pt>
                <c:pt idx="719">
                  <c:v>44797</c:v>
                </c:pt>
                <c:pt idx="720">
                  <c:v>44798</c:v>
                </c:pt>
                <c:pt idx="721">
                  <c:v>44799</c:v>
                </c:pt>
                <c:pt idx="722">
                  <c:v>44802</c:v>
                </c:pt>
                <c:pt idx="723">
                  <c:v>44803</c:v>
                </c:pt>
                <c:pt idx="724">
                  <c:v>44804</c:v>
                </c:pt>
                <c:pt idx="725">
                  <c:v>44805</c:v>
                </c:pt>
                <c:pt idx="726">
                  <c:v>44806</c:v>
                </c:pt>
                <c:pt idx="727">
                  <c:v>44810</c:v>
                </c:pt>
                <c:pt idx="728">
                  <c:v>44811</c:v>
                </c:pt>
                <c:pt idx="729">
                  <c:v>44812</c:v>
                </c:pt>
                <c:pt idx="730">
                  <c:v>44813</c:v>
                </c:pt>
                <c:pt idx="731">
                  <c:v>44816</c:v>
                </c:pt>
                <c:pt idx="732">
                  <c:v>44817</c:v>
                </c:pt>
                <c:pt idx="733">
                  <c:v>44818</c:v>
                </c:pt>
                <c:pt idx="734">
                  <c:v>44819</c:v>
                </c:pt>
                <c:pt idx="735">
                  <c:v>44820</c:v>
                </c:pt>
                <c:pt idx="736">
                  <c:v>44823</c:v>
                </c:pt>
                <c:pt idx="737">
                  <c:v>44824</c:v>
                </c:pt>
                <c:pt idx="738">
                  <c:v>44825</c:v>
                </c:pt>
                <c:pt idx="739">
                  <c:v>44826</c:v>
                </c:pt>
                <c:pt idx="740">
                  <c:v>44827</c:v>
                </c:pt>
                <c:pt idx="741">
                  <c:v>44830</c:v>
                </c:pt>
                <c:pt idx="742">
                  <c:v>44831</c:v>
                </c:pt>
                <c:pt idx="743">
                  <c:v>44832</c:v>
                </c:pt>
                <c:pt idx="744">
                  <c:v>44833</c:v>
                </c:pt>
                <c:pt idx="745">
                  <c:v>44834</c:v>
                </c:pt>
                <c:pt idx="746">
                  <c:v>44837</c:v>
                </c:pt>
                <c:pt idx="747">
                  <c:v>44838</c:v>
                </c:pt>
                <c:pt idx="748">
                  <c:v>44839</c:v>
                </c:pt>
                <c:pt idx="749">
                  <c:v>44840</c:v>
                </c:pt>
                <c:pt idx="750">
                  <c:v>44841</c:v>
                </c:pt>
                <c:pt idx="751">
                  <c:v>44844</c:v>
                </c:pt>
                <c:pt idx="752">
                  <c:v>44845</c:v>
                </c:pt>
                <c:pt idx="753">
                  <c:v>44846</c:v>
                </c:pt>
                <c:pt idx="754">
                  <c:v>44847</c:v>
                </c:pt>
                <c:pt idx="755">
                  <c:v>44848</c:v>
                </c:pt>
                <c:pt idx="756">
                  <c:v>44851</c:v>
                </c:pt>
                <c:pt idx="757">
                  <c:v>44852</c:v>
                </c:pt>
                <c:pt idx="758">
                  <c:v>44853</c:v>
                </c:pt>
                <c:pt idx="759">
                  <c:v>44854</c:v>
                </c:pt>
                <c:pt idx="760">
                  <c:v>44855</c:v>
                </c:pt>
                <c:pt idx="761">
                  <c:v>44858</c:v>
                </c:pt>
                <c:pt idx="762">
                  <c:v>44859</c:v>
                </c:pt>
                <c:pt idx="763">
                  <c:v>44860</c:v>
                </c:pt>
                <c:pt idx="764">
                  <c:v>44861</c:v>
                </c:pt>
                <c:pt idx="765">
                  <c:v>44862</c:v>
                </c:pt>
                <c:pt idx="766">
                  <c:v>44865</c:v>
                </c:pt>
                <c:pt idx="767">
                  <c:v>44866</c:v>
                </c:pt>
                <c:pt idx="768">
                  <c:v>44867</c:v>
                </c:pt>
                <c:pt idx="769">
                  <c:v>44868</c:v>
                </c:pt>
                <c:pt idx="770">
                  <c:v>44869</c:v>
                </c:pt>
                <c:pt idx="771">
                  <c:v>44872</c:v>
                </c:pt>
                <c:pt idx="772">
                  <c:v>44873</c:v>
                </c:pt>
                <c:pt idx="773">
                  <c:v>44874</c:v>
                </c:pt>
                <c:pt idx="774">
                  <c:v>44875</c:v>
                </c:pt>
                <c:pt idx="775">
                  <c:v>44876</c:v>
                </c:pt>
                <c:pt idx="776">
                  <c:v>44879</c:v>
                </c:pt>
                <c:pt idx="777">
                  <c:v>44880</c:v>
                </c:pt>
                <c:pt idx="778">
                  <c:v>44881</c:v>
                </c:pt>
                <c:pt idx="779">
                  <c:v>44882</c:v>
                </c:pt>
                <c:pt idx="780">
                  <c:v>44883</c:v>
                </c:pt>
                <c:pt idx="781">
                  <c:v>44886</c:v>
                </c:pt>
                <c:pt idx="782">
                  <c:v>44887</c:v>
                </c:pt>
                <c:pt idx="783">
                  <c:v>44888</c:v>
                </c:pt>
                <c:pt idx="784">
                  <c:v>44890</c:v>
                </c:pt>
                <c:pt idx="785">
                  <c:v>44893</c:v>
                </c:pt>
                <c:pt idx="786">
                  <c:v>44894</c:v>
                </c:pt>
                <c:pt idx="787">
                  <c:v>44895</c:v>
                </c:pt>
                <c:pt idx="788">
                  <c:v>44896</c:v>
                </c:pt>
                <c:pt idx="789">
                  <c:v>44897</c:v>
                </c:pt>
                <c:pt idx="790">
                  <c:v>44900</c:v>
                </c:pt>
                <c:pt idx="791">
                  <c:v>44901</c:v>
                </c:pt>
                <c:pt idx="792">
                  <c:v>44902</c:v>
                </c:pt>
                <c:pt idx="793">
                  <c:v>44903</c:v>
                </c:pt>
                <c:pt idx="794">
                  <c:v>44904</c:v>
                </c:pt>
                <c:pt idx="795">
                  <c:v>44907</c:v>
                </c:pt>
                <c:pt idx="796">
                  <c:v>44908</c:v>
                </c:pt>
                <c:pt idx="797">
                  <c:v>44909</c:v>
                </c:pt>
                <c:pt idx="798">
                  <c:v>44910</c:v>
                </c:pt>
                <c:pt idx="799">
                  <c:v>44911</c:v>
                </c:pt>
                <c:pt idx="800">
                  <c:v>44914</c:v>
                </c:pt>
                <c:pt idx="801">
                  <c:v>44915</c:v>
                </c:pt>
                <c:pt idx="802">
                  <c:v>44916</c:v>
                </c:pt>
                <c:pt idx="803">
                  <c:v>44917</c:v>
                </c:pt>
                <c:pt idx="804">
                  <c:v>44918</c:v>
                </c:pt>
                <c:pt idx="805">
                  <c:v>44922</c:v>
                </c:pt>
                <c:pt idx="806">
                  <c:v>44923</c:v>
                </c:pt>
                <c:pt idx="807">
                  <c:v>44924</c:v>
                </c:pt>
                <c:pt idx="808">
                  <c:v>44925</c:v>
                </c:pt>
                <c:pt idx="809">
                  <c:v>44929</c:v>
                </c:pt>
                <c:pt idx="810">
                  <c:v>44930</c:v>
                </c:pt>
                <c:pt idx="811">
                  <c:v>44931</c:v>
                </c:pt>
                <c:pt idx="812">
                  <c:v>44932</c:v>
                </c:pt>
                <c:pt idx="813">
                  <c:v>44935</c:v>
                </c:pt>
                <c:pt idx="814">
                  <c:v>44936</c:v>
                </c:pt>
                <c:pt idx="815">
                  <c:v>44937</c:v>
                </c:pt>
                <c:pt idx="816">
                  <c:v>44938</c:v>
                </c:pt>
                <c:pt idx="817">
                  <c:v>44939</c:v>
                </c:pt>
                <c:pt idx="818">
                  <c:v>44943</c:v>
                </c:pt>
                <c:pt idx="819">
                  <c:v>44944</c:v>
                </c:pt>
                <c:pt idx="820">
                  <c:v>44945</c:v>
                </c:pt>
                <c:pt idx="821">
                  <c:v>44946</c:v>
                </c:pt>
                <c:pt idx="822">
                  <c:v>44949</c:v>
                </c:pt>
                <c:pt idx="823">
                  <c:v>44950</c:v>
                </c:pt>
                <c:pt idx="824">
                  <c:v>44951</c:v>
                </c:pt>
                <c:pt idx="825">
                  <c:v>44952</c:v>
                </c:pt>
                <c:pt idx="826">
                  <c:v>44953</c:v>
                </c:pt>
                <c:pt idx="827">
                  <c:v>44956</c:v>
                </c:pt>
                <c:pt idx="828">
                  <c:v>44957</c:v>
                </c:pt>
                <c:pt idx="829">
                  <c:v>44958</c:v>
                </c:pt>
                <c:pt idx="830">
                  <c:v>44959</c:v>
                </c:pt>
                <c:pt idx="831">
                  <c:v>44960</c:v>
                </c:pt>
                <c:pt idx="832">
                  <c:v>44963</c:v>
                </c:pt>
                <c:pt idx="833">
                  <c:v>44964</c:v>
                </c:pt>
                <c:pt idx="834">
                  <c:v>44965</c:v>
                </c:pt>
                <c:pt idx="835">
                  <c:v>44966</c:v>
                </c:pt>
                <c:pt idx="836">
                  <c:v>44967</c:v>
                </c:pt>
                <c:pt idx="837">
                  <c:v>44970</c:v>
                </c:pt>
                <c:pt idx="838">
                  <c:v>44971</c:v>
                </c:pt>
                <c:pt idx="839">
                  <c:v>44972</c:v>
                </c:pt>
                <c:pt idx="840">
                  <c:v>44973</c:v>
                </c:pt>
                <c:pt idx="841">
                  <c:v>44974</c:v>
                </c:pt>
                <c:pt idx="842">
                  <c:v>44978</c:v>
                </c:pt>
                <c:pt idx="843">
                  <c:v>44979</c:v>
                </c:pt>
                <c:pt idx="844">
                  <c:v>44980</c:v>
                </c:pt>
                <c:pt idx="845">
                  <c:v>44981</c:v>
                </c:pt>
                <c:pt idx="846">
                  <c:v>44984</c:v>
                </c:pt>
                <c:pt idx="847">
                  <c:v>44985</c:v>
                </c:pt>
                <c:pt idx="848">
                  <c:v>44986</c:v>
                </c:pt>
                <c:pt idx="849">
                  <c:v>44987</c:v>
                </c:pt>
                <c:pt idx="850">
                  <c:v>44988</c:v>
                </c:pt>
                <c:pt idx="851">
                  <c:v>44991</c:v>
                </c:pt>
                <c:pt idx="852">
                  <c:v>44992</c:v>
                </c:pt>
                <c:pt idx="853">
                  <c:v>44993</c:v>
                </c:pt>
                <c:pt idx="854">
                  <c:v>44994</c:v>
                </c:pt>
                <c:pt idx="855">
                  <c:v>44995</c:v>
                </c:pt>
                <c:pt idx="856">
                  <c:v>44998</c:v>
                </c:pt>
                <c:pt idx="857">
                  <c:v>44999</c:v>
                </c:pt>
                <c:pt idx="858">
                  <c:v>45000</c:v>
                </c:pt>
                <c:pt idx="859">
                  <c:v>45001</c:v>
                </c:pt>
                <c:pt idx="860">
                  <c:v>45002</c:v>
                </c:pt>
                <c:pt idx="861">
                  <c:v>45005</c:v>
                </c:pt>
                <c:pt idx="862">
                  <c:v>45006</c:v>
                </c:pt>
                <c:pt idx="863">
                  <c:v>45007</c:v>
                </c:pt>
                <c:pt idx="864">
                  <c:v>45008</c:v>
                </c:pt>
                <c:pt idx="865">
                  <c:v>45009</c:v>
                </c:pt>
                <c:pt idx="866">
                  <c:v>45012</c:v>
                </c:pt>
                <c:pt idx="867">
                  <c:v>45013</c:v>
                </c:pt>
                <c:pt idx="868">
                  <c:v>45014</c:v>
                </c:pt>
                <c:pt idx="869">
                  <c:v>45015</c:v>
                </c:pt>
                <c:pt idx="870">
                  <c:v>45016</c:v>
                </c:pt>
                <c:pt idx="871">
                  <c:v>45019</c:v>
                </c:pt>
                <c:pt idx="872">
                  <c:v>45020</c:v>
                </c:pt>
                <c:pt idx="873">
                  <c:v>45021</c:v>
                </c:pt>
                <c:pt idx="874">
                  <c:v>45022</c:v>
                </c:pt>
                <c:pt idx="875">
                  <c:v>45026</c:v>
                </c:pt>
                <c:pt idx="876">
                  <c:v>45027</c:v>
                </c:pt>
                <c:pt idx="877">
                  <c:v>45028</c:v>
                </c:pt>
                <c:pt idx="878">
                  <c:v>45029</c:v>
                </c:pt>
                <c:pt idx="879">
                  <c:v>45030</c:v>
                </c:pt>
                <c:pt idx="880">
                  <c:v>45033</c:v>
                </c:pt>
                <c:pt idx="881">
                  <c:v>45034</c:v>
                </c:pt>
                <c:pt idx="882">
                  <c:v>45035</c:v>
                </c:pt>
                <c:pt idx="883">
                  <c:v>45036</c:v>
                </c:pt>
                <c:pt idx="884">
                  <c:v>45037</c:v>
                </c:pt>
                <c:pt idx="885">
                  <c:v>45040</c:v>
                </c:pt>
                <c:pt idx="886">
                  <c:v>45041</c:v>
                </c:pt>
                <c:pt idx="887">
                  <c:v>45042</c:v>
                </c:pt>
                <c:pt idx="888">
                  <c:v>45043</c:v>
                </c:pt>
                <c:pt idx="889">
                  <c:v>45044</c:v>
                </c:pt>
                <c:pt idx="890">
                  <c:v>45047</c:v>
                </c:pt>
                <c:pt idx="891">
                  <c:v>45048</c:v>
                </c:pt>
                <c:pt idx="892">
                  <c:v>45049</c:v>
                </c:pt>
                <c:pt idx="893">
                  <c:v>45050</c:v>
                </c:pt>
                <c:pt idx="894">
                  <c:v>45051</c:v>
                </c:pt>
                <c:pt idx="895">
                  <c:v>45054</c:v>
                </c:pt>
                <c:pt idx="896">
                  <c:v>45055</c:v>
                </c:pt>
                <c:pt idx="897">
                  <c:v>45056</c:v>
                </c:pt>
                <c:pt idx="898">
                  <c:v>45057</c:v>
                </c:pt>
                <c:pt idx="899">
                  <c:v>45058</c:v>
                </c:pt>
                <c:pt idx="900">
                  <c:v>45061</c:v>
                </c:pt>
                <c:pt idx="901">
                  <c:v>45062</c:v>
                </c:pt>
                <c:pt idx="902">
                  <c:v>45063</c:v>
                </c:pt>
                <c:pt idx="903">
                  <c:v>45064</c:v>
                </c:pt>
                <c:pt idx="904">
                  <c:v>45065</c:v>
                </c:pt>
                <c:pt idx="905">
                  <c:v>45068</c:v>
                </c:pt>
                <c:pt idx="906">
                  <c:v>45069</c:v>
                </c:pt>
                <c:pt idx="907">
                  <c:v>45070</c:v>
                </c:pt>
                <c:pt idx="908">
                  <c:v>45071</c:v>
                </c:pt>
                <c:pt idx="909">
                  <c:v>45072</c:v>
                </c:pt>
                <c:pt idx="910">
                  <c:v>45076</c:v>
                </c:pt>
                <c:pt idx="911">
                  <c:v>45077</c:v>
                </c:pt>
                <c:pt idx="912">
                  <c:v>45078</c:v>
                </c:pt>
                <c:pt idx="913">
                  <c:v>45079</c:v>
                </c:pt>
                <c:pt idx="914">
                  <c:v>45082</c:v>
                </c:pt>
                <c:pt idx="915">
                  <c:v>45083</c:v>
                </c:pt>
                <c:pt idx="916">
                  <c:v>45084</c:v>
                </c:pt>
                <c:pt idx="917">
                  <c:v>45085</c:v>
                </c:pt>
                <c:pt idx="918">
                  <c:v>45086</c:v>
                </c:pt>
                <c:pt idx="919">
                  <c:v>45089</c:v>
                </c:pt>
                <c:pt idx="920">
                  <c:v>45090</c:v>
                </c:pt>
                <c:pt idx="921">
                  <c:v>45091</c:v>
                </c:pt>
                <c:pt idx="922">
                  <c:v>45092</c:v>
                </c:pt>
                <c:pt idx="923">
                  <c:v>45093</c:v>
                </c:pt>
                <c:pt idx="924">
                  <c:v>45097</c:v>
                </c:pt>
                <c:pt idx="925">
                  <c:v>45098</c:v>
                </c:pt>
                <c:pt idx="926">
                  <c:v>45099</c:v>
                </c:pt>
                <c:pt idx="927">
                  <c:v>45100</c:v>
                </c:pt>
                <c:pt idx="928">
                  <c:v>45103</c:v>
                </c:pt>
                <c:pt idx="929">
                  <c:v>45104</c:v>
                </c:pt>
                <c:pt idx="930">
                  <c:v>45105</c:v>
                </c:pt>
                <c:pt idx="931">
                  <c:v>45106</c:v>
                </c:pt>
                <c:pt idx="932">
                  <c:v>45107</c:v>
                </c:pt>
                <c:pt idx="933">
                  <c:v>45110</c:v>
                </c:pt>
                <c:pt idx="934">
                  <c:v>45112</c:v>
                </c:pt>
                <c:pt idx="935">
                  <c:v>45113</c:v>
                </c:pt>
                <c:pt idx="936">
                  <c:v>45114</c:v>
                </c:pt>
                <c:pt idx="937">
                  <c:v>45117</c:v>
                </c:pt>
                <c:pt idx="938">
                  <c:v>45118</c:v>
                </c:pt>
                <c:pt idx="939">
                  <c:v>45119</c:v>
                </c:pt>
                <c:pt idx="940">
                  <c:v>45120</c:v>
                </c:pt>
                <c:pt idx="941">
                  <c:v>45121</c:v>
                </c:pt>
                <c:pt idx="942">
                  <c:v>45124</c:v>
                </c:pt>
                <c:pt idx="943">
                  <c:v>45125</c:v>
                </c:pt>
                <c:pt idx="944">
                  <c:v>45126</c:v>
                </c:pt>
                <c:pt idx="945">
                  <c:v>45127</c:v>
                </c:pt>
                <c:pt idx="946">
                  <c:v>45128</c:v>
                </c:pt>
                <c:pt idx="947">
                  <c:v>45131</c:v>
                </c:pt>
                <c:pt idx="948">
                  <c:v>45132</c:v>
                </c:pt>
                <c:pt idx="949">
                  <c:v>45133</c:v>
                </c:pt>
                <c:pt idx="950">
                  <c:v>45134</c:v>
                </c:pt>
                <c:pt idx="951">
                  <c:v>45135</c:v>
                </c:pt>
                <c:pt idx="952">
                  <c:v>45138</c:v>
                </c:pt>
                <c:pt idx="953">
                  <c:v>45139</c:v>
                </c:pt>
                <c:pt idx="954">
                  <c:v>45140</c:v>
                </c:pt>
                <c:pt idx="955">
                  <c:v>45141</c:v>
                </c:pt>
                <c:pt idx="956">
                  <c:v>45142</c:v>
                </c:pt>
                <c:pt idx="957">
                  <c:v>45145</c:v>
                </c:pt>
                <c:pt idx="958">
                  <c:v>45146</c:v>
                </c:pt>
                <c:pt idx="959">
                  <c:v>45147</c:v>
                </c:pt>
                <c:pt idx="960">
                  <c:v>45148</c:v>
                </c:pt>
                <c:pt idx="961">
                  <c:v>45149</c:v>
                </c:pt>
                <c:pt idx="962">
                  <c:v>45152</c:v>
                </c:pt>
                <c:pt idx="963">
                  <c:v>45153</c:v>
                </c:pt>
                <c:pt idx="964">
                  <c:v>45154</c:v>
                </c:pt>
                <c:pt idx="965">
                  <c:v>45155</c:v>
                </c:pt>
                <c:pt idx="966">
                  <c:v>45156</c:v>
                </c:pt>
                <c:pt idx="967">
                  <c:v>45159</c:v>
                </c:pt>
                <c:pt idx="968">
                  <c:v>45160</c:v>
                </c:pt>
                <c:pt idx="969">
                  <c:v>45161</c:v>
                </c:pt>
                <c:pt idx="970">
                  <c:v>45162</c:v>
                </c:pt>
                <c:pt idx="971">
                  <c:v>45163</c:v>
                </c:pt>
                <c:pt idx="972">
                  <c:v>45166</c:v>
                </c:pt>
                <c:pt idx="973">
                  <c:v>45167</c:v>
                </c:pt>
                <c:pt idx="974">
                  <c:v>45168</c:v>
                </c:pt>
                <c:pt idx="975">
                  <c:v>45169</c:v>
                </c:pt>
                <c:pt idx="976">
                  <c:v>45170</c:v>
                </c:pt>
                <c:pt idx="977">
                  <c:v>45174</c:v>
                </c:pt>
                <c:pt idx="978">
                  <c:v>45175</c:v>
                </c:pt>
                <c:pt idx="979">
                  <c:v>45176</c:v>
                </c:pt>
                <c:pt idx="980">
                  <c:v>45177</c:v>
                </c:pt>
                <c:pt idx="981">
                  <c:v>45180</c:v>
                </c:pt>
                <c:pt idx="982">
                  <c:v>45181</c:v>
                </c:pt>
                <c:pt idx="983">
                  <c:v>45182</c:v>
                </c:pt>
                <c:pt idx="984">
                  <c:v>45183</c:v>
                </c:pt>
                <c:pt idx="985">
                  <c:v>45184</c:v>
                </c:pt>
                <c:pt idx="986">
                  <c:v>45187</c:v>
                </c:pt>
                <c:pt idx="987">
                  <c:v>45188</c:v>
                </c:pt>
                <c:pt idx="988">
                  <c:v>45189</c:v>
                </c:pt>
                <c:pt idx="989">
                  <c:v>45190</c:v>
                </c:pt>
                <c:pt idx="990">
                  <c:v>45191</c:v>
                </c:pt>
                <c:pt idx="991">
                  <c:v>45194</c:v>
                </c:pt>
                <c:pt idx="992">
                  <c:v>45195</c:v>
                </c:pt>
                <c:pt idx="993">
                  <c:v>45196</c:v>
                </c:pt>
                <c:pt idx="994">
                  <c:v>45197</c:v>
                </c:pt>
                <c:pt idx="995">
                  <c:v>45198</c:v>
                </c:pt>
                <c:pt idx="996">
                  <c:v>45201</c:v>
                </c:pt>
                <c:pt idx="997">
                  <c:v>45202</c:v>
                </c:pt>
                <c:pt idx="998">
                  <c:v>45203</c:v>
                </c:pt>
                <c:pt idx="999">
                  <c:v>45204</c:v>
                </c:pt>
                <c:pt idx="1000">
                  <c:v>45205</c:v>
                </c:pt>
                <c:pt idx="1001">
                  <c:v>45208</c:v>
                </c:pt>
                <c:pt idx="1002">
                  <c:v>45209</c:v>
                </c:pt>
                <c:pt idx="1003">
                  <c:v>45210</c:v>
                </c:pt>
                <c:pt idx="1004">
                  <c:v>45211</c:v>
                </c:pt>
                <c:pt idx="1005">
                  <c:v>45212</c:v>
                </c:pt>
                <c:pt idx="1006">
                  <c:v>45215</c:v>
                </c:pt>
                <c:pt idx="1007">
                  <c:v>45216</c:v>
                </c:pt>
                <c:pt idx="1008">
                  <c:v>45217</c:v>
                </c:pt>
                <c:pt idx="1009">
                  <c:v>45218</c:v>
                </c:pt>
                <c:pt idx="1010">
                  <c:v>45219</c:v>
                </c:pt>
                <c:pt idx="1011">
                  <c:v>45222</c:v>
                </c:pt>
                <c:pt idx="1012">
                  <c:v>45223</c:v>
                </c:pt>
                <c:pt idx="1013">
                  <c:v>45224</c:v>
                </c:pt>
                <c:pt idx="1014">
                  <c:v>45225</c:v>
                </c:pt>
                <c:pt idx="1015">
                  <c:v>45226</c:v>
                </c:pt>
                <c:pt idx="1016">
                  <c:v>45229</c:v>
                </c:pt>
                <c:pt idx="1017">
                  <c:v>45230</c:v>
                </c:pt>
                <c:pt idx="1018">
                  <c:v>45231</c:v>
                </c:pt>
                <c:pt idx="1019">
                  <c:v>45232</c:v>
                </c:pt>
                <c:pt idx="1020">
                  <c:v>45233</c:v>
                </c:pt>
                <c:pt idx="1021">
                  <c:v>45236</c:v>
                </c:pt>
                <c:pt idx="1022">
                  <c:v>45237</c:v>
                </c:pt>
                <c:pt idx="1023">
                  <c:v>45238</c:v>
                </c:pt>
                <c:pt idx="1024">
                  <c:v>45239</c:v>
                </c:pt>
                <c:pt idx="1025">
                  <c:v>45240</c:v>
                </c:pt>
                <c:pt idx="1026">
                  <c:v>45243</c:v>
                </c:pt>
                <c:pt idx="1027">
                  <c:v>45244</c:v>
                </c:pt>
                <c:pt idx="1028">
                  <c:v>45245</c:v>
                </c:pt>
                <c:pt idx="1029">
                  <c:v>45246</c:v>
                </c:pt>
                <c:pt idx="1030">
                  <c:v>45247</c:v>
                </c:pt>
                <c:pt idx="1031">
                  <c:v>45250</c:v>
                </c:pt>
                <c:pt idx="1032">
                  <c:v>45251</c:v>
                </c:pt>
                <c:pt idx="1033">
                  <c:v>45252</c:v>
                </c:pt>
                <c:pt idx="1034">
                  <c:v>45254</c:v>
                </c:pt>
                <c:pt idx="1035">
                  <c:v>45257</c:v>
                </c:pt>
                <c:pt idx="1036">
                  <c:v>45258</c:v>
                </c:pt>
                <c:pt idx="1037">
                  <c:v>45259</c:v>
                </c:pt>
                <c:pt idx="1038">
                  <c:v>45260</c:v>
                </c:pt>
                <c:pt idx="1039">
                  <c:v>45261</c:v>
                </c:pt>
                <c:pt idx="1040">
                  <c:v>45264</c:v>
                </c:pt>
                <c:pt idx="1041">
                  <c:v>45265</c:v>
                </c:pt>
                <c:pt idx="1042">
                  <c:v>45266</c:v>
                </c:pt>
                <c:pt idx="1043">
                  <c:v>45267</c:v>
                </c:pt>
                <c:pt idx="1044">
                  <c:v>45268</c:v>
                </c:pt>
                <c:pt idx="1045">
                  <c:v>45271</c:v>
                </c:pt>
                <c:pt idx="1046">
                  <c:v>45272</c:v>
                </c:pt>
                <c:pt idx="1047">
                  <c:v>45273</c:v>
                </c:pt>
                <c:pt idx="1048">
                  <c:v>45274</c:v>
                </c:pt>
                <c:pt idx="1049">
                  <c:v>45275</c:v>
                </c:pt>
                <c:pt idx="1050">
                  <c:v>45278</c:v>
                </c:pt>
                <c:pt idx="1051">
                  <c:v>45279</c:v>
                </c:pt>
                <c:pt idx="1052">
                  <c:v>45280</c:v>
                </c:pt>
                <c:pt idx="1053">
                  <c:v>45281</c:v>
                </c:pt>
                <c:pt idx="1054">
                  <c:v>45282</c:v>
                </c:pt>
                <c:pt idx="1055">
                  <c:v>45286</c:v>
                </c:pt>
                <c:pt idx="1056">
                  <c:v>45287</c:v>
                </c:pt>
                <c:pt idx="1057">
                  <c:v>45288</c:v>
                </c:pt>
                <c:pt idx="1058">
                  <c:v>45289</c:v>
                </c:pt>
                <c:pt idx="1059">
                  <c:v>45293</c:v>
                </c:pt>
                <c:pt idx="1060">
                  <c:v>45294</c:v>
                </c:pt>
                <c:pt idx="1061">
                  <c:v>45295</c:v>
                </c:pt>
                <c:pt idx="1062">
                  <c:v>45296</c:v>
                </c:pt>
                <c:pt idx="1063">
                  <c:v>45299</c:v>
                </c:pt>
                <c:pt idx="1064">
                  <c:v>45300</c:v>
                </c:pt>
                <c:pt idx="1065">
                  <c:v>45301</c:v>
                </c:pt>
                <c:pt idx="1066">
                  <c:v>45302</c:v>
                </c:pt>
                <c:pt idx="1067">
                  <c:v>45303</c:v>
                </c:pt>
                <c:pt idx="1068">
                  <c:v>45307</c:v>
                </c:pt>
                <c:pt idx="1069">
                  <c:v>45308</c:v>
                </c:pt>
                <c:pt idx="1070">
                  <c:v>45309</c:v>
                </c:pt>
                <c:pt idx="1071">
                  <c:v>45310</c:v>
                </c:pt>
                <c:pt idx="1072">
                  <c:v>45313</c:v>
                </c:pt>
                <c:pt idx="1073">
                  <c:v>45314</c:v>
                </c:pt>
                <c:pt idx="1074">
                  <c:v>45315</c:v>
                </c:pt>
                <c:pt idx="1075">
                  <c:v>45316</c:v>
                </c:pt>
                <c:pt idx="1076">
                  <c:v>45317</c:v>
                </c:pt>
                <c:pt idx="1077">
                  <c:v>45320</c:v>
                </c:pt>
                <c:pt idx="1078">
                  <c:v>45321</c:v>
                </c:pt>
                <c:pt idx="1079">
                  <c:v>45322</c:v>
                </c:pt>
                <c:pt idx="1080">
                  <c:v>45323</c:v>
                </c:pt>
                <c:pt idx="1081">
                  <c:v>45324</c:v>
                </c:pt>
                <c:pt idx="1082">
                  <c:v>45327</c:v>
                </c:pt>
                <c:pt idx="1083">
                  <c:v>45328</c:v>
                </c:pt>
                <c:pt idx="1084">
                  <c:v>45329</c:v>
                </c:pt>
                <c:pt idx="1085">
                  <c:v>45330</c:v>
                </c:pt>
                <c:pt idx="1086">
                  <c:v>45331</c:v>
                </c:pt>
                <c:pt idx="1087">
                  <c:v>45334</c:v>
                </c:pt>
                <c:pt idx="1088">
                  <c:v>45335</c:v>
                </c:pt>
                <c:pt idx="1089">
                  <c:v>45336</c:v>
                </c:pt>
                <c:pt idx="1090">
                  <c:v>45337</c:v>
                </c:pt>
                <c:pt idx="1091">
                  <c:v>45338</c:v>
                </c:pt>
                <c:pt idx="1092">
                  <c:v>45342</c:v>
                </c:pt>
                <c:pt idx="1093">
                  <c:v>45343</c:v>
                </c:pt>
                <c:pt idx="1094">
                  <c:v>45344</c:v>
                </c:pt>
                <c:pt idx="1095">
                  <c:v>45345</c:v>
                </c:pt>
                <c:pt idx="1096">
                  <c:v>45348</c:v>
                </c:pt>
                <c:pt idx="1097">
                  <c:v>45349</c:v>
                </c:pt>
                <c:pt idx="1098">
                  <c:v>45350</c:v>
                </c:pt>
                <c:pt idx="1099">
                  <c:v>45351</c:v>
                </c:pt>
                <c:pt idx="1100">
                  <c:v>45352</c:v>
                </c:pt>
                <c:pt idx="1101">
                  <c:v>45355</c:v>
                </c:pt>
                <c:pt idx="1102">
                  <c:v>45356</c:v>
                </c:pt>
                <c:pt idx="1103">
                  <c:v>45357</c:v>
                </c:pt>
                <c:pt idx="1104">
                  <c:v>45358</c:v>
                </c:pt>
                <c:pt idx="1105">
                  <c:v>45359</c:v>
                </c:pt>
                <c:pt idx="1106">
                  <c:v>45362</c:v>
                </c:pt>
                <c:pt idx="1107">
                  <c:v>45363</c:v>
                </c:pt>
                <c:pt idx="1108">
                  <c:v>45364</c:v>
                </c:pt>
                <c:pt idx="1109">
                  <c:v>45365</c:v>
                </c:pt>
                <c:pt idx="1110">
                  <c:v>45366</c:v>
                </c:pt>
                <c:pt idx="1111">
                  <c:v>45369</c:v>
                </c:pt>
                <c:pt idx="1112">
                  <c:v>45370</c:v>
                </c:pt>
                <c:pt idx="1113">
                  <c:v>45371</c:v>
                </c:pt>
                <c:pt idx="1114">
                  <c:v>45372</c:v>
                </c:pt>
                <c:pt idx="1115">
                  <c:v>45373</c:v>
                </c:pt>
                <c:pt idx="1116">
                  <c:v>45376</c:v>
                </c:pt>
                <c:pt idx="1117">
                  <c:v>45377</c:v>
                </c:pt>
                <c:pt idx="1118">
                  <c:v>45378</c:v>
                </c:pt>
                <c:pt idx="1119">
                  <c:v>45379</c:v>
                </c:pt>
                <c:pt idx="1120">
                  <c:v>45383</c:v>
                </c:pt>
                <c:pt idx="1121">
                  <c:v>45384</c:v>
                </c:pt>
                <c:pt idx="1122">
                  <c:v>45385</c:v>
                </c:pt>
                <c:pt idx="1123">
                  <c:v>45386</c:v>
                </c:pt>
                <c:pt idx="1124">
                  <c:v>45387</c:v>
                </c:pt>
                <c:pt idx="1125">
                  <c:v>45390</c:v>
                </c:pt>
                <c:pt idx="1126">
                  <c:v>45391</c:v>
                </c:pt>
                <c:pt idx="1127">
                  <c:v>45392</c:v>
                </c:pt>
                <c:pt idx="1128">
                  <c:v>45393</c:v>
                </c:pt>
                <c:pt idx="1129">
                  <c:v>45394</c:v>
                </c:pt>
                <c:pt idx="1130">
                  <c:v>45397</c:v>
                </c:pt>
                <c:pt idx="1131">
                  <c:v>45398</c:v>
                </c:pt>
                <c:pt idx="1132">
                  <c:v>45399</c:v>
                </c:pt>
                <c:pt idx="1133">
                  <c:v>45400</c:v>
                </c:pt>
                <c:pt idx="1134">
                  <c:v>45401</c:v>
                </c:pt>
                <c:pt idx="1135">
                  <c:v>45404</c:v>
                </c:pt>
                <c:pt idx="1136">
                  <c:v>45405</c:v>
                </c:pt>
                <c:pt idx="1137">
                  <c:v>45406</c:v>
                </c:pt>
                <c:pt idx="1138">
                  <c:v>45407</c:v>
                </c:pt>
                <c:pt idx="1139">
                  <c:v>45408</c:v>
                </c:pt>
                <c:pt idx="1140">
                  <c:v>45411</c:v>
                </c:pt>
                <c:pt idx="1141">
                  <c:v>45412</c:v>
                </c:pt>
                <c:pt idx="1142">
                  <c:v>45413</c:v>
                </c:pt>
                <c:pt idx="1143">
                  <c:v>45414</c:v>
                </c:pt>
                <c:pt idx="1144">
                  <c:v>45415</c:v>
                </c:pt>
                <c:pt idx="1145">
                  <c:v>45418</c:v>
                </c:pt>
                <c:pt idx="1146">
                  <c:v>45419</c:v>
                </c:pt>
                <c:pt idx="1147">
                  <c:v>45420</c:v>
                </c:pt>
                <c:pt idx="1148">
                  <c:v>45421</c:v>
                </c:pt>
                <c:pt idx="1149">
                  <c:v>45422</c:v>
                </c:pt>
                <c:pt idx="1150">
                  <c:v>45425</c:v>
                </c:pt>
                <c:pt idx="1151">
                  <c:v>45426</c:v>
                </c:pt>
                <c:pt idx="1152">
                  <c:v>45427</c:v>
                </c:pt>
                <c:pt idx="1153">
                  <c:v>45428</c:v>
                </c:pt>
                <c:pt idx="1154">
                  <c:v>45429</c:v>
                </c:pt>
                <c:pt idx="1155">
                  <c:v>45432</c:v>
                </c:pt>
                <c:pt idx="1156">
                  <c:v>45433</c:v>
                </c:pt>
                <c:pt idx="1157">
                  <c:v>45434</c:v>
                </c:pt>
                <c:pt idx="1158">
                  <c:v>45435</c:v>
                </c:pt>
                <c:pt idx="1159">
                  <c:v>45436</c:v>
                </c:pt>
                <c:pt idx="1160">
                  <c:v>45440</c:v>
                </c:pt>
                <c:pt idx="1161">
                  <c:v>45441</c:v>
                </c:pt>
                <c:pt idx="1162">
                  <c:v>45442</c:v>
                </c:pt>
                <c:pt idx="1163">
                  <c:v>45443</c:v>
                </c:pt>
                <c:pt idx="1164">
                  <c:v>45446</c:v>
                </c:pt>
                <c:pt idx="1165">
                  <c:v>45447</c:v>
                </c:pt>
                <c:pt idx="1166">
                  <c:v>45448</c:v>
                </c:pt>
                <c:pt idx="1167">
                  <c:v>45449</c:v>
                </c:pt>
                <c:pt idx="1168">
                  <c:v>45450</c:v>
                </c:pt>
                <c:pt idx="1169">
                  <c:v>45453</c:v>
                </c:pt>
                <c:pt idx="1170">
                  <c:v>45454</c:v>
                </c:pt>
                <c:pt idx="1171">
                  <c:v>45455</c:v>
                </c:pt>
                <c:pt idx="1172">
                  <c:v>45456</c:v>
                </c:pt>
                <c:pt idx="1173">
                  <c:v>45457</c:v>
                </c:pt>
                <c:pt idx="1174">
                  <c:v>45460</c:v>
                </c:pt>
                <c:pt idx="1175">
                  <c:v>45461</c:v>
                </c:pt>
                <c:pt idx="1176">
                  <c:v>45463</c:v>
                </c:pt>
                <c:pt idx="1177">
                  <c:v>45464</c:v>
                </c:pt>
                <c:pt idx="1178">
                  <c:v>45467</c:v>
                </c:pt>
                <c:pt idx="1179">
                  <c:v>45468</c:v>
                </c:pt>
                <c:pt idx="1180">
                  <c:v>45469</c:v>
                </c:pt>
                <c:pt idx="1181">
                  <c:v>45470</c:v>
                </c:pt>
                <c:pt idx="1182">
                  <c:v>45471</c:v>
                </c:pt>
                <c:pt idx="1183">
                  <c:v>45474</c:v>
                </c:pt>
                <c:pt idx="1184">
                  <c:v>45475</c:v>
                </c:pt>
                <c:pt idx="1185">
                  <c:v>45476</c:v>
                </c:pt>
                <c:pt idx="1186">
                  <c:v>45478</c:v>
                </c:pt>
                <c:pt idx="1187">
                  <c:v>45481</c:v>
                </c:pt>
                <c:pt idx="1188">
                  <c:v>45482</c:v>
                </c:pt>
                <c:pt idx="1189">
                  <c:v>45483</c:v>
                </c:pt>
                <c:pt idx="1190">
                  <c:v>45484</c:v>
                </c:pt>
                <c:pt idx="1191">
                  <c:v>45485</c:v>
                </c:pt>
                <c:pt idx="1192">
                  <c:v>45488</c:v>
                </c:pt>
                <c:pt idx="1193">
                  <c:v>45489</c:v>
                </c:pt>
                <c:pt idx="1194">
                  <c:v>45490</c:v>
                </c:pt>
                <c:pt idx="1195">
                  <c:v>45491</c:v>
                </c:pt>
                <c:pt idx="1196">
                  <c:v>45492</c:v>
                </c:pt>
                <c:pt idx="1197">
                  <c:v>45495</c:v>
                </c:pt>
                <c:pt idx="1198">
                  <c:v>45496</c:v>
                </c:pt>
                <c:pt idx="1199">
                  <c:v>45497</c:v>
                </c:pt>
                <c:pt idx="1200">
                  <c:v>45498</c:v>
                </c:pt>
                <c:pt idx="1201">
                  <c:v>45499</c:v>
                </c:pt>
                <c:pt idx="1202">
                  <c:v>45502</c:v>
                </c:pt>
                <c:pt idx="1203">
                  <c:v>45503</c:v>
                </c:pt>
                <c:pt idx="1204">
                  <c:v>45504</c:v>
                </c:pt>
                <c:pt idx="1205">
                  <c:v>45505</c:v>
                </c:pt>
                <c:pt idx="1206">
                  <c:v>45506</c:v>
                </c:pt>
                <c:pt idx="1207">
                  <c:v>45509</c:v>
                </c:pt>
                <c:pt idx="1208">
                  <c:v>45510</c:v>
                </c:pt>
                <c:pt idx="1209">
                  <c:v>45511</c:v>
                </c:pt>
                <c:pt idx="1210">
                  <c:v>45512</c:v>
                </c:pt>
                <c:pt idx="1211">
                  <c:v>45513</c:v>
                </c:pt>
                <c:pt idx="1212">
                  <c:v>45516</c:v>
                </c:pt>
                <c:pt idx="1213">
                  <c:v>45517</c:v>
                </c:pt>
                <c:pt idx="1214">
                  <c:v>45518</c:v>
                </c:pt>
                <c:pt idx="1215">
                  <c:v>45519</c:v>
                </c:pt>
                <c:pt idx="1216">
                  <c:v>45520</c:v>
                </c:pt>
                <c:pt idx="1217">
                  <c:v>45523</c:v>
                </c:pt>
                <c:pt idx="1218">
                  <c:v>45524</c:v>
                </c:pt>
                <c:pt idx="1219">
                  <c:v>45525</c:v>
                </c:pt>
                <c:pt idx="1220">
                  <c:v>45526</c:v>
                </c:pt>
                <c:pt idx="1221">
                  <c:v>45527</c:v>
                </c:pt>
                <c:pt idx="1222">
                  <c:v>45530</c:v>
                </c:pt>
                <c:pt idx="1223">
                  <c:v>45531</c:v>
                </c:pt>
                <c:pt idx="1224">
                  <c:v>45532</c:v>
                </c:pt>
                <c:pt idx="1225">
                  <c:v>45533</c:v>
                </c:pt>
                <c:pt idx="1226">
                  <c:v>45534</c:v>
                </c:pt>
                <c:pt idx="1227">
                  <c:v>45538</c:v>
                </c:pt>
                <c:pt idx="1228">
                  <c:v>45539</c:v>
                </c:pt>
                <c:pt idx="1229">
                  <c:v>45540</c:v>
                </c:pt>
                <c:pt idx="1230">
                  <c:v>45541</c:v>
                </c:pt>
                <c:pt idx="1231">
                  <c:v>45544</c:v>
                </c:pt>
                <c:pt idx="1232">
                  <c:v>45545</c:v>
                </c:pt>
                <c:pt idx="1233">
                  <c:v>45546</c:v>
                </c:pt>
                <c:pt idx="1234">
                  <c:v>45547</c:v>
                </c:pt>
                <c:pt idx="1235">
                  <c:v>45548</c:v>
                </c:pt>
                <c:pt idx="1236">
                  <c:v>45551</c:v>
                </c:pt>
                <c:pt idx="1237">
                  <c:v>45552</c:v>
                </c:pt>
                <c:pt idx="1238">
                  <c:v>45553</c:v>
                </c:pt>
                <c:pt idx="1239">
                  <c:v>45554</c:v>
                </c:pt>
                <c:pt idx="1240">
                  <c:v>45555</c:v>
                </c:pt>
                <c:pt idx="1241">
                  <c:v>45558</c:v>
                </c:pt>
                <c:pt idx="1242">
                  <c:v>45559</c:v>
                </c:pt>
                <c:pt idx="1243">
                  <c:v>45560</c:v>
                </c:pt>
                <c:pt idx="1244">
                  <c:v>45561</c:v>
                </c:pt>
                <c:pt idx="1245">
                  <c:v>45562</c:v>
                </c:pt>
                <c:pt idx="1246">
                  <c:v>45565</c:v>
                </c:pt>
                <c:pt idx="1247">
                  <c:v>45566</c:v>
                </c:pt>
                <c:pt idx="1248">
                  <c:v>45567</c:v>
                </c:pt>
                <c:pt idx="1249">
                  <c:v>45568</c:v>
                </c:pt>
                <c:pt idx="1250">
                  <c:v>45569</c:v>
                </c:pt>
                <c:pt idx="1251">
                  <c:v>45572</c:v>
                </c:pt>
                <c:pt idx="1252">
                  <c:v>45573</c:v>
                </c:pt>
                <c:pt idx="1253">
                  <c:v>45574</c:v>
                </c:pt>
                <c:pt idx="1254">
                  <c:v>45575</c:v>
                </c:pt>
                <c:pt idx="1255">
                  <c:v>45576</c:v>
                </c:pt>
                <c:pt idx="1256">
                  <c:v>45579</c:v>
                </c:pt>
                <c:pt idx="1257">
                  <c:v>45580</c:v>
                </c:pt>
                <c:pt idx="1258">
                  <c:v>45581</c:v>
                </c:pt>
              </c:numCache>
            </c:numRef>
          </c:cat>
          <c:val>
            <c:numRef>
              <c:f>'Pane 1'!$C$37:$C$1295</c:f>
              <c:numCache>
                <c:formatCode>0.00\%</c:formatCode>
                <c:ptCount val="1259"/>
                <c:pt idx="0">
                  <c:v>0</c:v>
                </c:pt>
                <c:pt idx="1">
                  <c:v>0.28000000000000003</c:v>
                </c:pt>
                <c:pt idx="2">
                  <c:v>-0.12</c:v>
                </c:pt>
                <c:pt idx="3">
                  <c:v>0.56999999999999995</c:v>
                </c:pt>
                <c:pt idx="4">
                  <c:v>0.21</c:v>
                </c:pt>
                <c:pt idx="5">
                  <c:v>0.5</c:v>
                </c:pt>
                <c:pt idx="6">
                  <c:v>0.69</c:v>
                </c:pt>
                <c:pt idx="7">
                  <c:v>1.1000000000000001</c:v>
                </c:pt>
                <c:pt idx="8">
                  <c:v>1.66</c:v>
                </c:pt>
                <c:pt idx="9">
                  <c:v>1.58</c:v>
                </c:pt>
                <c:pt idx="10">
                  <c:v>1.91</c:v>
                </c:pt>
                <c:pt idx="11">
                  <c:v>1.6</c:v>
                </c:pt>
                <c:pt idx="12">
                  <c:v>2.58</c:v>
                </c:pt>
                <c:pt idx="13">
                  <c:v>2.96</c:v>
                </c:pt>
                <c:pt idx="14">
                  <c:v>2.84</c:v>
                </c:pt>
                <c:pt idx="15">
                  <c:v>2.91</c:v>
                </c:pt>
                <c:pt idx="16">
                  <c:v>3.19</c:v>
                </c:pt>
                <c:pt idx="17">
                  <c:v>3.46</c:v>
                </c:pt>
                <c:pt idx="18">
                  <c:v>3.25</c:v>
                </c:pt>
                <c:pt idx="19">
                  <c:v>3.42</c:v>
                </c:pt>
                <c:pt idx="20">
                  <c:v>3.49</c:v>
                </c:pt>
                <c:pt idx="21">
                  <c:v>3.58</c:v>
                </c:pt>
                <c:pt idx="22">
                  <c:v>4.37</c:v>
                </c:pt>
                <c:pt idx="23">
                  <c:v>4.43</c:v>
                </c:pt>
                <c:pt idx="24">
                  <c:v>4.3600000000000003</c:v>
                </c:pt>
                <c:pt idx="25">
                  <c:v>3.97</c:v>
                </c:pt>
                <c:pt idx="26">
                  <c:v>3.81</c:v>
                </c:pt>
                <c:pt idx="27">
                  <c:v>4.03</c:v>
                </c:pt>
                <c:pt idx="28">
                  <c:v>4.8099999999999996</c:v>
                </c:pt>
                <c:pt idx="29">
                  <c:v>5.04</c:v>
                </c:pt>
                <c:pt idx="30">
                  <c:v>5.48</c:v>
                </c:pt>
                <c:pt idx="31">
                  <c:v>5.0599999999999996</c:v>
                </c:pt>
                <c:pt idx="32">
                  <c:v>4.1500000000000004</c:v>
                </c:pt>
                <c:pt idx="33">
                  <c:v>3.46</c:v>
                </c:pt>
                <c:pt idx="34">
                  <c:v>4.12</c:v>
                </c:pt>
                <c:pt idx="35">
                  <c:v>4.2699999999999996</c:v>
                </c:pt>
                <c:pt idx="36">
                  <c:v>5.23</c:v>
                </c:pt>
                <c:pt idx="37">
                  <c:v>4.8899999999999997</c:v>
                </c:pt>
                <c:pt idx="38">
                  <c:v>4.78</c:v>
                </c:pt>
                <c:pt idx="39">
                  <c:v>5.08</c:v>
                </c:pt>
                <c:pt idx="40">
                  <c:v>5.98</c:v>
                </c:pt>
                <c:pt idx="41">
                  <c:v>5.99</c:v>
                </c:pt>
                <c:pt idx="42">
                  <c:v>6.75</c:v>
                </c:pt>
                <c:pt idx="43">
                  <c:v>6.78</c:v>
                </c:pt>
                <c:pt idx="44">
                  <c:v>6.74</c:v>
                </c:pt>
                <c:pt idx="45">
                  <c:v>7.21</c:v>
                </c:pt>
                <c:pt idx="46">
                  <c:v>7.74</c:v>
                </c:pt>
                <c:pt idx="47">
                  <c:v>7.84</c:v>
                </c:pt>
                <c:pt idx="48">
                  <c:v>7.82</c:v>
                </c:pt>
                <c:pt idx="49">
                  <c:v>8.3699999999999992</c:v>
                </c:pt>
                <c:pt idx="50">
                  <c:v>8.3699999999999992</c:v>
                </c:pt>
                <c:pt idx="51">
                  <c:v>7.75</c:v>
                </c:pt>
                <c:pt idx="52">
                  <c:v>8.06</c:v>
                </c:pt>
                <c:pt idx="53">
                  <c:v>8.9700000000000006</c:v>
                </c:pt>
                <c:pt idx="54">
                  <c:v>8.1999999999999993</c:v>
                </c:pt>
                <c:pt idx="55">
                  <c:v>8.58</c:v>
                </c:pt>
                <c:pt idx="56">
                  <c:v>8.2799999999999994</c:v>
                </c:pt>
                <c:pt idx="57">
                  <c:v>8.81</c:v>
                </c:pt>
                <c:pt idx="58">
                  <c:v>9.5299999999999994</c:v>
                </c:pt>
                <c:pt idx="59">
                  <c:v>9.2200000000000006</c:v>
                </c:pt>
                <c:pt idx="60">
                  <c:v>9.98</c:v>
                </c:pt>
                <c:pt idx="61">
                  <c:v>9.82</c:v>
                </c:pt>
                <c:pt idx="62">
                  <c:v>10.02</c:v>
                </c:pt>
                <c:pt idx="63">
                  <c:v>10.94</c:v>
                </c:pt>
                <c:pt idx="64">
                  <c:v>11.37</c:v>
                </c:pt>
                <c:pt idx="65">
                  <c:v>11.07</c:v>
                </c:pt>
                <c:pt idx="66">
                  <c:v>11.11</c:v>
                </c:pt>
                <c:pt idx="67">
                  <c:v>11.23</c:v>
                </c:pt>
                <c:pt idx="68">
                  <c:v>10.23</c:v>
                </c:pt>
                <c:pt idx="69">
                  <c:v>8.49</c:v>
                </c:pt>
                <c:pt idx="70">
                  <c:v>9.58</c:v>
                </c:pt>
                <c:pt idx="71">
                  <c:v>9.49</c:v>
                </c:pt>
                <c:pt idx="72">
                  <c:v>9.83</c:v>
                </c:pt>
                <c:pt idx="73">
                  <c:v>7.89</c:v>
                </c:pt>
                <c:pt idx="74">
                  <c:v>8.67</c:v>
                </c:pt>
                <c:pt idx="75">
                  <c:v>10.3</c:v>
                </c:pt>
                <c:pt idx="76">
                  <c:v>11.54</c:v>
                </c:pt>
                <c:pt idx="77">
                  <c:v>11.91</c:v>
                </c:pt>
                <c:pt idx="78">
                  <c:v>11.31</c:v>
                </c:pt>
                <c:pt idx="79">
                  <c:v>12.12</c:v>
                </c:pt>
                <c:pt idx="80">
                  <c:v>12.31</c:v>
                </c:pt>
                <c:pt idx="81">
                  <c:v>13.04</c:v>
                </c:pt>
                <c:pt idx="82">
                  <c:v>12.85</c:v>
                </c:pt>
                <c:pt idx="83">
                  <c:v>13.06</c:v>
                </c:pt>
                <c:pt idx="84">
                  <c:v>12.73</c:v>
                </c:pt>
                <c:pt idx="85">
                  <c:v>13.26</c:v>
                </c:pt>
                <c:pt idx="86">
                  <c:v>12.83</c:v>
                </c:pt>
                <c:pt idx="87">
                  <c:v>11.64</c:v>
                </c:pt>
                <c:pt idx="88">
                  <c:v>7.9</c:v>
                </c:pt>
                <c:pt idx="89">
                  <c:v>4.63</c:v>
                </c:pt>
                <c:pt idx="90">
                  <c:v>4.24</c:v>
                </c:pt>
                <c:pt idx="91">
                  <c:v>-0.37</c:v>
                </c:pt>
                <c:pt idx="92">
                  <c:v>-1.19</c:v>
                </c:pt>
                <c:pt idx="93">
                  <c:v>3.36</c:v>
                </c:pt>
                <c:pt idx="94">
                  <c:v>0.46</c:v>
                </c:pt>
                <c:pt idx="95">
                  <c:v>4.7</c:v>
                </c:pt>
                <c:pt idx="96">
                  <c:v>1.1499999999999999</c:v>
                </c:pt>
                <c:pt idx="97">
                  <c:v>-0.57999999999999996</c:v>
                </c:pt>
                <c:pt idx="98">
                  <c:v>-8.1300000000000008</c:v>
                </c:pt>
                <c:pt idx="99">
                  <c:v>-3.59</c:v>
                </c:pt>
                <c:pt idx="100">
                  <c:v>-8.31</c:v>
                </c:pt>
                <c:pt idx="101">
                  <c:v>-17.03</c:v>
                </c:pt>
                <c:pt idx="102">
                  <c:v>-9.32</c:v>
                </c:pt>
                <c:pt idx="103">
                  <c:v>-20.190000000000001</c:v>
                </c:pt>
                <c:pt idx="104">
                  <c:v>-15.4</c:v>
                </c:pt>
                <c:pt idx="105">
                  <c:v>-19.79</c:v>
                </c:pt>
                <c:pt idx="106">
                  <c:v>-19.41</c:v>
                </c:pt>
                <c:pt idx="107">
                  <c:v>-22.9</c:v>
                </c:pt>
                <c:pt idx="108">
                  <c:v>-25.16</c:v>
                </c:pt>
                <c:pt idx="109">
                  <c:v>-18.14</c:v>
                </c:pt>
                <c:pt idx="110">
                  <c:v>-17.2</c:v>
                </c:pt>
                <c:pt idx="111">
                  <c:v>-12.03</c:v>
                </c:pt>
                <c:pt idx="112">
                  <c:v>-14.99</c:v>
                </c:pt>
                <c:pt idx="113">
                  <c:v>-12.14</c:v>
                </c:pt>
                <c:pt idx="114">
                  <c:v>-13.55</c:v>
                </c:pt>
                <c:pt idx="115">
                  <c:v>-17.37</c:v>
                </c:pt>
                <c:pt idx="116">
                  <c:v>-15.48</c:v>
                </c:pt>
                <c:pt idx="117">
                  <c:v>-16.760000000000002</c:v>
                </c:pt>
                <c:pt idx="118">
                  <c:v>-10.9</c:v>
                </c:pt>
                <c:pt idx="119">
                  <c:v>-11.05</c:v>
                </c:pt>
                <c:pt idx="120">
                  <c:v>-8.02</c:v>
                </c:pt>
                <c:pt idx="121">
                  <c:v>-6.69</c:v>
                </c:pt>
                <c:pt idx="122">
                  <c:v>-7.63</c:v>
                </c:pt>
                <c:pt idx="123">
                  <c:v>-4.8</c:v>
                </c:pt>
                <c:pt idx="124">
                  <c:v>-6.9</c:v>
                </c:pt>
                <c:pt idx="125">
                  <c:v>-6.36</c:v>
                </c:pt>
                <c:pt idx="126">
                  <c:v>-3.85</c:v>
                </c:pt>
                <c:pt idx="127">
                  <c:v>-5.57</c:v>
                </c:pt>
                <c:pt idx="128">
                  <c:v>-8.4700000000000006</c:v>
                </c:pt>
                <c:pt idx="129">
                  <c:v>-6.37</c:v>
                </c:pt>
                <c:pt idx="130">
                  <c:v>-6.42</c:v>
                </c:pt>
                <c:pt idx="131">
                  <c:v>-5.12</c:v>
                </c:pt>
                <c:pt idx="132">
                  <c:v>-3.72</c:v>
                </c:pt>
                <c:pt idx="133">
                  <c:v>-4.22</c:v>
                </c:pt>
                <c:pt idx="134">
                  <c:v>-1.68</c:v>
                </c:pt>
                <c:pt idx="135">
                  <c:v>-2.58</c:v>
                </c:pt>
                <c:pt idx="136">
                  <c:v>-5.32</c:v>
                </c:pt>
                <c:pt idx="137">
                  <c:v>-4.92</c:v>
                </c:pt>
                <c:pt idx="138">
                  <c:v>-4.0599999999999996</c:v>
                </c:pt>
                <c:pt idx="139">
                  <c:v>-4.7300000000000004</c:v>
                </c:pt>
                <c:pt idx="140">
                  <c:v>-3.63</c:v>
                </c:pt>
                <c:pt idx="141">
                  <c:v>-2</c:v>
                </c:pt>
                <c:pt idx="142">
                  <c:v>-1.99</c:v>
                </c:pt>
                <c:pt idx="143">
                  <c:v>-4</c:v>
                </c:pt>
                <c:pt idx="144">
                  <c:v>-5.68</c:v>
                </c:pt>
                <c:pt idx="145">
                  <c:v>-4.59</c:v>
                </c:pt>
                <c:pt idx="146">
                  <c:v>-4.21</c:v>
                </c:pt>
                <c:pt idx="147">
                  <c:v>-1.2</c:v>
                </c:pt>
                <c:pt idx="148">
                  <c:v>-2.23</c:v>
                </c:pt>
                <c:pt idx="149">
                  <c:v>-0.6</c:v>
                </c:pt>
                <c:pt idx="150">
                  <c:v>-1.38</c:v>
                </c:pt>
                <c:pt idx="151">
                  <c:v>-1.1499999999999999</c:v>
                </c:pt>
                <c:pt idx="152">
                  <c:v>7.0000000000000007E-2</c:v>
                </c:pt>
                <c:pt idx="153">
                  <c:v>1.55</c:v>
                </c:pt>
                <c:pt idx="154">
                  <c:v>1.34</c:v>
                </c:pt>
                <c:pt idx="155">
                  <c:v>1.83</c:v>
                </c:pt>
                <c:pt idx="156">
                  <c:v>2.21</c:v>
                </c:pt>
                <c:pt idx="157">
                  <c:v>3.05</c:v>
                </c:pt>
                <c:pt idx="158">
                  <c:v>4.45</c:v>
                </c:pt>
                <c:pt idx="159">
                  <c:v>4.0999999999999996</c:v>
                </c:pt>
                <c:pt idx="160">
                  <c:v>6.83</c:v>
                </c:pt>
                <c:pt idx="161">
                  <c:v>8.1199999999999992</c:v>
                </c:pt>
                <c:pt idx="162">
                  <c:v>7.27</c:v>
                </c:pt>
                <c:pt idx="163">
                  <c:v>6.7</c:v>
                </c:pt>
                <c:pt idx="164">
                  <c:v>0.41</c:v>
                </c:pt>
                <c:pt idx="165">
                  <c:v>1.73</c:v>
                </c:pt>
                <c:pt idx="166">
                  <c:v>2.57</c:v>
                </c:pt>
                <c:pt idx="167">
                  <c:v>4.5199999999999996</c:v>
                </c:pt>
                <c:pt idx="168">
                  <c:v>4.1399999999999997</c:v>
                </c:pt>
                <c:pt idx="169">
                  <c:v>4.2</c:v>
                </c:pt>
                <c:pt idx="170">
                  <c:v>3.61</c:v>
                </c:pt>
                <c:pt idx="171">
                  <c:v>4.29</c:v>
                </c:pt>
                <c:pt idx="172">
                  <c:v>4.74</c:v>
                </c:pt>
                <c:pt idx="173">
                  <c:v>2.0299999999999998</c:v>
                </c:pt>
                <c:pt idx="174">
                  <c:v>3.15</c:v>
                </c:pt>
                <c:pt idx="175">
                  <c:v>0.65</c:v>
                </c:pt>
                <c:pt idx="176">
                  <c:v>2.13</c:v>
                </c:pt>
                <c:pt idx="177">
                  <c:v>3.7</c:v>
                </c:pt>
                <c:pt idx="178">
                  <c:v>4.22</c:v>
                </c:pt>
                <c:pt idx="179">
                  <c:v>4.6900000000000004</c:v>
                </c:pt>
                <c:pt idx="180">
                  <c:v>6.36</c:v>
                </c:pt>
                <c:pt idx="181">
                  <c:v>5.21</c:v>
                </c:pt>
                <c:pt idx="182">
                  <c:v>6.03</c:v>
                </c:pt>
                <c:pt idx="183">
                  <c:v>5.43</c:v>
                </c:pt>
                <c:pt idx="184">
                  <c:v>6.53</c:v>
                </c:pt>
                <c:pt idx="185">
                  <c:v>5.54</c:v>
                </c:pt>
                <c:pt idx="186">
                  <c:v>6.95</c:v>
                </c:pt>
                <c:pt idx="187">
                  <c:v>7.92</c:v>
                </c:pt>
                <c:pt idx="188">
                  <c:v>7.56</c:v>
                </c:pt>
                <c:pt idx="189">
                  <c:v>7.86</c:v>
                </c:pt>
                <c:pt idx="190">
                  <c:v>8.77</c:v>
                </c:pt>
                <c:pt idx="191">
                  <c:v>8.9499999999999993</c:v>
                </c:pt>
                <c:pt idx="192">
                  <c:v>9.58</c:v>
                </c:pt>
                <c:pt idx="193">
                  <c:v>8.23</c:v>
                </c:pt>
                <c:pt idx="194">
                  <c:v>7.56</c:v>
                </c:pt>
                <c:pt idx="195">
                  <c:v>8.35</c:v>
                </c:pt>
                <c:pt idx="196">
                  <c:v>7.65</c:v>
                </c:pt>
                <c:pt idx="197">
                  <c:v>8.99</c:v>
                </c:pt>
                <c:pt idx="198">
                  <c:v>8.58</c:v>
                </c:pt>
                <c:pt idx="199">
                  <c:v>9.41</c:v>
                </c:pt>
                <c:pt idx="200">
                  <c:v>10.199999999999999</c:v>
                </c:pt>
                <c:pt idx="201">
                  <c:v>10.6</c:v>
                </c:pt>
                <c:pt idx="202">
                  <c:v>11.31</c:v>
                </c:pt>
                <c:pt idx="203">
                  <c:v>12.02</c:v>
                </c:pt>
                <c:pt idx="204">
                  <c:v>12.09</c:v>
                </c:pt>
                <c:pt idx="205">
                  <c:v>12.4</c:v>
                </c:pt>
                <c:pt idx="206">
                  <c:v>11.51</c:v>
                </c:pt>
                <c:pt idx="207">
                  <c:v>13.07</c:v>
                </c:pt>
                <c:pt idx="208">
                  <c:v>12.84</c:v>
                </c:pt>
                <c:pt idx="209">
                  <c:v>12.82</c:v>
                </c:pt>
                <c:pt idx="210">
                  <c:v>13.12</c:v>
                </c:pt>
                <c:pt idx="211">
                  <c:v>13.38</c:v>
                </c:pt>
                <c:pt idx="212">
                  <c:v>12.88</c:v>
                </c:pt>
                <c:pt idx="213">
                  <c:v>13.24</c:v>
                </c:pt>
                <c:pt idx="214">
                  <c:v>13.63</c:v>
                </c:pt>
                <c:pt idx="215">
                  <c:v>14.77</c:v>
                </c:pt>
                <c:pt idx="216">
                  <c:v>15.18</c:v>
                </c:pt>
                <c:pt idx="217">
                  <c:v>16.36</c:v>
                </c:pt>
                <c:pt idx="218">
                  <c:v>16.55</c:v>
                </c:pt>
                <c:pt idx="219">
                  <c:v>17.34</c:v>
                </c:pt>
                <c:pt idx="220">
                  <c:v>17.079999999999998</c:v>
                </c:pt>
                <c:pt idx="221">
                  <c:v>17.96</c:v>
                </c:pt>
                <c:pt idx="222">
                  <c:v>19.77</c:v>
                </c:pt>
                <c:pt idx="223">
                  <c:v>15.57</c:v>
                </c:pt>
                <c:pt idx="224">
                  <c:v>14.63</c:v>
                </c:pt>
                <c:pt idx="225">
                  <c:v>11.44</c:v>
                </c:pt>
                <c:pt idx="226">
                  <c:v>13.69</c:v>
                </c:pt>
                <c:pt idx="227">
                  <c:v>11.69</c:v>
                </c:pt>
                <c:pt idx="228">
                  <c:v>11.75</c:v>
                </c:pt>
                <c:pt idx="229">
                  <c:v>13.17</c:v>
                </c:pt>
                <c:pt idx="230">
                  <c:v>13.76</c:v>
                </c:pt>
                <c:pt idx="231">
                  <c:v>13.24</c:v>
                </c:pt>
                <c:pt idx="232">
                  <c:v>12.29</c:v>
                </c:pt>
                <c:pt idx="233">
                  <c:v>11.03</c:v>
                </c:pt>
                <c:pt idx="234">
                  <c:v>9.75</c:v>
                </c:pt>
                <c:pt idx="235">
                  <c:v>10.9</c:v>
                </c:pt>
                <c:pt idx="236">
                  <c:v>8.27</c:v>
                </c:pt>
                <c:pt idx="237">
                  <c:v>8.59</c:v>
                </c:pt>
                <c:pt idx="238">
                  <c:v>10.33</c:v>
                </c:pt>
                <c:pt idx="239">
                  <c:v>12.11</c:v>
                </c:pt>
                <c:pt idx="240">
                  <c:v>11.57</c:v>
                </c:pt>
                <c:pt idx="241">
                  <c:v>12.49</c:v>
                </c:pt>
                <c:pt idx="242">
                  <c:v>13.08</c:v>
                </c:pt>
                <c:pt idx="243">
                  <c:v>12</c:v>
                </c:pt>
                <c:pt idx="244">
                  <c:v>14.01</c:v>
                </c:pt>
                <c:pt idx="245">
                  <c:v>12.42</c:v>
                </c:pt>
                <c:pt idx="246">
                  <c:v>14.37</c:v>
                </c:pt>
                <c:pt idx="247">
                  <c:v>15.29</c:v>
                </c:pt>
                <c:pt idx="248">
                  <c:v>16.3</c:v>
                </c:pt>
                <c:pt idx="249">
                  <c:v>18.21</c:v>
                </c:pt>
                <c:pt idx="250">
                  <c:v>17.47</c:v>
                </c:pt>
                <c:pt idx="251">
                  <c:v>16.690000000000001</c:v>
                </c:pt>
                <c:pt idx="252">
                  <c:v>16.510000000000002</c:v>
                </c:pt>
                <c:pt idx="253">
                  <c:v>16.53</c:v>
                </c:pt>
                <c:pt idx="254">
                  <c:v>14.62</c:v>
                </c:pt>
                <c:pt idx="255">
                  <c:v>15.17</c:v>
                </c:pt>
                <c:pt idx="256">
                  <c:v>14.91</c:v>
                </c:pt>
                <c:pt idx="257">
                  <c:v>15.51</c:v>
                </c:pt>
                <c:pt idx="258">
                  <c:v>15.91</c:v>
                </c:pt>
                <c:pt idx="259">
                  <c:v>13.76</c:v>
                </c:pt>
                <c:pt idx="260">
                  <c:v>13.41</c:v>
                </c:pt>
                <c:pt idx="261">
                  <c:v>9.41</c:v>
                </c:pt>
                <c:pt idx="262">
                  <c:v>10.72</c:v>
                </c:pt>
                <c:pt idx="263">
                  <c:v>9.3699999999999992</c:v>
                </c:pt>
                <c:pt idx="264">
                  <c:v>10.72</c:v>
                </c:pt>
                <c:pt idx="265">
                  <c:v>12.69</c:v>
                </c:pt>
                <c:pt idx="266">
                  <c:v>15.18</c:v>
                </c:pt>
                <c:pt idx="267">
                  <c:v>17.420000000000002</c:v>
                </c:pt>
                <c:pt idx="268">
                  <c:v>17.38</c:v>
                </c:pt>
                <c:pt idx="269">
                  <c:v>18.760000000000002</c:v>
                </c:pt>
                <c:pt idx="270">
                  <c:v>18.59</c:v>
                </c:pt>
                <c:pt idx="271">
                  <c:v>19.5</c:v>
                </c:pt>
                <c:pt idx="272">
                  <c:v>18.309999999999999</c:v>
                </c:pt>
                <c:pt idx="273">
                  <c:v>19.920000000000002</c:v>
                </c:pt>
                <c:pt idx="274">
                  <c:v>21.31</c:v>
                </c:pt>
                <c:pt idx="275">
                  <c:v>20.73</c:v>
                </c:pt>
                <c:pt idx="276">
                  <c:v>19.34</c:v>
                </c:pt>
                <c:pt idx="277">
                  <c:v>19.809999999999999</c:v>
                </c:pt>
                <c:pt idx="278">
                  <c:v>18.989999999999998</c:v>
                </c:pt>
                <c:pt idx="279">
                  <c:v>19.66</c:v>
                </c:pt>
                <c:pt idx="280">
                  <c:v>21.6</c:v>
                </c:pt>
                <c:pt idx="281">
                  <c:v>21.41</c:v>
                </c:pt>
                <c:pt idx="282">
                  <c:v>21.7</c:v>
                </c:pt>
                <c:pt idx="283">
                  <c:v>21.14</c:v>
                </c:pt>
                <c:pt idx="284">
                  <c:v>22.5</c:v>
                </c:pt>
                <c:pt idx="285">
                  <c:v>22.72</c:v>
                </c:pt>
                <c:pt idx="286">
                  <c:v>22.65</c:v>
                </c:pt>
                <c:pt idx="287">
                  <c:v>23.73</c:v>
                </c:pt>
                <c:pt idx="288">
                  <c:v>23.49</c:v>
                </c:pt>
                <c:pt idx="289">
                  <c:v>23.83</c:v>
                </c:pt>
                <c:pt idx="290">
                  <c:v>22.85</c:v>
                </c:pt>
                <c:pt idx="291">
                  <c:v>22.69</c:v>
                </c:pt>
                <c:pt idx="292">
                  <c:v>22.54</c:v>
                </c:pt>
                <c:pt idx="293">
                  <c:v>22</c:v>
                </c:pt>
                <c:pt idx="294">
                  <c:v>23.58</c:v>
                </c:pt>
                <c:pt idx="295">
                  <c:v>23.8</c:v>
                </c:pt>
                <c:pt idx="296">
                  <c:v>24.51</c:v>
                </c:pt>
                <c:pt idx="297">
                  <c:v>24.07</c:v>
                </c:pt>
                <c:pt idx="298">
                  <c:v>23.59</c:v>
                </c:pt>
                <c:pt idx="299">
                  <c:v>23.33</c:v>
                </c:pt>
                <c:pt idx="300">
                  <c:v>23.42</c:v>
                </c:pt>
                <c:pt idx="301">
                  <c:v>23.86</c:v>
                </c:pt>
                <c:pt idx="302">
                  <c:v>24.94</c:v>
                </c:pt>
                <c:pt idx="303">
                  <c:v>24.66</c:v>
                </c:pt>
                <c:pt idx="304">
                  <c:v>24.83</c:v>
                </c:pt>
                <c:pt idx="305">
                  <c:v>25.63</c:v>
                </c:pt>
                <c:pt idx="306">
                  <c:v>23.78</c:v>
                </c:pt>
                <c:pt idx="307">
                  <c:v>24.66</c:v>
                </c:pt>
                <c:pt idx="308">
                  <c:v>25.37</c:v>
                </c:pt>
                <c:pt idx="309">
                  <c:v>27.23</c:v>
                </c:pt>
                <c:pt idx="310">
                  <c:v>27.93</c:v>
                </c:pt>
                <c:pt idx="311">
                  <c:v>27.09</c:v>
                </c:pt>
                <c:pt idx="312">
                  <c:v>27.14</c:v>
                </c:pt>
                <c:pt idx="313">
                  <c:v>27.43</c:v>
                </c:pt>
                <c:pt idx="314">
                  <c:v>26.95</c:v>
                </c:pt>
                <c:pt idx="315">
                  <c:v>26.04</c:v>
                </c:pt>
                <c:pt idx="316">
                  <c:v>27.07</c:v>
                </c:pt>
                <c:pt idx="317">
                  <c:v>28.84</c:v>
                </c:pt>
                <c:pt idx="318">
                  <c:v>28.88</c:v>
                </c:pt>
                <c:pt idx="319">
                  <c:v>28.49</c:v>
                </c:pt>
                <c:pt idx="320">
                  <c:v>28.95</c:v>
                </c:pt>
                <c:pt idx="321">
                  <c:v>28.76</c:v>
                </c:pt>
                <c:pt idx="322">
                  <c:v>25.46</c:v>
                </c:pt>
                <c:pt idx="323">
                  <c:v>26.68</c:v>
                </c:pt>
                <c:pt idx="324">
                  <c:v>24.23</c:v>
                </c:pt>
                <c:pt idx="325">
                  <c:v>26.23</c:v>
                </c:pt>
                <c:pt idx="326">
                  <c:v>27.98</c:v>
                </c:pt>
                <c:pt idx="327">
                  <c:v>28.11</c:v>
                </c:pt>
                <c:pt idx="328">
                  <c:v>29.5</c:v>
                </c:pt>
                <c:pt idx="329">
                  <c:v>30.01</c:v>
                </c:pt>
                <c:pt idx="330">
                  <c:v>30.97</c:v>
                </c:pt>
                <c:pt idx="331">
                  <c:v>30.82</c:v>
                </c:pt>
                <c:pt idx="332">
                  <c:v>30.78</c:v>
                </c:pt>
                <c:pt idx="333">
                  <c:v>31</c:v>
                </c:pt>
                <c:pt idx="334">
                  <c:v>31.61</c:v>
                </c:pt>
                <c:pt idx="335">
                  <c:v>31.54</c:v>
                </c:pt>
                <c:pt idx="336">
                  <c:v>31.5</c:v>
                </c:pt>
                <c:pt idx="337">
                  <c:v>30.92</c:v>
                </c:pt>
                <c:pt idx="338">
                  <c:v>30.67</c:v>
                </c:pt>
                <c:pt idx="339">
                  <c:v>29.66</c:v>
                </c:pt>
                <c:pt idx="340">
                  <c:v>29.82</c:v>
                </c:pt>
                <c:pt idx="341">
                  <c:v>31.3</c:v>
                </c:pt>
                <c:pt idx="342">
                  <c:v>28.08</c:v>
                </c:pt>
                <c:pt idx="343">
                  <c:v>27.48</c:v>
                </c:pt>
                <c:pt idx="344">
                  <c:v>30.51</c:v>
                </c:pt>
                <c:pt idx="345">
                  <c:v>29.45</c:v>
                </c:pt>
                <c:pt idx="346">
                  <c:v>27.76</c:v>
                </c:pt>
                <c:pt idx="347">
                  <c:v>26.05</c:v>
                </c:pt>
                <c:pt idx="348">
                  <c:v>28.51</c:v>
                </c:pt>
                <c:pt idx="349">
                  <c:v>27.82</c:v>
                </c:pt>
                <c:pt idx="350">
                  <c:v>29.63</c:v>
                </c:pt>
                <c:pt idx="351">
                  <c:v>30.41</c:v>
                </c:pt>
                <c:pt idx="352">
                  <c:v>31.76</c:v>
                </c:pt>
                <c:pt idx="353">
                  <c:v>31.9</c:v>
                </c:pt>
                <c:pt idx="354">
                  <c:v>32.75</c:v>
                </c:pt>
                <c:pt idx="355">
                  <c:v>32.549999999999997</c:v>
                </c:pt>
                <c:pt idx="356">
                  <c:v>32.93</c:v>
                </c:pt>
                <c:pt idx="357">
                  <c:v>30.97</c:v>
                </c:pt>
                <c:pt idx="358">
                  <c:v>30.89</c:v>
                </c:pt>
                <c:pt idx="359">
                  <c:v>31.81</c:v>
                </c:pt>
                <c:pt idx="360">
                  <c:v>30.8</c:v>
                </c:pt>
                <c:pt idx="361">
                  <c:v>30.08</c:v>
                </c:pt>
                <c:pt idx="362">
                  <c:v>30.77</c:v>
                </c:pt>
                <c:pt idx="363">
                  <c:v>32.94</c:v>
                </c:pt>
                <c:pt idx="364">
                  <c:v>32.83</c:v>
                </c:pt>
                <c:pt idx="365">
                  <c:v>32.409999999999997</c:v>
                </c:pt>
                <c:pt idx="366">
                  <c:v>32.89</c:v>
                </c:pt>
                <c:pt idx="367">
                  <c:v>34.46</c:v>
                </c:pt>
                <c:pt idx="368">
                  <c:v>36.4</c:v>
                </c:pt>
                <c:pt idx="369">
                  <c:v>36.270000000000003</c:v>
                </c:pt>
                <c:pt idx="370">
                  <c:v>36.47</c:v>
                </c:pt>
                <c:pt idx="371">
                  <c:v>37.04</c:v>
                </c:pt>
                <c:pt idx="372">
                  <c:v>38.1</c:v>
                </c:pt>
                <c:pt idx="373">
                  <c:v>38.07</c:v>
                </c:pt>
                <c:pt idx="374">
                  <c:v>38.53</c:v>
                </c:pt>
                <c:pt idx="375">
                  <c:v>37.96</c:v>
                </c:pt>
                <c:pt idx="376">
                  <c:v>39.49</c:v>
                </c:pt>
                <c:pt idx="377">
                  <c:v>40</c:v>
                </c:pt>
                <c:pt idx="378">
                  <c:v>39.25</c:v>
                </c:pt>
                <c:pt idx="379">
                  <c:v>38.31</c:v>
                </c:pt>
                <c:pt idx="380">
                  <c:v>39.590000000000003</c:v>
                </c:pt>
                <c:pt idx="381">
                  <c:v>38.31</c:v>
                </c:pt>
                <c:pt idx="382">
                  <c:v>39.82</c:v>
                </c:pt>
                <c:pt idx="383">
                  <c:v>40.07</c:v>
                </c:pt>
                <c:pt idx="384">
                  <c:v>40.04</c:v>
                </c:pt>
                <c:pt idx="385">
                  <c:v>39.92</c:v>
                </c:pt>
                <c:pt idx="386">
                  <c:v>40.869999999999997</c:v>
                </c:pt>
                <c:pt idx="387">
                  <c:v>39.85</c:v>
                </c:pt>
                <c:pt idx="388">
                  <c:v>40.24</c:v>
                </c:pt>
                <c:pt idx="389">
                  <c:v>39.299999999999997</c:v>
                </c:pt>
                <c:pt idx="390">
                  <c:v>39.4</c:v>
                </c:pt>
                <c:pt idx="391">
                  <c:v>40.54</c:v>
                </c:pt>
                <c:pt idx="392">
                  <c:v>41.57</c:v>
                </c:pt>
                <c:pt idx="393">
                  <c:v>40.1</c:v>
                </c:pt>
                <c:pt idx="394">
                  <c:v>38.880000000000003</c:v>
                </c:pt>
                <c:pt idx="395">
                  <c:v>35.9</c:v>
                </c:pt>
                <c:pt idx="396">
                  <c:v>37.56</c:v>
                </c:pt>
                <c:pt idx="397">
                  <c:v>39.61</c:v>
                </c:pt>
                <c:pt idx="398">
                  <c:v>39.25</c:v>
                </c:pt>
                <c:pt idx="399">
                  <c:v>38.07</c:v>
                </c:pt>
                <c:pt idx="400">
                  <c:v>37.659999999999997</c:v>
                </c:pt>
                <c:pt idx="401">
                  <c:v>39.119999999999997</c:v>
                </c:pt>
                <c:pt idx="402">
                  <c:v>39.01</c:v>
                </c:pt>
                <c:pt idx="403">
                  <c:v>40.380000000000003</c:v>
                </c:pt>
                <c:pt idx="404">
                  <c:v>40.090000000000003</c:v>
                </c:pt>
                <c:pt idx="405">
                  <c:v>40.35</c:v>
                </c:pt>
                <c:pt idx="406">
                  <c:v>40.51</c:v>
                </c:pt>
                <c:pt idx="407">
                  <c:v>40.619999999999997</c:v>
                </c:pt>
                <c:pt idx="408">
                  <c:v>40.549999999999997</c:v>
                </c:pt>
                <c:pt idx="409">
                  <c:v>40.75</c:v>
                </c:pt>
                <c:pt idx="410">
                  <c:v>40.24</c:v>
                </c:pt>
                <c:pt idx="411">
                  <c:v>41.48</c:v>
                </c:pt>
                <c:pt idx="412">
                  <c:v>41.37</c:v>
                </c:pt>
                <c:pt idx="413">
                  <c:v>41.39</c:v>
                </c:pt>
                <c:pt idx="414">
                  <c:v>41.14</c:v>
                </c:pt>
                <c:pt idx="415">
                  <c:v>41.79</c:v>
                </c:pt>
                <c:pt idx="416">
                  <c:v>42.07</c:v>
                </c:pt>
                <c:pt idx="417">
                  <c:v>42.33</c:v>
                </c:pt>
                <c:pt idx="418">
                  <c:v>42.04</c:v>
                </c:pt>
                <c:pt idx="419">
                  <c:v>41.28</c:v>
                </c:pt>
                <c:pt idx="420">
                  <c:v>41.21</c:v>
                </c:pt>
                <c:pt idx="421">
                  <c:v>39.36</c:v>
                </c:pt>
                <c:pt idx="422">
                  <c:v>41.31</c:v>
                </c:pt>
                <c:pt idx="423">
                  <c:v>42.04</c:v>
                </c:pt>
                <c:pt idx="424">
                  <c:v>41.88</c:v>
                </c:pt>
                <c:pt idx="425">
                  <c:v>42.71</c:v>
                </c:pt>
                <c:pt idx="426">
                  <c:v>43.18</c:v>
                </c:pt>
                <c:pt idx="427">
                  <c:v>43.51</c:v>
                </c:pt>
                <c:pt idx="428">
                  <c:v>43.55</c:v>
                </c:pt>
                <c:pt idx="429">
                  <c:v>43.74</c:v>
                </c:pt>
                <c:pt idx="430">
                  <c:v>44.49</c:v>
                </c:pt>
                <c:pt idx="431">
                  <c:v>45.58</c:v>
                </c:pt>
                <c:pt idx="432">
                  <c:v>45.28</c:v>
                </c:pt>
                <c:pt idx="433">
                  <c:v>45.77</c:v>
                </c:pt>
                <c:pt idx="434">
                  <c:v>44.52</c:v>
                </c:pt>
                <c:pt idx="435">
                  <c:v>46.15</c:v>
                </c:pt>
                <c:pt idx="436">
                  <c:v>46.66</c:v>
                </c:pt>
                <c:pt idx="437">
                  <c:v>46.14</c:v>
                </c:pt>
                <c:pt idx="438">
                  <c:v>46.31</c:v>
                </c:pt>
                <c:pt idx="439">
                  <c:v>45.84</c:v>
                </c:pt>
                <c:pt idx="440">
                  <c:v>44.74</c:v>
                </c:pt>
                <c:pt idx="441">
                  <c:v>42.44</c:v>
                </c:pt>
                <c:pt idx="442">
                  <c:v>44.6</c:v>
                </c:pt>
                <c:pt idx="443">
                  <c:v>45.79</c:v>
                </c:pt>
                <c:pt idx="444">
                  <c:v>46.08</c:v>
                </c:pt>
                <c:pt idx="445">
                  <c:v>47.57</c:v>
                </c:pt>
                <c:pt idx="446">
                  <c:v>47.92</c:v>
                </c:pt>
                <c:pt idx="447">
                  <c:v>47.22</c:v>
                </c:pt>
                <c:pt idx="448">
                  <c:v>47.19</c:v>
                </c:pt>
                <c:pt idx="449">
                  <c:v>47.81</c:v>
                </c:pt>
                <c:pt idx="450">
                  <c:v>47.01</c:v>
                </c:pt>
                <c:pt idx="451">
                  <c:v>46.74</c:v>
                </c:pt>
                <c:pt idx="452">
                  <c:v>47.95</c:v>
                </c:pt>
                <c:pt idx="453">
                  <c:v>47.26</c:v>
                </c:pt>
                <c:pt idx="454">
                  <c:v>48.15</c:v>
                </c:pt>
                <c:pt idx="455">
                  <c:v>48.39</c:v>
                </c:pt>
                <c:pt idx="456">
                  <c:v>48.25</c:v>
                </c:pt>
                <c:pt idx="457">
                  <c:v>48.4</c:v>
                </c:pt>
                <c:pt idx="458">
                  <c:v>48.77</c:v>
                </c:pt>
                <c:pt idx="459">
                  <c:v>49.21</c:v>
                </c:pt>
                <c:pt idx="460">
                  <c:v>49.45</c:v>
                </c:pt>
                <c:pt idx="461">
                  <c:v>49.84</c:v>
                </c:pt>
                <c:pt idx="462">
                  <c:v>48.78</c:v>
                </c:pt>
                <c:pt idx="463">
                  <c:v>47.18</c:v>
                </c:pt>
                <c:pt idx="464">
                  <c:v>47.37</c:v>
                </c:pt>
                <c:pt idx="465">
                  <c:v>48.57</c:v>
                </c:pt>
                <c:pt idx="466">
                  <c:v>49.83</c:v>
                </c:pt>
                <c:pt idx="467">
                  <c:v>50.06</c:v>
                </c:pt>
                <c:pt idx="468">
                  <c:v>50.39</c:v>
                </c:pt>
                <c:pt idx="469">
                  <c:v>49.51</c:v>
                </c:pt>
                <c:pt idx="470">
                  <c:v>50.83</c:v>
                </c:pt>
                <c:pt idx="471">
                  <c:v>51.48</c:v>
                </c:pt>
                <c:pt idx="472">
                  <c:v>51.28</c:v>
                </c:pt>
                <c:pt idx="473">
                  <c:v>51.32</c:v>
                </c:pt>
                <c:pt idx="474">
                  <c:v>51.75</c:v>
                </c:pt>
                <c:pt idx="475">
                  <c:v>51.7</c:v>
                </c:pt>
                <c:pt idx="476">
                  <c:v>51.19</c:v>
                </c:pt>
                <c:pt idx="477">
                  <c:v>50.99</c:v>
                </c:pt>
                <c:pt idx="478">
                  <c:v>50.29</c:v>
                </c:pt>
                <c:pt idx="479">
                  <c:v>49.13</c:v>
                </c:pt>
                <c:pt idx="480">
                  <c:v>49.47</c:v>
                </c:pt>
                <c:pt idx="481">
                  <c:v>48.61</c:v>
                </c:pt>
                <c:pt idx="482">
                  <c:v>49.87</c:v>
                </c:pt>
                <c:pt idx="483">
                  <c:v>49.64</c:v>
                </c:pt>
                <c:pt idx="484">
                  <c:v>48.28</c:v>
                </c:pt>
                <c:pt idx="485">
                  <c:v>45.76</c:v>
                </c:pt>
                <c:pt idx="486">
                  <c:v>45.64</c:v>
                </c:pt>
                <c:pt idx="487">
                  <c:v>47.03</c:v>
                </c:pt>
                <c:pt idx="488">
                  <c:v>48.81</c:v>
                </c:pt>
                <c:pt idx="489">
                  <c:v>49.03</c:v>
                </c:pt>
                <c:pt idx="490">
                  <c:v>48.61</c:v>
                </c:pt>
                <c:pt idx="491">
                  <c:v>45.59</c:v>
                </c:pt>
                <c:pt idx="492">
                  <c:v>45.82</c:v>
                </c:pt>
                <c:pt idx="493">
                  <c:v>44.08</c:v>
                </c:pt>
                <c:pt idx="494">
                  <c:v>45.74</c:v>
                </c:pt>
                <c:pt idx="495">
                  <c:v>43.84</c:v>
                </c:pt>
                <c:pt idx="496">
                  <c:v>45.36</c:v>
                </c:pt>
                <c:pt idx="497">
                  <c:v>45.95</c:v>
                </c:pt>
                <c:pt idx="498">
                  <c:v>47.16</c:v>
                </c:pt>
                <c:pt idx="499">
                  <c:v>46.88</c:v>
                </c:pt>
                <c:pt idx="500">
                  <c:v>45.87</c:v>
                </c:pt>
                <c:pt idx="501">
                  <c:v>45.52</c:v>
                </c:pt>
                <c:pt idx="502">
                  <c:v>45.96</c:v>
                </c:pt>
                <c:pt idx="503">
                  <c:v>48.45</c:v>
                </c:pt>
                <c:pt idx="504">
                  <c:v>49.56</c:v>
                </c:pt>
                <c:pt idx="505">
                  <c:v>50.06</c:v>
                </c:pt>
                <c:pt idx="506">
                  <c:v>51.17</c:v>
                </c:pt>
                <c:pt idx="507">
                  <c:v>51.73</c:v>
                </c:pt>
                <c:pt idx="508">
                  <c:v>52.18</c:v>
                </c:pt>
                <c:pt idx="509">
                  <c:v>52.02</c:v>
                </c:pt>
                <c:pt idx="510">
                  <c:v>52.74</c:v>
                </c:pt>
                <c:pt idx="511">
                  <c:v>53.02</c:v>
                </c:pt>
                <c:pt idx="512">
                  <c:v>52.25</c:v>
                </c:pt>
                <c:pt idx="513">
                  <c:v>53.74</c:v>
                </c:pt>
                <c:pt idx="514">
                  <c:v>54.04</c:v>
                </c:pt>
                <c:pt idx="515">
                  <c:v>54.32</c:v>
                </c:pt>
                <c:pt idx="516">
                  <c:v>54.89</c:v>
                </c:pt>
                <c:pt idx="517">
                  <c:v>55.89</c:v>
                </c:pt>
                <c:pt idx="518">
                  <c:v>56.54</c:v>
                </c:pt>
                <c:pt idx="519">
                  <c:v>57.12</c:v>
                </c:pt>
                <c:pt idx="520">
                  <c:v>57.26</c:v>
                </c:pt>
                <c:pt idx="521">
                  <c:v>56.71</c:v>
                </c:pt>
                <c:pt idx="522">
                  <c:v>55.42</c:v>
                </c:pt>
                <c:pt idx="523">
                  <c:v>55.51</c:v>
                </c:pt>
                <c:pt idx="524">
                  <c:v>56.63</c:v>
                </c:pt>
                <c:pt idx="525">
                  <c:v>56.63</c:v>
                </c:pt>
                <c:pt idx="526">
                  <c:v>57.24</c:v>
                </c:pt>
                <c:pt idx="527">
                  <c:v>56.83</c:v>
                </c:pt>
                <c:pt idx="528">
                  <c:v>57.36</c:v>
                </c:pt>
                <c:pt idx="529">
                  <c:v>57.14</c:v>
                </c:pt>
                <c:pt idx="530">
                  <c:v>56.64</c:v>
                </c:pt>
                <c:pt idx="531">
                  <c:v>56.9</c:v>
                </c:pt>
                <c:pt idx="532">
                  <c:v>57.26</c:v>
                </c:pt>
                <c:pt idx="533">
                  <c:v>53.68</c:v>
                </c:pt>
                <c:pt idx="534">
                  <c:v>55.71</c:v>
                </c:pt>
                <c:pt idx="535">
                  <c:v>52.76</c:v>
                </c:pt>
                <c:pt idx="536">
                  <c:v>50.95</c:v>
                </c:pt>
                <c:pt idx="537">
                  <c:v>53.1</c:v>
                </c:pt>
                <c:pt idx="538">
                  <c:v>51.8</c:v>
                </c:pt>
                <c:pt idx="539">
                  <c:v>53.58</c:v>
                </c:pt>
                <c:pt idx="540">
                  <c:v>56.76</c:v>
                </c:pt>
                <c:pt idx="541">
                  <c:v>57.25</c:v>
                </c:pt>
                <c:pt idx="542">
                  <c:v>56.12</c:v>
                </c:pt>
                <c:pt idx="543">
                  <c:v>57.61</c:v>
                </c:pt>
                <c:pt idx="544">
                  <c:v>56.17</c:v>
                </c:pt>
                <c:pt idx="545">
                  <c:v>55</c:v>
                </c:pt>
                <c:pt idx="546">
                  <c:v>57.54</c:v>
                </c:pt>
                <c:pt idx="547">
                  <c:v>56.16</c:v>
                </c:pt>
                <c:pt idx="548">
                  <c:v>54.55</c:v>
                </c:pt>
                <c:pt idx="549">
                  <c:v>52.79</c:v>
                </c:pt>
                <c:pt idx="550">
                  <c:v>55.51</c:v>
                </c:pt>
                <c:pt idx="551">
                  <c:v>57.09</c:v>
                </c:pt>
                <c:pt idx="552">
                  <c:v>58.07</c:v>
                </c:pt>
                <c:pt idx="553">
                  <c:v>60.26</c:v>
                </c:pt>
                <c:pt idx="554">
                  <c:v>60.1</c:v>
                </c:pt>
                <c:pt idx="555">
                  <c:v>60.32</c:v>
                </c:pt>
                <c:pt idx="556">
                  <c:v>59.84</c:v>
                </c:pt>
                <c:pt idx="557">
                  <c:v>59.42</c:v>
                </c:pt>
                <c:pt idx="558">
                  <c:v>60.44</c:v>
                </c:pt>
                <c:pt idx="559">
                  <c:v>60.34</c:v>
                </c:pt>
                <c:pt idx="560">
                  <c:v>57.23</c:v>
                </c:pt>
                <c:pt idx="561">
                  <c:v>57.07</c:v>
                </c:pt>
                <c:pt idx="562">
                  <c:v>56.44</c:v>
                </c:pt>
                <c:pt idx="563">
                  <c:v>56.21</c:v>
                </c:pt>
                <c:pt idx="564">
                  <c:v>57.64</c:v>
                </c:pt>
                <c:pt idx="565">
                  <c:v>58.09</c:v>
                </c:pt>
                <c:pt idx="566">
                  <c:v>55.84</c:v>
                </c:pt>
                <c:pt idx="567">
                  <c:v>55.96</c:v>
                </c:pt>
                <c:pt idx="568">
                  <c:v>53.1</c:v>
                </c:pt>
                <c:pt idx="569">
                  <c:v>51.61</c:v>
                </c:pt>
                <c:pt idx="570">
                  <c:v>49.94</c:v>
                </c:pt>
                <c:pt idx="571">
                  <c:v>47.1</c:v>
                </c:pt>
                <c:pt idx="572">
                  <c:v>47.51</c:v>
                </c:pt>
                <c:pt idx="573">
                  <c:v>45.72</c:v>
                </c:pt>
                <c:pt idx="574">
                  <c:v>45.5</c:v>
                </c:pt>
                <c:pt idx="575">
                  <c:v>44.71</c:v>
                </c:pt>
                <c:pt idx="576">
                  <c:v>48.24</c:v>
                </c:pt>
                <c:pt idx="577">
                  <c:v>51.04</c:v>
                </c:pt>
                <c:pt idx="578">
                  <c:v>52.07</c:v>
                </c:pt>
                <c:pt idx="579">
                  <c:v>53.51</c:v>
                </c:pt>
                <c:pt idx="580">
                  <c:v>49.76</c:v>
                </c:pt>
                <c:pt idx="581">
                  <c:v>50.53</c:v>
                </c:pt>
                <c:pt idx="582">
                  <c:v>49.98</c:v>
                </c:pt>
                <c:pt idx="583">
                  <c:v>51.24</c:v>
                </c:pt>
                <c:pt idx="584">
                  <c:v>53.43</c:v>
                </c:pt>
                <c:pt idx="585">
                  <c:v>50.65</c:v>
                </c:pt>
                <c:pt idx="586">
                  <c:v>47.8</c:v>
                </c:pt>
                <c:pt idx="587">
                  <c:v>47.23</c:v>
                </c:pt>
                <c:pt idx="588">
                  <c:v>49.55</c:v>
                </c:pt>
                <c:pt idx="589">
                  <c:v>49.68</c:v>
                </c:pt>
                <c:pt idx="590">
                  <c:v>46.51</c:v>
                </c:pt>
                <c:pt idx="591">
                  <c:v>45.46</c:v>
                </c:pt>
                <c:pt idx="592">
                  <c:v>43.99</c:v>
                </c:pt>
                <c:pt idx="593">
                  <c:v>41.34</c:v>
                </c:pt>
                <c:pt idx="594">
                  <c:v>43.45</c:v>
                </c:pt>
                <c:pt idx="595">
                  <c:v>46.66</c:v>
                </c:pt>
                <c:pt idx="596">
                  <c:v>46.3</c:v>
                </c:pt>
                <c:pt idx="597">
                  <c:v>44.04</c:v>
                </c:pt>
                <c:pt idx="598">
                  <c:v>46.72</c:v>
                </c:pt>
                <c:pt idx="599">
                  <c:v>45.95</c:v>
                </c:pt>
                <c:pt idx="600">
                  <c:v>44.79</c:v>
                </c:pt>
                <c:pt idx="601">
                  <c:v>40.520000000000003</c:v>
                </c:pt>
                <c:pt idx="602">
                  <c:v>39.5</c:v>
                </c:pt>
                <c:pt idx="603">
                  <c:v>43.09</c:v>
                </c:pt>
                <c:pt idx="604">
                  <c:v>42.47</c:v>
                </c:pt>
                <c:pt idx="605">
                  <c:v>40.630000000000003</c:v>
                </c:pt>
                <c:pt idx="606">
                  <c:v>39.58</c:v>
                </c:pt>
                <c:pt idx="607">
                  <c:v>42.57</c:v>
                </c:pt>
                <c:pt idx="608">
                  <c:v>45.76</c:v>
                </c:pt>
                <c:pt idx="609">
                  <c:v>47.56</c:v>
                </c:pt>
                <c:pt idx="610">
                  <c:v>49.28</c:v>
                </c:pt>
                <c:pt idx="611">
                  <c:v>49.22</c:v>
                </c:pt>
                <c:pt idx="612">
                  <c:v>50.91</c:v>
                </c:pt>
                <c:pt idx="613">
                  <c:v>49.05</c:v>
                </c:pt>
                <c:pt idx="614">
                  <c:v>51.19</c:v>
                </c:pt>
                <c:pt idx="615">
                  <c:v>51.96</c:v>
                </c:pt>
                <c:pt idx="616">
                  <c:v>53.04</c:v>
                </c:pt>
                <c:pt idx="617">
                  <c:v>54.92</c:v>
                </c:pt>
                <c:pt idx="618">
                  <c:v>53.94</c:v>
                </c:pt>
                <c:pt idx="619">
                  <c:v>51.53</c:v>
                </c:pt>
                <c:pt idx="620">
                  <c:v>52.05</c:v>
                </c:pt>
                <c:pt idx="621">
                  <c:v>53.28</c:v>
                </c:pt>
                <c:pt idx="622">
                  <c:v>51.36</c:v>
                </c:pt>
                <c:pt idx="623">
                  <c:v>49.89</c:v>
                </c:pt>
                <c:pt idx="624">
                  <c:v>50.52</c:v>
                </c:pt>
                <c:pt idx="625">
                  <c:v>50.13</c:v>
                </c:pt>
                <c:pt idx="626">
                  <c:v>47.59</c:v>
                </c:pt>
                <c:pt idx="627">
                  <c:v>47.09</c:v>
                </c:pt>
                <c:pt idx="628">
                  <c:v>48.73</c:v>
                </c:pt>
                <c:pt idx="629">
                  <c:v>46.92</c:v>
                </c:pt>
                <c:pt idx="630">
                  <c:v>46.89</c:v>
                </c:pt>
                <c:pt idx="631">
                  <c:v>49.25</c:v>
                </c:pt>
                <c:pt idx="632">
                  <c:v>49.16</c:v>
                </c:pt>
                <c:pt idx="633">
                  <c:v>46.96</c:v>
                </c:pt>
                <c:pt idx="634">
                  <c:v>42.88</c:v>
                </c:pt>
                <c:pt idx="635">
                  <c:v>43.7</c:v>
                </c:pt>
                <c:pt idx="636">
                  <c:v>39.65</c:v>
                </c:pt>
                <c:pt idx="637">
                  <c:v>39.950000000000003</c:v>
                </c:pt>
                <c:pt idx="638">
                  <c:v>43.41</c:v>
                </c:pt>
                <c:pt idx="639">
                  <c:v>38.21</c:v>
                </c:pt>
                <c:pt idx="640">
                  <c:v>38.99</c:v>
                </c:pt>
                <c:pt idx="641">
                  <c:v>39.659999999999997</c:v>
                </c:pt>
                <c:pt idx="642">
                  <c:v>43.83</c:v>
                </c:pt>
                <c:pt idx="643">
                  <c:v>38.71</c:v>
                </c:pt>
                <c:pt idx="644">
                  <c:v>37.92</c:v>
                </c:pt>
                <c:pt idx="645">
                  <c:v>33.5</c:v>
                </c:pt>
                <c:pt idx="646">
                  <c:v>33.83</c:v>
                </c:pt>
                <c:pt idx="647">
                  <c:v>31.63</c:v>
                </c:pt>
                <c:pt idx="648">
                  <c:v>31.45</c:v>
                </c:pt>
                <c:pt idx="649">
                  <c:v>34.590000000000003</c:v>
                </c:pt>
                <c:pt idx="650">
                  <c:v>34.06</c:v>
                </c:pt>
                <c:pt idx="651">
                  <c:v>36.76</c:v>
                </c:pt>
                <c:pt idx="652">
                  <c:v>31.24</c:v>
                </c:pt>
                <c:pt idx="653">
                  <c:v>30.47</c:v>
                </c:pt>
                <c:pt idx="654">
                  <c:v>30.49</c:v>
                </c:pt>
                <c:pt idx="655">
                  <c:v>32.92</c:v>
                </c:pt>
                <c:pt idx="656">
                  <c:v>31.84</c:v>
                </c:pt>
                <c:pt idx="657">
                  <c:v>33.08</c:v>
                </c:pt>
                <c:pt idx="658">
                  <c:v>35.729999999999997</c:v>
                </c:pt>
                <c:pt idx="659">
                  <c:v>39.090000000000003</c:v>
                </c:pt>
                <c:pt idx="660">
                  <c:v>38.21</c:v>
                </c:pt>
                <c:pt idx="661">
                  <c:v>37.18</c:v>
                </c:pt>
                <c:pt idx="662">
                  <c:v>39.71</c:v>
                </c:pt>
                <c:pt idx="663">
                  <c:v>37.42</c:v>
                </c:pt>
                <c:pt idx="664">
                  <c:v>37.85</c:v>
                </c:pt>
                <c:pt idx="665">
                  <c:v>39.17</c:v>
                </c:pt>
                <c:pt idx="666">
                  <c:v>37.67</c:v>
                </c:pt>
                <c:pt idx="667">
                  <c:v>34.39</c:v>
                </c:pt>
                <c:pt idx="668">
                  <c:v>30.48</c:v>
                </c:pt>
                <c:pt idx="669">
                  <c:v>25.42</c:v>
                </c:pt>
                <c:pt idx="670">
                  <c:v>24.95</c:v>
                </c:pt>
                <c:pt idx="671">
                  <c:v>26.77</c:v>
                </c:pt>
                <c:pt idx="672">
                  <c:v>22.65</c:v>
                </c:pt>
                <c:pt idx="673">
                  <c:v>22.92</c:v>
                </c:pt>
                <c:pt idx="674">
                  <c:v>25.93</c:v>
                </c:pt>
                <c:pt idx="675">
                  <c:v>25.76</c:v>
                </c:pt>
                <c:pt idx="676">
                  <c:v>26.96</c:v>
                </c:pt>
                <c:pt idx="677">
                  <c:v>30.84</c:v>
                </c:pt>
                <c:pt idx="678">
                  <c:v>30.45</c:v>
                </c:pt>
                <c:pt idx="679">
                  <c:v>27.82</c:v>
                </c:pt>
                <c:pt idx="680">
                  <c:v>27.73</c:v>
                </c:pt>
                <c:pt idx="681">
                  <c:v>26.61</c:v>
                </c:pt>
                <c:pt idx="682">
                  <c:v>27.95</c:v>
                </c:pt>
                <c:pt idx="683">
                  <c:v>28.15</c:v>
                </c:pt>
                <c:pt idx="684">
                  <c:v>28.61</c:v>
                </c:pt>
                <c:pt idx="685">
                  <c:v>30.54</c:v>
                </c:pt>
                <c:pt idx="686">
                  <c:v>30.43</c:v>
                </c:pt>
                <c:pt idx="687">
                  <c:v>28.92</c:v>
                </c:pt>
                <c:pt idx="688">
                  <c:v>27.73</c:v>
                </c:pt>
                <c:pt idx="689">
                  <c:v>27.16</c:v>
                </c:pt>
                <c:pt idx="690">
                  <c:v>26.78</c:v>
                </c:pt>
                <c:pt idx="691">
                  <c:v>29.22</c:v>
                </c:pt>
                <c:pt idx="692">
                  <c:v>28.14</c:v>
                </c:pt>
                <c:pt idx="693">
                  <c:v>31.68</c:v>
                </c:pt>
                <c:pt idx="694">
                  <c:v>32.450000000000003</c:v>
                </c:pt>
                <c:pt idx="695">
                  <c:v>33.76</c:v>
                </c:pt>
                <c:pt idx="696">
                  <c:v>32.51</c:v>
                </c:pt>
                <c:pt idx="697">
                  <c:v>32.68</c:v>
                </c:pt>
                <c:pt idx="698">
                  <c:v>31.15</c:v>
                </c:pt>
                <c:pt idx="699">
                  <c:v>34.58</c:v>
                </c:pt>
                <c:pt idx="700">
                  <c:v>36.22</c:v>
                </c:pt>
                <c:pt idx="701">
                  <c:v>38.15</c:v>
                </c:pt>
                <c:pt idx="702">
                  <c:v>37.76</c:v>
                </c:pt>
                <c:pt idx="703">
                  <c:v>36.840000000000003</c:v>
                </c:pt>
                <c:pt idx="704">
                  <c:v>38.979999999999997</c:v>
                </c:pt>
                <c:pt idx="705">
                  <c:v>38.880000000000003</c:v>
                </c:pt>
                <c:pt idx="706">
                  <c:v>38.65</c:v>
                </c:pt>
                <c:pt idx="707">
                  <c:v>38.479999999999997</c:v>
                </c:pt>
                <c:pt idx="708">
                  <c:v>37.89</c:v>
                </c:pt>
                <c:pt idx="709">
                  <c:v>40.83</c:v>
                </c:pt>
                <c:pt idx="710">
                  <c:v>40.729999999999997</c:v>
                </c:pt>
                <c:pt idx="711">
                  <c:v>43.16</c:v>
                </c:pt>
                <c:pt idx="712">
                  <c:v>43.73</c:v>
                </c:pt>
                <c:pt idx="713">
                  <c:v>44</c:v>
                </c:pt>
                <c:pt idx="714">
                  <c:v>42.96</c:v>
                </c:pt>
                <c:pt idx="715">
                  <c:v>43.28</c:v>
                </c:pt>
                <c:pt idx="716">
                  <c:v>41.44</c:v>
                </c:pt>
                <c:pt idx="717">
                  <c:v>38.409999999999997</c:v>
                </c:pt>
                <c:pt idx="718">
                  <c:v>38.1</c:v>
                </c:pt>
                <c:pt idx="719">
                  <c:v>38.5</c:v>
                </c:pt>
                <c:pt idx="720">
                  <c:v>40.450000000000003</c:v>
                </c:pt>
                <c:pt idx="721">
                  <c:v>35.72</c:v>
                </c:pt>
                <c:pt idx="722">
                  <c:v>34.82</c:v>
                </c:pt>
                <c:pt idx="723">
                  <c:v>33.33</c:v>
                </c:pt>
                <c:pt idx="724">
                  <c:v>32.29</c:v>
                </c:pt>
                <c:pt idx="725">
                  <c:v>32.68</c:v>
                </c:pt>
                <c:pt idx="726">
                  <c:v>31.26</c:v>
                </c:pt>
                <c:pt idx="727">
                  <c:v>30.72</c:v>
                </c:pt>
                <c:pt idx="728">
                  <c:v>33.119999999999997</c:v>
                </c:pt>
                <c:pt idx="729">
                  <c:v>34</c:v>
                </c:pt>
                <c:pt idx="730">
                  <c:v>36.049999999999997</c:v>
                </c:pt>
                <c:pt idx="731">
                  <c:v>37.49</c:v>
                </c:pt>
                <c:pt idx="732">
                  <c:v>31.54</c:v>
                </c:pt>
                <c:pt idx="733">
                  <c:v>31.99</c:v>
                </c:pt>
                <c:pt idx="734">
                  <c:v>30.49</c:v>
                </c:pt>
                <c:pt idx="735">
                  <c:v>29.56</c:v>
                </c:pt>
                <c:pt idx="736">
                  <c:v>30.44</c:v>
                </c:pt>
                <c:pt idx="737">
                  <c:v>28.97</c:v>
                </c:pt>
                <c:pt idx="738">
                  <c:v>26.77</c:v>
                </c:pt>
                <c:pt idx="739">
                  <c:v>25.7</c:v>
                </c:pt>
                <c:pt idx="740">
                  <c:v>23.53</c:v>
                </c:pt>
                <c:pt idx="741">
                  <c:v>22.25</c:v>
                </c:pt>
                <c:pt idx="742">
                  <c:v>22</c:v>
                </c:pt>
                <c:pt idx="743">
                  <c:v>24.4</c:v>
                </c:pt>
                <c:pt idx="744">
                  <c:v>21.77</c:v>
                </c:pt>
                <c:pt idx="745">
                  <c:v>19.93</c:v>
                </c:pt>
                <c:pt idx="746">
                  <c:v>23.04</c:v>
                </c:pt>
                <c:pt idx="747">
                  <c:v>26.8</c:v>
                </c:pt>
                <c:pt idx="748">
                  <c:v>26.54</c:v>
                </c:pt>
                <c:pt idx="749">
                  <c:v>25.25</c:v>
                </c:pt>
                <c:pt idx="750">
                  <c:v>21.74</c:v>
                </c:pt>
                <c:pt idx="751">
                  <c:v>20.83</c:v>
                </c:pt>
                <c:pt idx="752">
                  <c:v>20.04</c:v>
                </c:pt>
                <c:pt idx="753">
                  <c:v>19.649999999999999</c:v>
                </c:pt>
                <c:pt idx="754">
                  <c:v>22.75</c:v>
                </c:pt>
                <c:pt idx="755">
                  <c:v>19.850000000000001</c:v>
                </c:pt>
                <c:pt idx="756">
                  <c:v>23.02</c:v>
                </c:pt>
                <c:pt idx="757">
                  <c:v>24.43</c:v>
                </c:pt>
                <c:pt idx="758">
                  <c:v>23.6</c:v>
                </c:pt>
                <c:pt idx="759">
                  <c:v>22.61</c:v>
                </c:pt>
                <c:pt idx="760">
                  <c:v>25.52</c:v>
                </c:pt>
                <c:pt idx="761">
                  <c:v>27.01</c:v>
                </c:pt>
                <c:pt idx="762">
                  <c:v>29.08</c:v>
                </c:pt>
                <c:pt idx="763">
                  <c:v>28.13</c:v>
                </c:pt>
                <c:pt idx="764">
                  <c:v>27.35</c:v>
                </c:pt>
                <c:pt idx="765">
                  <c:v>30.48</c:v>
                </c:pt>
                <c:pt idx="766">
                  <c:v>29.51</c:v>
                </c:pt>
                <c:pt idx="767">
                  <c:v>28.98</c:v>
                </c:pt>
                <c:pt idx="768">
                  <c:v>25.76</c:v>
                </c:pt>
                <c:pt idx="769">
                  <c:v>24.42</c:v>
                </c:pt>
                <c:pt idx="770">
                  <c:v>26.12</c:v>
                </c:pt>
                <c:pt idx="771">
                  <c:v>27.33</c:v>
                </c:pt>
                <c:pt idx="772">
                  <c:v>28.04</c:v>
                </c:pt>
                <c:pt idx="773">
                  <c:v>25.38</c:v>
                </c:pt>
                <c:pt idx="774">
                  <c:v>32.33</c:v>
                </c:pt>
                <c:pt idx="775">
                  <c:v>33.56</c:v>
                </c:pt>
                <c:pt idx="776">
                  <c:v>32.36</c:v>
                </c:pt>
                <c:pt idx="777">
                  <c:v>33.520000000000003</c:v>
                </c:pt>
                <c:pt idx="778">
                  <c:v>32.409999999999997</c:v>
                </c:pt>
                <c:pt idx="779">
                  <c:v>32.01</c:v>
                </c:pt>
                <c:pt idx="780">
                  <c:v>32.630000000000003</c:v>
                </c:pt>
                <c:pt idx="781">
                  <c:v>32.119999999999997</c:v>
                </c:pt>
                <c:pt idx="782">
                  <c:v>33.909999999999997</c:v>
                </c:pt>
                <c:pt idx="783">
                  <c:v>34.700000000000003</c:v>
                </c:pt>
                <c:pt idx="784">
                  <c:v>34.67</c:v>
                </c:pt>
                <c:pt idx="785">
                  <c:v>32.590000000000003</c:v>
                </c:pt>
                <c:pt idx="786">
                  <c:v>32.380000000000003</c:v>
                </c:pt>
                <c:pt idx="787">
                  <c:v>36.47</c:v>
                </c:pt>
                <c:pt idx="788">
                  <c:v>36.35</c:v>
                </c:pt>
                <c:pt idx="789">
                  <c:v>36.19</c:v>
                </c:pt>
                <c:pt idx="790">
                  <c:v>33.75</c:v>
                </c:pt>
                <c:pt idx="791">
                  <c:v>31.83</c:v>
                </c:pt>
                <c:pt idx="792">
                  <c:v>31.58</c:v>
                </c:pt>
                <c:pt idx="793">
                  <c:v>32.57</c:v>
                </c:pt>
                <c:pt idx="794">
                  <c:v>31.6</c:v>
                </c:pt>
                <c:pt idx="795">
                  <c:v>33.479999999999997</c:v>
                </c:pt>
                <c:pt idx="796">
                  <c:v>34.450000000000003</c:v>
                </c:pt>
                <c:pt idx="797">
                  <c:v>33.64</c:v>
                </c:pt>
                <c:pt idx="798">
                  <c:v>30.31</c:v>
                </c:pt>
                <c:pt idx="799">
                  <c:v>28.85</c:v>
                </c:pt>
                <c:pt idx="800">
                  <c:v>27.69</c:v>
                </c:pt>
                <c:pt idx="801">
                  <c:v>27.83</c:v>
                </c:pt>
                <c:pt idx="802">
                  <c:v>29.73</c:v>
                </c:pt>
                <c:pt idx="803">
                  <c:v>27.85</c:v>
                </c:pt>
                <c:pt idx="804">
                  <c:v>28.6</c:v>
                </c:pt>
                <c:pt idx="805">
                  <c:v>28.08</c:v>
                </c:pt>
                <c:pt idx="806">
                  <c:v>26.54</c:v>
                </c:pt>
                <c:pt idx="807">
                  <c:v>28.75</c:v>
                </c:pt>
                <c:pt idx="808">
                  <c:v>28.42</c:v>
                </c:pt>
                <c:pt idx="809">
                  <c:v>27.91</c:v>
                </c:pt>
                <c:pt idx="810">
                  <c:v>28.87</c:v>
                </c:pt>
                <c:pt idx="811">
                  <c:v>27.37</c:v>
                </c:pt>
                <c:pt idx="812">
                  <c:v>30.28</c:v>
                </c:pt>
                <c:pt idx="813">
                  <c:v>30.18</c:v>
                </c:pt>
                <c:pt idx="814">
                  <c:v>31.09</c:v>
                </c:pt>
                <c:pt idx="815">
                  <c:v>32.78</c:v>
                </c:pt>
                <c:pt idx="816">
                  <c:v>33.229999999999997</c:v>
                </c:pt>
                <c:pt idx="817">
                  <c:v>33.76</c:v>
                </c:pt>
                <c:pt idx="818">
                  <c:v>33.49</c:v>
                </c:pt>
                <c:pt idx="819">
                  <c:v>31.41</c:v>
                </c:pt>
                <c:pt idx="820">
                  <c:v>30.41</c:v>
                </c:pt>
                <c:pt idx="821">
                  <c:v>32.880000000000003</c:v>
                </c:pt>
                <c:pt idx="822">
                  <c:v>34.46</c:v>
                </c:pt>
                <c:pt idx="823">
                  <c:v>34.36</c:v>
                </c:pt>
                <c:pt idx="824">
                  <c:v>34.340000000000003</c:v>
                </c:pt>
                <c:pt idx="825">
                  <c:v>35.81</c:v>
                </c:pt>
                <c:pt idx="826">
                  <c:v>36.15</c:v>
                </c:pt>
                <c:pt idx="827">
                  <c:v>34.39</c:v>
                </c:pt>
                <c:pt idx="828">
                  <c:v>36.36</c:v>
                </c:pt>
                <c:pt idx="829">
                  <c:v>37.78</c:v>
                </c:pt>
                <c:pt idx="830">
                  <c:v>39.81</c:v>
                </c:pt>
                <c:pt idx="831">
                  <c:v>38.36</c:v>
                </c:pt>
                <c:pt idx="832">
                  <c:v>37.51</c:v>
                </c:pt>
                <c:pt idx="833">
                  <c:v>39.28</c:v>
                </c:pt>
                <c:pt idx="834">
                  <c:v>37.74</c:v>
                </c:pt>
                <c:pt idx="835">
                  <c:v>36.520000000000003</c:v>
                </c:pt>
                <c:pt idx="836">
                  <c:v>36.82</c:v>
                </c:pt>
                <c:pt idx="837">
                  <c:v>38.380000000000003</c:v>
                </c:pt>
                <c:pt idx="838">
                  <c:v>38.35</c:v>
                </c:pt>
                <c:pt idx="839">
                  <c:v>38.729999999999997</c:v>
                </c:pt>
                <c:pt idx="840">
                  <c:v>36.82</c:v>
                </c:pt>
                <c:pt idx="841">
                  <c:v>36.44</c:v>
                </c:pt>
                <c:pt idx="842">
                  <c:v>33.700000000000003</c:v>
                </c:pt>
                <c:pt idx="843">
                  <c:v>33.49</c:v>
                </c:pt>
                <c:pt idx="844">
                  <c:v>34.21</c:v>
                </c:pt>
                <c:pt idx="845">
                  <c:v>32.79</c:v>
                </c:pt>
                <c:pt idx="846">
                  <c:v>33.200000000000003</c:v>
                </c:pt>
                <c:pt idx="847">
                  <c:v>32.79</c:v>
                </c:pt>
                <c:pt idx="848">
                  <c:v>32.17</c:v>
                </c:pt>
                <c:pt idx="849">
                  <c:v>33.17</c:v>
                </c:pt>
                <c:pt idx="850">
                  <c:v>35.32</c:v>
                </c:pt>
                <c:pt idx="851">
                  <c:v>35.409999999999997</c:v>
                </c:pt>
                <c:pt idx="852">
                  <c:v>33.340000000000003</c:v>
                </c:pt>
                <c:pt idx="853">
                  <c:v>33.53</c:v>
                </c:pt>
                <c:pt idx="854">
                  <c:v>31.06</c:v>
                </c:pt>
                <c:pt idx="855">
                  <c:v>29.16</c:v>
                </c:pt>
                <c:pt idx="856">
                  <c:v>28.97</c:v>
                </c:pt>
                <c:pt idx="857">
                  <c:v>31.09</c:v>
                </c:pt>
                <c:pt idx="858">
                  <c:v>30.18</c:v>
                </c:pt>
                <c:pt idx="859">
                  <c:v>32.46</c:v>
                </c:pt>
                <c:pt idx="860">
                  <c:v>31</c:v>
                </c:pt>
                <c:pt idx="861">
                  <c:v>32.17</c:v>
                </c:pt>
                <c:pt idx="862">
                  <c:v>33.89</c:v>
                </c:pt>
                <c:pt idx="863">
                  <c:v>31.68</c:v>
                </c:pt>
                <c:pt idx="864">
                  <c:v>32.08</c:v>
                </c:pt>
                <c:pt idx="865">
                  <c:v>32.82</c:v>
                </c:pt>
                <c:pt idx="866">
                  <c:v>33.04</c:v>
                </c:pt>
                <c:pt idx="867">
                  <c:v>32.83</c:v>
                </c:pt>
                <c:pt idx="868">
                  <c:v>34.72</c:v>
                </c:pt>
                <c:pt idx="869">
                  <c:v>35.49</c:v>
                </c:pt>
                <c:pt idx="870">
                  <c:v>37.450000000000003</c:v>
                </c:pt>
                <c:pt idx="871">
                  <c:v>37.96</c:v>
                </c:pt>
                <c:pt idx="872">
                  <c:v>37.159999999999997</c:v>
                </c:pt>
                <c:pt idx="873">
                  <c:v>36.82</c:v>
                </c:pt>
                <c:pt idx="874">
                  <c:v>37.31</c:v>
                </c:pt>
                <c:pt idx="875">
                  <c:v>37.44</c:v>
                </c:pt>
                <c:pt idx="876">
                  <c:v>37.44</c:v>
                </c:pt>
                <c:pt idx="877">
                  <c:v>36.869999999999997</c:v>
                </c:pt>
                <c:pt idx="878">
                  <c:v>38.68</c:v>
                </c:pt>
                <c:pt idx="879">
                  <c:v>38.4</c:v>
                </c:pt>
                <c:pt idx="880">
                  <c:v>38.85</c:v>
                </c:pt>
                <c:pt idx="881">
                  <c:v>38.97</c:v>
                </c:pt>
                <c:pt idx="882">
                  <c:v>38.96</c:v>
                </c:pt>
                <c:pt idx="883">
                  <c:v>38.130000000000003</c:v>
                </c:pt>
                <c:pt idx="884">
                  <c:v>38.26</c:v>
                </c:pt>
                <c:pt idx="885">
                  <c:v>38.380000000000003</c:v>
                </c:pt>
                <c:pt idx="886">
                  <c:v>36.19</c:v>
                </c:pt>
                <c:pt idx="887">
                  <c:v>35.67</c:v>
                </c:pt>
                <c:pt idx="888">
                  <c:v>38.32</c:v>
                </c:pt>
                <c:pt idx="889">
                  <c:v>39.46</c:v>
                </c:pt>
                <c:pt idx="890">
                  <c:v>39.409999999999997</c:v>
                </c:pt>
                <c:pt idx="891">
                  <c:v>37.79</c:v>
                </c:pt>
                <c:pt idx="892">
                  <c:v>36.83</c:v>
                </c:pt>
                <c:pt idx="893">
                  <c:v>35.840000000000003</c:v>
                </c:pt>
                <c:pt idx="894">
                  <c:v>38.35</c:v>
                </c:pt>
                <c:pt idx="895">
                  <c:v>38.409999999999997</c:v>
                </c:pt>
                <c:pt idx="896">
                  <c:v>37.78</c:v>
                </c:pt>
                <c:pt idx="897">
                  <c:v>38.4</c:v>
                </c:pt>
                <c:pt idx="898">
                  <c:v>38.159999999999997</c:v>
                </c:pt>
                <c:pt idx="899">
                  <c:v>37.94</c:v>
                </c:pt>
                <c:pt idx="900">
                  <c:v>38.35</c:v>
                </c:pt>
                <c:pt idx="901">
                  <c:v>37.47</c:v>
                </c:pt>
                <c:pt idx="902">
                  <c:v>39.1</c:v>
                </c:pt>
                <c:pt idx="903">
                  <c:v>40.42</c:v>
                </c:pt>
                <c:pt idx="904">
                  <c:v>40.21</c:v>
                </c:pt>
                <c:pt idx="905">
                  <c:v>40.24</c:v>
                </c:pt>
                <c:pt idx="906">
                  <c:v>38.659999999999997</c:v>
                </c:pt>
                <c:pt idx="907">
                  <c:v>37.65</c:v>
                </c:pt>
                <c:pt idx="908">
                  <c:v>38.85</c:v>
                </c:pt>
                <c:pt idx="909">
                  <c:v>40.659999999999997</c:v>
                </c:pt>
                <c:pt idx="910">
                  <c:v>40.67</c:v>
                </c:pt>
                <c:pt idx="911">
                  <c:v>39.81</c:v>
                </c:pt>
                <c:pt idx="912">
                  <c:v>41.19</c:v>
                </c:pt>
                <c:pt idx="913">
                  <c:v>43.24</c:v>
                </c:pt>
                <c:pt idx="914">
                  <c:v>42.95</c:v>
                </c:pt>
                <c:pt idx="915">
                  <c:v>43.29</c:v>
                </c:pt>
                <c:pt idx="916">
                  <c:v>42.74</c:v>
                </c:pt>
                <c:pt idx="917">
                  <c:v>43.62</c:v>
                </c:pt>
                <c:pt idx="918">
                  <c:v>43.79</c:v>
                </c:pt>
                <c:pt idx="919">
                  <c:v>45.13</c:v>
                </c:pt>
                <c:pt idx="920">
                  <c:v>46.14</c:v>
                </c:pt>
                <c:pt idx="921">
                  <c:v>46.26</c:v>
                </c:pt>
                <c:pt idx="922">
                  <c:v>48.04</c:v>
                </c:pt>
                <c:pt idx="923">
                  <c:v>47.49</c:v>
                </c:pt>
                <c:pt idx="924">
                  <c:v>46.79</c:v>
                </c:pt>
                <c:pt idx="925">
                  <c:v>46.02</c:v>
                </c:pt>
                <c:pt idx="926">
                  <c:v>46.57</c:v>
                </c:pt>
                <c:pt idx="927">
                  <c:v>45.44</c:v>
                </c:pt>
                <c:pt idx="928">
                  <c:v>44.79</c:v>
                </c:pt>
                <c:pt idx="929">
                  <c:v>46.45</c:v>
                </c:pt>
                <c:pt idx="930">
                  <c:v>46.4</c:v>
                </c:pt>
                <c:pt idx="931">
                  <c:v>47.05</c:v>
                </c:pt>
                <c:pt idx="932">
                  <c:v>48.86</c:v>
                </c:pt>
                <c:pt idx="933">
                  <c:v>49.03</c:v>
                </c:pt>
                <c:pt idx="934">
                  <c:v>48.74</c:v>
                </c:pt>
                <c:pt idx="935">
                  <c:v>47.56</c:v>
                </c:pt>
                <c:pt idx="936">
                  <c:v>47.14</c:v>
                </c:pt>
                <c:pt idx="937">
                  <c:v>47.49</c:v>
                </c:pt>
                <c:pt idx="938">
                  <c:v>48.49</c:v>
                </c:pt>
                <c:pt idx="939">
                  <c:v>49.59</c:v>
                </c:pt>
                <c:pt idx="940">
                  <c:v>50.85</c:v>
                </c:pt>
                <c:pt idx="941">
                  <c:v>50.7</c:v>
                </c:pt>
                <c:pt idx="942">
                  <c:v>51.28</c:v>
                </c:pt>
                <c:pt idx="943">
                  <c:v>52.36</c:v>
                </c:pt>
                <c:pt idx="944">
                  <c:v>52.72</c:v>
                </c:pt>
                <c:pt idx="945">
                  <c:v>51.68</c:v>
                </c:pt>
                <c:pt idx="946">
                  <c:v>51.73</c:v>
                </c:pt>
                <c:pt idx="947">
                  <c:v>52.34</c:v>
                </c:pt>
                <c:pt idx="948">
                  <c:v>52.77</c:v>
                </c:pt>
                <c:pt idx="949">
                  <c:v>52.75</c:v>
                </c:pt>
                <c:pt idx="950">
                  <c:v>51.77</c:v>
                </c:pt>
                <c:pt idx="951">
                  <c:v>53.27</c:v>
                </c:pt>
                <c:pt idx="952">
                  <c:v>53.49</c:v>
                </c:pt>
                <c:pt idx="953">
                  <c:v>53.08</c:v>
                </c:pt>
                <c:pt idx="954">
                  <c:v>50.97</c:v>
                </c:pt>
                <c:pt idx="955">
                  <c:v>50.58</c:v>
                </c:pt>
                <c:pt idx="956">
                  <c:v>49.78</c:v>
                </c:pt>
                <c:pt idx="957">
                  <c:v>51.13</c:v>
                </c:pt>
                <c:pt idx="958">
                  <c:v>50.5</c:v>
                </c:pt>
                <c:pt idx="959">
                  <c:v>49.44</c:v>
                </c:pt>
                <c:pt idx="960">
                  <c:v>49.47</c:v>
                </c:pt>
                <c:pt idx="961">
                  <c:v>49.31</c:v>
                </c:pt>
                <c:pt idx="962">
                  <c:v>50.17</c:v>
                </c:pt>
                <c:pt idx="963">
                  <c:v>48.44</c:v>
                </c:pt>
                <c:pt idx="964">
                  <c:v>47.32</c:v>
                </c:pt>
                <c:pt idx="965">
                  <c:v>46.18</c:v>
                </c:pt>
                <c:pt idx="966">
                  <c:v>46.16</c:v>
                </c:pt>
                <c:pt idx="967">
                  <c:v>47.16</c:v>
                </c:pt>
                <c:pt idx="968">
                  <c:v>46.76</c:v>
                </c:pt>
                <c:pt idx="969">
                  <c:v>48.38</c:v>
                </c:pt>
                <c:pt idx="970">
                  <c:v>46.38</c:v>
                </c:pt>
                <c:pt idx="971">
                  <c:v>47.36</c:v>
                </c:pt>
                <c:pt idx="972">
                  <c:v>48.29</c:v>
                </c:pt>
                <c:pt idx="973">
                  <c:v>50.44</c:v>
                </c:pt>
                <c:pt idx="974">
                  <c:v>51.01</c:v>
                </c:pt>
                <c:pt idx="975">
                  <c:v>50.77</c:v>
                </c:pt>
                <c:pt idx="976">
                  <c:v>51.04</c:v>
                </c:pt>
                <c:pt idx="977">
                  <c:v>50.41</c:v>
                </c:pt>
                <c:pt idx="978">
                  <c:v>49.36</c:v>
                </c:pt>
                <c:pt idx="979">
                  <c:v>48.88</c:v>
                </c:pt>
                <c:pt idx="980">
                  <c:v>49.1</c:v>
                </c:pt>
                <c:pt idx="981">
                  <c:v>50.1</c:v>
                </c:pt>
                <c:pt idx="982">
                  <c:v>49.24</c:v>
                </c:pt>
                <c:pt idx="983">
                  <c:v>49.43</c:v>
                </c:pt>
                <c:pt idx="984">
                  <c:v>50.69</c:v>
                </c:pt>
                <c:pt idx="985">
                  <c:v>48.86</c:v>
                </c:pt>
                <c:pt idx="986">
                  <c:v>48.96</c:v>
                </c:pt>
                <c:pt idx="987">
                  <c:v>48.64</c:v>
                </c:pt>
                <c:pt idx="988">
                  <c:v>47.25</c:v>
                </c:pt>
                <c:pt idx="989">
                  <c:v>44.83</c:v>
                </c:pt>
                <c:pt idx="990">
                  <c:v>44.5</c:v>
                </c:pt>
                <c:pt idx="991">
                  <c:v>45.08</c:v>
                </c:pt>
                <c:pt idx="992">
                  <c:v>42.94</c:v>
                </c:pt>
                <c:pt idx="993">
                  <c:v>42.97</c:v>
                </c:pt>
                <c:pt idx="994">
                  <c:v>43.82</c:v>
                </c:pt>
                <c:pt idx="995">
                  <c:v>43.43</c:v>
                </c:pt>
                <c:pt idx="996">
                  <c:v>43.44</c:v>
                </c:pt>
                <c:pt idx="997">
                  <c:v>41.47</c:v>
                </c:pt>
                <c:pt idx="998">
                  <c:v>42.61</c:v>
                </c:pt>
                <c:pt idx="999">
                  <c:v>42.43</c:v>
                </c:pt>
                <c:pt idx="1000">
                  <c:v>44.11</c:v>
                </c:pt>
                <c:pt idx="1001">
                  <c:v>45.02</c:v>
                </c:pt>
                <c:pt idx="1002">
                  <c:v>45.78</c:v>
                </c:pt>
                <c:pt idx="1003">
                  <c:v>46.4</c:v>
                </c:pt>
                <c:pt idx="1004">
                  <c:v>45.49</c:v>
                </c:pt>
                <c:pt idx="1005">
                  <c:v>44.76</c:v>
                </c:pt>
                <c:pt idx="1006">
                  <c:v>46.29</c:v>
                </c:pt>
                <c:pt idx="1007">
                  <c:v>46.28</c:v>
                </c:pt>
                <c:pt idx="1008">
                  <c:v>44.32</c:v>
                </c:pt>
                <c:pt idx="1009">
                  <c:v>43.09</c:v>
                </c:pt>
                <c:pt idx="1010">
                  <c:v>41.29</c:v>
                </c:pt>
                <c:pt idx="1011">
                  <c:v>41.05</c:v>
                </c:pt>
                <c:pt idx="1012">
                  <c:v>42.08</c:v>
                </c:pt>
                <c:pt idx="1013">
                  <c:v>40.04</c:v>
                </c:pt>
                <c:pt idx="1014">
                  <c:v>38.380000000000003</c:v>
                </c:pt>
                <c:pt idx="1015">
                  <c:v>37.72</c:v>
                </c:pt>
                <c:pt idx="1016">
                  <c:v>39.369999999999997</c:v>
                </c:pt>
                <c:pt idx="1017">
                  <c:v>40.28</c:v>
                </c:pt>
                <c:pt idx="1018">
                  <c:v>41.75</c:v>
                </c:pt>
                <c:pt idx="1019">
                  <c:v>44.42</c:v>
                </c:pt>
                <c:pt idx="1020">
                  <c:v>45.78</c:v>
                </c:pt>
                <c:pt idx="1021">
                  <c:v>46.03</c:v>
                </c:pt>
                <c:pt idx="1022">
                  <c:v>46.45</c:v>
                </c:pt>
                <c:pt idx="1023">
                  <c:v>46.6</c:v>
                </c:pt>
                <c:pt idx="1024">
                  <c:v>45.41</c:v>
                </c:pt>
                <c:pt idx="1025">
                  <c:v>47.68</c:v>
                </c:pt>
                <c:pt idx="1026">
                  <c:v>47.56</c:v>
                </c:pt>
                <c:pt idx="1027">
                  <c:v>50.37</c:v>
                </c:pt>
                <c:pt idx="1028">
                  <c:v>50.61</c:v>
                </c:pt>
                <c:pt idx="1029">
                  <c:v>50.79</c:v>
                </c:pt>
                <c:pt idx="1030">
                  <c:v>50.99</c:v>
                </c:pt>
                <c:pt idx="1031">
                  <c:v>52.1</c:v>
                </c:pt>
                <c:pt idx="1032">
                  <c:v>51.79</c:v>
                </c:pt>
                <c:pt idx="1033">
                  <c:v>52.41</c:v>
                </c:pt>
                <c:pt idx="1034">
                  <c:v>52.5</c:v>
                </c:pt>
                <c:pt idx="1035">
                  <c:v>52.2</c:v>
                </c:pt>
                <c:pt idx="1036">
                  <c:v>52.35</c:v>
                </c:pt>
                <c:pt idx="1037">
                  <c:v>52.21</c:v>
                </c:pt>
                <c:pt idx="1038">
                  <c:v>52.78</c:v>
                </c:pt>
                <c:pt idx="1039">
                  <c:v>53.68</c:v>
                </c:pt>
                <c:pt idx="1040">
                  <c:v>52.85</c:v>
                </c:pt>
                <c:pt idx="1041">
                  <c:v>52.76</c:v>
                </c:pt>
                <c:pt idx="1042">
                  <c:v>52.17</c:v>
                </c:pt>
                <c:pt idx="1043">
                  <c:v>53.38</c:v>
                </c:pt>
                <c:pt idx="1044">
                  <c:v>54.01</c:v>
                </c:pt>
                <c:pt idx="1045">
                  <c:v>54.61</c:v>
                </c:pt>
                <c:pt idx="1046">
                  <c:v>55.32</c:v>
                </c:pt>
                <c:pt idx="1047">
                  <c:v>57.44</c:v>
                </c:pt>
                <c:pt idx="1048">
                  <c:v>57.86</c:v>
                </c:pt>
                <c:pt idx="1049">
                  <c:v>57.85</c:v>
                </c:pt>
                <c:pt idx="1050">
                  <c:v>58.56</c:v>
                </c:pt>
                <c:pt idx="1051">
                  <c:v>59.49</c:v>
                </c:pt>
                <c:pt idx="1052">
                  <c:v>57.15</c:v>
                </c:pt>
                <c:pt idx="1053">
                  <c:v>58.77</c:v>
                </c:pt>
                <c:pt idx="1054">
                  <c:v>59.03</c:v>
                </c:pt>
                <c:pt idx="1055">
                  <c:v>59.71</c:v>
                </c:pt>
                <c:pt idx="1056">
                  <c:v>59.94</c:v>
                </c:pt>
                <c:pt idx="1057">
                  <c:v>59.99</c:v>
                </c:pt>
                <c:pt idx="1058">
                  <c:v>59.54</c:v>
                </c:pt>
                <c:pt idx="1059">
                  <c:v>58.64</c:v>
                </c:pt>
                <c:pt idx="1060">
                  <c:v>57.37</c:v>
                </c:pt>
                <c:pt idx="1061">
                  <c:v>56.83</c:v>
                </c:pt>
                <c:pt idx="1062">
                  <c:v>57.11</c:v>
                </c:pt>
                <c:pt idx="1063">
                  <c:v>59.33</c:v>
                </c:pt>
                <c:pt idx="1064">
                  <c:v>59.1</c:v>
                </c:pt>
                <c:pt idx="1065">
                  <c:v>60</c:v>
                </c:pt>
                <c:pt idx="1066">
                  <c:v>59.89</c:v>
                </c:pt>
                <c:pt idx="1067">
                  <c:v>60.01</c:v>
                </c:pt>
                <c:pt idx="1068">
                  <c:v>59.41</c:v>
                </c:pt>
                <c:pt idx="1069">
                  <c:v>58.52</c:v>
                </c:pt>
                <c:pt idx="1070">
                  <c:v>59.91</c:v>
                </c:pt>
                <c:pt idx="1071">
                  <c:v>61.88</c:v>
                </c:pt>
                <c:pt idx="1072">
                  <c:v>62.24</c:v>
                </c:pt>
                <c:pt idx="1073">
                  <c:v>62.71</c:v>
                </c:pt>
                <c:pt idx="1074">
                  <c:v>62.84</c:v>
                </c:pt>
                <c:pt idx="1075">
                  <c:v>63.7</c:v>
                </c:pt>
                <c:pt idx="1076">
                  <c:v>63.59</c:v>
                </c:pt>
                <c:pt idx="1077">
                  <c:v>64.83</c:v>
                </c:pt>
                <c:pt idx="1078">
                  <c:v>64.73</c:v>
                </c:pt>
                <c:pt idx="1079">
                  <c:v>62.08</c:v>
                </c:pt>
                <c:pt idx="1080">
                  <c:v>64.099999999999994</c:v>
                </c:pt>
                <c:pt idx="1081">
                  <c:v>65.86</c:v>
                </c:pt>
                <c:pt idx="1082">
                  <c:v>65.33</c:v>
                </c:pt>
                <c:pt idx="1083">
                  <c:v>65.709999999999994</c:v>
                </c:pt>
                <c:pt idx="1084">
                  <c:v>67.08</c:v>
                </c:pt>
                <c:pt idx="1085">
                  <c:v>67.17</c:v>
                </c:pt>
                <c:pt idx="1086">
                  <c:v>68.13</c:v>
                </c:pt>
                <c:pt idx="1087">
                  <c:v>67.97</c:v>
                </c:pt>
                <c:pt idx="1088">
                  <c:v>65.67</c:v>
                </c:pt>
                <c:pt idx="1089">
                  <c:v>67.260000000000005</c:v>
                </c:pt>
                <c:pt idx="1090">
                  <c:v>68.239999999999995</c:v>
                </c:pt>
                <c:pt idx="1091">
                  <c:v>67.430000000000007</c:v>
                </c:pt>
                <c:pt idx="1092">
                  <c:v>66.42</c:v>
                </c:pt>
                <c:pt idx="1093">
                  <c:v>66.63</c:v>
                </c:pt>
                <c:pt idx="1094">
                  <c:v>70.150000000000006</c:v>
                </c:pt>
                <c:pt idx="1095">
                  <c:v>70.209999999999994</c:v>
                </c:pt>
                <c:pt idx="1096">
                  <c:v>69.569999999999993</c:v>
                </c:pt>
                <c:pt idx="1097">
                  <c:v>69.86</c:v>
                </c:pt>
                <c:pt idx="1098">
                  <c:v>69.569999999999993</c:v>
                </c:pt>
                <c:pt idx="1099">
                  <c:v>70.459999999999994</c:v>
                </c:pt>
                <c:pt idx="1100">
                  <c:v>71.83</c:v>
                </c:pt>
                <c:pt idx="1101">
                  <c:v>71.62</c:v>
                </c:pt>
                <c:pt idx="1102">
                  <c:v>69.87</c:v>
                </c:pt>
                <c:pt idx="1103">
                  <c:v>70.75</c:v>
                </c:pt>
                <c:pt idx="1104">
                  <c:v>72.5</c:v>
                </c:pt>
                <c:pt idx="1105">
                  <c:v>71.38</c:v>
                </c:pt>
                <c:pt idx="1106">
                  <c:v>71.19</c:v>
                </c:pt>
                <c:pt idx="1107">
                  <c:v>73.099999999999994</c:v>
                </c:pt>
                <c:pt idx="1108">
                  <c:v>72.77</c:v>
                </c:pt>
                <c:pt idx="1109">
                  <c:v>72.27</c:v>
                </c:pt>
                <c:pt idx="1110">
                  <c:v>71.16</c:v>
                </c:pt>
                <c:pt idx="1111">
                  <c:v>72.239999999999995</c:v>
                </c:pt>
                <c:pt idx="1112">
                  <c:v>73.209999999999994</c:v>
                </c:pt>
                <c:pt idx="1113">
                  <c:v>74.75</c:v>
                </c:pt>
                <c:pt idx="1114">
                  <c:v>75.319999999999993</c:v>
                </c:pt>
                <c:pt idx="1115">
                  <c:v>75.069999999999993</c:v>
                </c:pt>
                <c:pt idx="1116">
                  <c:v>74.540000000000006</c:v>
                </c:pt>
                <c:pt idx="1117">
                  <c:v>74.05</c:v>
                </c:pt>
                <c:pt idx="1118">
                  <c:v>75.55</c:v>
                </c:pt>
                <c:pt idx="1119">
                  <c:v>75.75</c:v>
                </c:pt>
                <c:pt idx="1120">
                  <c:v>75.39</c:v>
                </c:pt>
                <c:pt idx="1121">
                  <c:v>74.13</c:v>
                </c:pt>
                <c:pt idx="1122">
                  <c:v>74.319999999999993</c:v>
                </c:pt>
                <c:pt idx="1123">
                  <c:v>72.17</c:v>
                </c:pt>
                <c:pt idx="1124">
                  <c:v>74.08</c:v>
                </c:pt>
                <c:pt idx="1125">
                  <c:v>74.010000000000005</c:v>
                </c:pt>
                <c:pt idx="1126">
                  <c:v>74.260000000000005</c:v>
                </c:pt>
                <c:pt idx="1127">
                  <c:v>72.61</c:v>
                </c:pt>
                <c:pt idx="1128">
                  <c:v>73.900000000000006</c:v>
                </c:pt>
                <c:pt idx="1129">
                  <c:v>71.37</c:v>
                </c:pt>
                <c:pt idx="1130">
                  <c:v>69.31</c:v>
                </c:pt>
                <c:pt idx="1131">
                  <c:v>68.959999999999994</c:v>
                </c:pt>
                <c:pt idx="1132">
                  <c:v>67.98</c:v>
                </c:pt>
                <c:pt idx="1133">
                  <c:v>67.61</c:v>
                </c:pt>
                <c:pt idx="1134">
                  <c:v>66.150000000000006</c:v>
                </c:pt>
                <c:pt idx="1135">
                  <c:v>67.599999999999994</c:v>
                </c:pt>
                <c:pt idx="1136">
                  <c:v>69.599999999999994</c:v>
                </c:pt>
                <c:pt idx="1137">
                  <c:v>69.64</c:v>
                </c:pt>
                <c:pt idx="1138">
                  <c:v>68.86</c:v>
                </c:pt>
                <c:pt idx="1139">
                  <c:v>70.58</c:v>
                </c:pt>
                <c:pt idx="1140">
                  <c:v>71.13</c:v>
                </c:pt>
                <c:pt idx="1141">
                  <c:v>68.44</c:v>
                </c:pt>
                <c:pt idx="1142">
                  <c:v>67.86</c:v>
                </c:pt>
                <c:pt idx="1143">
                  <c:v>69.39</c:v>
                </c:pt>
                <c:pt idx="1144">
                  <c:v>71.52</c:v>
                </c:pt>
                <c:pt idx="1145">
                  <c:v>73.290000000000006</c:v>
                </c:pt>
                <c:pt idx="1146">
                  <c:v>73.52</c:v>
                </c:pt>
                <c:pt idx="1147">
                  <c:v>73.52</c:v>
                </c:pt>
                <c:pt idx="1148">
                  <c:v>74.400000000000006</c:v>
                </c:pt>
                <c:pt idx="1149">
                  <c:v>74.69</c:v>
                </c:pt>
                <c:pt idx="1150">
                  <c:v>74.650000000000006</c:v>
                </c:pt>
                <c:pt idx="1151">
                  <c:v>75.489999999999995</c:v>
                </c:pt>
                <c:pt idx="1152">
                  <c:v>77.55</c:v>
                </c:pt>
                <c:pt idx="1153">
                  <c:v>77.180000000000007</c:v>
                </c:pt>
                <c:pt idx="1154">
                  <c:v>77.39</c:v>
                </c:pt>
                <c:pt idx="1155">
                  <c:v>77.55</c:v>
                </c:pt>
                <c:pt idx="1156">
                  <c:v>77.989999999999995</c:v>
                </c:pt>
                <c:pt idx="1157">
                  <c:v>77.510000000000005</c:v>
                </c:pt>
                <c:pt idx="1158">
                  <c:v>76.2</c:v>
                </c:pt>
                <c:pt idx="1159">
                  <c:v>77.430000000000007</c:v>
                </c:pt>
                <c:pt idx="1160">
                  <c:v>77.48</c:v>
                </c:pt>
                <c:pt idx="1161">
                  <c:v>76.17</c:v>
                </c:pt>
                <c:pt idx="1162">
                  <c:v>75.12</c:v>
                </c:pt>
                <c:pt idx="1163">
                  <c:v>76.52</c:v>
                </c:pt>
                <c:pt idx="1164">
                  <c:v>76.72</c:v>
                </c:pt>
                <c:pt idx="1165">
                  <c:v>76.989999999999995</c:v>
                </c:pt>
                <c:pt idx="1166">
                  <c:v>79.08</c:v>
                </c:pt>
                <c:pt idx="1167">
                  <c:v>79.05</c:v>
                </c:pt>
                <c:pt idx="1168">
                  <c:v>78.849999999999994</c:v>
                </c:pt>
                <c:pt idx="1169">
                  <c:v>79.31</c:v>
                </c:pt>
                <c:pt idx="1170">
                  <c:v>79.790000000000006</c:v>
                </c:pt>
                <c:pt idx="1171">
                  <c:v>81.319999999999993</c:v>
                </c:pt>
                <c:pt idx="1172">
                  <c:v>81.75</c:v>
                </c:pt>
                <c:pt idx="1173">
                  <c:v>81.680000000000007</c:v>
                </c:pt>
                <c:pt idx="1174">
                  <c:v>83.07</c:v>
                </c:pt>
                <c:pt idx="1175">
                  <c:v>83.53</c:v>
                </c:pt>
                <c:pt idx="1176">
                  <c:v>83.07</c:v>
                </c:pt>
                <c:pt idx="1177">
                  <c:v>82.78</c:v>
                </c:pt>
                <c:pt idx="1178">
                  <c:v>82.22</c:v>
                </c:pt>
                <c:pt idx="1179">
                  <c:v>82.94</c:v>
                </c:pt>
                <c:pt idx="1180">
                  <c:v>83.23</c:v>
                </c:pt>
                <c:pt idx="1181">
                  <c:v>83.39</c:v>
                </c:pt>
                <c:pt idx="1182">
                  <c:v>82.64</c:v>
                </c:pt>
                <c:pt idx="1183">
                  <c:v>83.13</c:v>
                </c:pt>
                <c:pt idx="1184">
                  <c:v>84.27</c:v>
                </c:pt>
                <c:pt idx="1185">
                  <c:v>85.2</c:v>
                </c:pt>
                <c:pt idx="1186">
                  <c:v>86.21</c:v>
                </c:pt>
                <c:pt idx="1187">
                  <c:v>86.4</c:v>
                </c:pt>
                <c:pt idx="1188">
                  <c:v>86.54</c:v>
                </c:pt>
                <c:pt idx="1189">
                  <c:v>88.44</c:v>
                </c:pt>
                <c:pt idx="1190">
                  <c:v>86.79</c:v>
                </c:pt>
                <c:pt idx="1191">
                  <c:v>87.82</c:v>
                </c:pt>
                <c:pt idx="1192">
                  <c:v>88.35</c:v>
                </c:pt>
                <c:pt idx="1193">
                  <c:v>89.56</c:v>
                </c:pt>
                <c:pt idx="1194">
                  <c:v>86.92</c:v>
                </c:pt>
                <c:pt idx="1195">
                  <c:v>85.46</c:v>
                </c:pt>
                <c:pt idx="1196">
                  <c:v>84.13</c:v>
                </c:pt>
                <c:pt idx="1197">
                  <c:v>86.12</c:v>
                </c:pt>
                <c:pt idx="1198">
                  <c:v>85.83</c:v>
                </c:pt>
                <c:pt idx="1199">
                  <c:v>81.53</c:v>
                </c:pt>
                <c:pt idx="1200">
                  <c:v>80.59</c:v>
                </c:pt>
                <c:pt idx="1201">
                  <c:v>82.6</c:v>
                </c:pt>
                <c:pt idx="1202">
                  <c:v>82.75</c:v>
                </c:pt>
                <c:pt idx="1203">
                  <c:v>81.84</c:v>
                </c:pt>
                <c:pt idx="1204">
                  <c:v>84.71</c:v>
                </c:pt>
                <c:pt idx="1205">
                  <c:v>82.18</c:v>
                </c:pt>
                <c:pt idx="1206">
                  <c:v>78.83</c:v>
                </c:pt>
                <c:pt idx="1207">
                  <c:v>73.47</c:v>
                </c:pt>
                <c:pt idx="1208">
                  <c:v>75.27</c:v>
                </c:pt>
                <c:pt idx="1209">
                  <c:v>73.91</c:v>
                </c:pt>
                <c:pt idx="1210">
                  <c:v>77.92</c:v>
                </c:pt>
                <c:pt idx="1211">
                  <c:v>78.75</c:v>
                </c:pt>
                <c:pt idx="1212">
                  <c:v>78.760000000000005</c:v>
                </c:pt>
                <c:pt idx="1213">
                  <c:v>81.77</c:v>
                </c:pt>
                <c:pt idx="1214">
                  <c:v>82.47</c:v>
                </c:pt>
                <c:pt idx="1215">
                  <c:v>85.41</c:v>
                </c:pt>
                <c:pt idx="1216">
                  <c:v>85.78</c:v>
                </c:pt>
                <c:pt idx="1217">
                  <c:v>87.59</c:v>
                </c:pt>
                <c:pt idx="1218">
                  <c:v>87.21</c:v>
                </c:pt>
                <c:pt idx="1219">
                  <c:v>88.01</c:v>
                </c:pt>
                <c:pt idx="1220">
                  <c:v>86.33</c:v>
                </c:pt>
                <c:pt idx="1221">
                  <c:v>88.47</c:v>
                </c:pt>
                <c:pt idx="1222">
                  <c:v>87.87</c:v>
                </c:pt>
                <c:pt idx="1223">
                  <c:v>88.17</c:v>
                </c:pt>
                <c:pt idx="1224">
                  <c:v>87.05</c:v>
                </c:pt>
                <c:pt idx="1225">
                  <c:v>87.04</c:v>
                </c:pt>
                <c:pt idx="1226">
                  <c:v>88.93</c:v>
                </c:pt>
                <c:pt idx="1227">
                  <c:v>84.93</c:v>
                </c:pt>
                <c:pt idx="1228">
                  <c:v>84.64</c:v>
                </c:pt>
                <c:pt idx="1229">
                  <c:v>84.08</c:v>
                </c:pt>
                <c:pt idx="1230">
                  <c:v>80.900000000000006</c:v>
                </c:pt>
                <c:pt idx="1231">
                  <c:v>83</c:v>
                </c:pt>
                <c:pt idx="1232">
                  <c:v>83.82</c:v>
                </c:pt>
                <c:pt idx="1233">
                  <c:v>85.78</c:v>
                </c:pt>
                <c:pt idx="1234">
                  <c:v>87.17</c:v>
                </c:pt>
                <c:pt idx="1235">
                  <c:v>88.18</c:v>
                </c:pt>
                <c:pt idx="1236">
                  <c:v>88.42</c:v>
                </c:pt>
                <c:pt idx="1237">
                  <c:v>88.47</c:v>
                </c:pt>
                <c:pt idx="1238">
                  <c:v>87.92</c:v>
                </c:pt>
                <c:pt idx="1239">
                  <c:v>91.11</c:v>
                </c:pt>
                <c:pt idx="1240">
                  <c:v>90.74</c:v>
                </c:pt>
                <c:pt idx="1241">
                  <c:v>91.28</c:v>
                </c:pt>
                <c:pt idx="1242">
                  <c:v>91.76</c:v>
                </c:pt>
                <c:pt idx="1243">
                  <c:v>91.4</c:v>
                </c:pt>
                <c:pt idx="1244">
                  <c:v>92.17</c:v>
                </c:pt>
                <c:pt idx="1245">
                  <c:v>91.93</c:v>
                </c:pt>
                <c:pt idx="1246">
                  <c:v>92.74</c:v>
                </c:pt>
                <c:pt idx="1247">
                  <c:v>90.95</c:v>
                </c:pt>
                <c:pt idx="1248">
                  <c:v>90.97</c:v>
                </c:pt>
                <c:pt idx="1249">
                  <c:v>90.65</c:v>
                </c:pt>
                <c:pt idx="1250">
                  <c:v>92.36</c:v>
                </c:pt>
                <c:pt idx="1251">
                  <c:v>90.52</c:v>
                </c:pt>
                <c:pt idx="1252">
                  <c:v>92.37</c:v>
                </c:pt>
                <c:pt idx="1253">
                  <c:v>93.73</c:v>
                </c:pt>
                <c:pt idx="1254">
                  <c:v>93.33</c:v>
                </c:pt>
                <c:pt idx="1255">
                  <c:v>94.5</c:v>
                </c:pt>
                <c:pt idx="1256">
                  <c:v>96</c:v>
                </c:pt>
                <c:pt idx="1257">
                  <c:v>94.51</c:v>
                </c:pt>
                <c:pt idx="1258">
                  <c:v>95.42</c:v>
                </c:pt>
              </c:numCache>
            </c:numRef>
          </c:val>
          <c:smooth val="0"/>
          <c:extLst>
            <c:ext xmlns:c16="http://schemas.microsoft.com/office/drawing/2014/chart" uri="{C3380CC4-5D6E-409C-BE32-E72D297353CC}">
              <c16:uniqueId val="{00000003-ADE2-4E51-9998-4D2809C0E12C}"/>
            </c:ext>
          </c:extLst>
        </c:ser>
        <c:ser>
          <c:idx val="2"/>
          <c:order val="2"/>
          <c:tx>
            <c:strRef>
              <c:f>'Pane 1'!$D$36</c:f>
              <c:strCache>
                <c:ptCount val="1"/>
                <c:pt idx="0">
                  <c:v>S&amp;P 500 Aerospace &amp; Defense</c:v>
                </c:pt>
              </c:strCache>
            </c:strRef>
          </c:tx>
          <c:spPr>
            <a:ln w="22225" cap="rnd">
              <a:solidFill>
                <a:srgbClr val="00CDFF"/>
              </a:solidFill>
              <a:prstDash val="solid"/>
              <a:round/>
              <a:headEnd type="none"/>
            </a:ln>
          </c:spPr>
          <c:marker>
            <c:symbol val="none"/>
          </c:marker>
          <c:dLbls>
            <c:dLbl>
              <c:idx val="1258"/>
              <c:tx>
                <c:rich>
                  <a:bodyPr/>
                  <a:lstStyle/>
                  <a:p>
                    <a:r>
                      <a:rPr lang="en-US" b="1">
                        <a:solidFill>
                          <a:srgbClr val="00CDFF"/>
                        </a:solidFill>
                      </a:rPr>
                      <a:t>34%</a:t>
                    </a:r>
                  </a:p>
                </c:rich>
              </c:tx>
              <c:dLblPos val="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ADE2-4E51-9998-4D2809C0E12C}"/>
                </c:ext>
              </c:extLst>
            </c:dLbl>
            <c:spPr>
              <a:noFill/>
              <a:ln>
                <a:noFill/>
              </a:ln>
              <a:effectLst/>
            </c:spPr>
            <c:dLblPos val="r"/>
            <c:showLegendKey val="0"/>
            <c:showVal val="0"/>
            <c:showCatName val="0"/>
            <c:showSerName val="0"/>
            <c:showPercent val="0"/>
            <c:showBubbleSize val="0"/>
            <c:extLst>
              <c:ext xmlns:c15="http://schemas.microsoft.com/office/drawing/2012/chart" uri="{CE6537A1-D6FC-4f65-9D91-7224C49458BB}">
                <c15:showLeaderLines val="1"/>
              </c:ext>
            </c:extLst>
          </c:dLbls>
          <c:cat>
            <c:numRef>
              <c:f>'Pane 1'!$A$37:$A$1295</c:f>
              <c:numCache>
                <c:formatCode>[$-409]mmm\-dd\-yyyy;@</c:formatCode>
                <c:ptCount val="1259"/>
                <c:pt idx="0">
                  <c:v>43754</c:v>
                </c:pt>
                <c:pt idx="1">
                  <c:v>43755</c:v>
                </c:pt>
                <c:pt idx="2">
                  <c:v>43756</c:v>
                </c:pt>
                <c:pt idx="3">
                  <c:v>43759</c:v>
                </c:pt>
                <c:pt idx="4">
                  <c:v>43760</c:v>
                </c:pt>
                <c:pt idx="5">
                  <c:v>43761</c:v>
                </c:pt>
                <c:pt idx="6">
                  <c:v>43762</c:v>
                </c:pt>
                <c:pt idx="7">
                  <c:v>43763</c:v>
                </c:pt>
                <c:pt idx="8">
                  <c:v>43766</c:v>
                </c:pt>
                <c:pt idx="9">
                  <c:v>43767</c:v>
                </c:pt>
                <c:pt idx="10">
                  <c:v>43768</c:v>
                </c:pt>
                <c:pt idx="11">
                  <c:v>43769</c:v>
                </c:pt>
                <c:pt idx="12">
                  <c:v>43770</c:v>
                </c:pt>
                <c:pt idx="13">
                  <c:v>43773</c:v>
                </c:pt>
                <c:pt idx="14">
                  <c:v>43774</c:v>
                </c:pt>
                <c:pt idx="15">
                  <c:v>43775</c:v>
                </c:pt>
                <c:pt idx="16">
                  <c:v>43776</c:v>
                </c:pt>
                <c:pt idx="17">
                  <c:v>43777</c:v>
                </c:pt>
                <c:pt idx="18">
                  <c:v>43780</c:v>
                </c:pt>
                <c:pt idx="19">
                  <c:v>43781</c:v>
                </c:pt>
                <c:pt idx="20">
                  <c:v>43782</c:v>
                </c:pt>
                <c:pt idx="21">
                  <c:v>43783</c:v>
                </c:pt>
                <c:pt idx="22">
                  <c:v>43784</c:v>
                </c:pt>
                <c:pt idx="23">
                  <c:v>43787</c:v>
                </c:pt>
                <c:pt idx="24">
                  <c:v>43788</c:v>
                </c:pt>
                <c:pt idx="25">
                  <c:v>43789</c:v>
                </c:pt>
                <c:pt idx="26">
                  <c:v>43790</c:v>
                </c:pt>
                <c:pt idx="27">
                  <c:v>43791</c:v>
                </c:pt>
                <c:pt idx="28">
                  <c:v>43794</c:v>
                </c:pt>
                <c:pt idx="29">
                  <c:v>43795</c:v>
                </c:pt>
                <c:pt idx="30">
                  <c:v>43796</c:v>
                </c:pt>
                <c:pt idx="31">
                  <c:v>43798</c:v>
                </c:pt>
                <c:pt idx="32">
                  <c:v>43801</c:v>
                </c:pt>
                <c:pt idx="33">
                  <c:v>43802</c:v>
                </c:pt>
                <c:pt idx="34">
                  <c:v>43803</c:v>
                </c:pt>
                <c:pt idx="35">
                  <c:v>43804</c:v>
                </c:pt>
                <c:pt idx="36">
                  <c:v>43805</c:v>
                </c:pt>
                <c:pt idx="37">
                  <c:v>43808</c:v>
                </c:pt>
                <c:pt idx="38">
                  <c:v>43809</c:v>
                </c:pt>
                <c:pt idx="39">
                  <c:v>43810</c:v>
                </c:pt>
                <c:pt idx="40">
                  <c:v>43811</c:v>
                </c:pt>
                <c:pt idx="41">
                  <c:v>43812</c:v>
                </c:pt>
                <c:pt idx="42">
                  <c:v>43815</c:v>
                </c:pt>
                <c:pt idx="43">
                  <c:v>43816</c:v>
                </c:pt>
                <c:pt idx="44">
                  <c:v>43817</c:v>
                </c:pt>
                <c:pt idx="45">
                  <c:v>43818</c:v>
                </c:pt>
                <c:pt idx="46">
                  <c:v>43819</c:v>
                </c:pt>
                <c:pt idx="47">
                  <c:v>43822</c:v>
                </c:pt>
                <c:pt idx="48">
                  <c:v>43823</c:v>
                </c:pt>
                <c:pt idx="49">
                  <c:v>43825</c:v>
                </c:pt>
                <c:pt idx="50">
                  <c:v>43826</c:v>
                </c:pt>
                <c:pt idx="51">
                  <c:v>43829</c:v>
                </c:pt>
                <c:pt idx="52">
                  <c:v>43830</c:v>
                </c:pt>
                <c:pt idx="53">
                  <c:v>43832</c:v>
                </c:pt>
                <c:pt idx="54">
                  <c:v>43833</c:v>
                </c:pt>
                <c:pt idx="55">
                  <c:v>43836</c:v>
                </c:pt>
                <c:pt idx="56">
                  <c:v>43837</c:v>
                </c:pt>
                <c:pt idx="57">
                  <c:v>43838</c:v>
                </c:pt>
                <c:pt idx="58">
                  <c:v>43839</c:v>
                </c:pt>
                <c:pt idx="59">
                  <c:v>43840</c:v>
                </c:pt>
                <c:pt idx="60">
                  <c:v>43843</c:v>
                </c:pt>
                <c:pt idx="61">
                  <c:v>43844</c:v>
                </c:pt>
                <c:pt idx="62">
                  <c:v>43845</c:v>
                </c:pt>
                <c:pt idx="63">
                  <c:v>43846</c:v>
                </c:pt>
                <c:pt idx="64">
                  <c:v>43847</c:v>
                </c:pt>
                <c:pt idx="65">
                  <c:v>43851</c:v>
                </c:pt>
                <c:pt idx="66">
                  <c:v>43852</c:v>
                </c:pt>
                <c:pt idx="67">
                  <c:v>43853</c:v>
                </c:pt>
                <c:pt idx="68">
                  <c:v>43854</c:v>
                </c:pt>
                <c:pt idx="69">
                  <c:v>43857</c:v>
                </c:pt>
                <c:pt idx="70">
                  <c:v>43858</c:v>
                </c:pt>
                <c:pt idx="71">
                  <c:v>43859</c:v>
                </c:pt>
                <c:pt idx="72">
                  <c:v>43860</c:v>
                </c:pt>
                <c:pt idx="73">
                  <c:v>43861</c:v>
                </c:pt>
                <c:pt idx="74">
                  <c:v>43864</c:v>
                </c:pt>
                <c:pt idx="75">
                  <c:v>43865</c:v>
                </c:pt>
                <c:pt idx="76">
                  <c:v>43866</c:v>
                </c:pt>
                <c:pt idx="77">
                  <c:v>43867</c:v>
                </c:pt>
                <c:pt idx="78">
                  <c:v>43868</c:v>
                </c:pt>
                <c:pt idx="79">
                  <c:v>43871</c:v>
                </c:pt>
                <c:pt idx="80">
                  <c:v>43872</c:v>
                </c:pt>
                <c:pt idx="81">
                  <c:v>43873</c:v>
                </c:pt>
                <c:pt idx="82">
                  <c:v>43874</c:v>
                </c:pt>
                <c:pt idx="83">
                  <c:v>43875</c:v>
                </c:pt>
                <c:pt idx="84">
                  <c:v>43879</c:v>
                </c:pt>
                <c:pt idx="85">
                  <c:v>43880</c:v>
                </c:pt>
                <c:pt idx="86">
                  <c:v>43881</c:v>
                </c:pt>
                <c:pt idx="87">
                  <c:v>43882</c:v>
                </c:pt>
                <c:pt idx="88">
                  <c:v>43885</c:v>
                </c:pt>
                <c:pt idx="89">
                  <c:v>43886</c:v>
                </c:pt>
                <c:pt idx="90">
                  <c:v>43887</c:v>
                </c:pt>
                <c:pt idx="91">
                  <c:v>43888</c:v>
                </c:pt>
                <c:pt idx="92">
                  <c:v>43889</c:v>
                </c:pt>
                <c:pt idx="93">
                  <c:v>43892</c:v>
                </c:pt>
                <c:pt idx="94">
                  <c:v>43893</c:v>
                </c:pt>
                <c:pt idx="95">
                  <c:v>43894</c:v>
                </c:pt>
                <c:pt idx="96">
                  <c:v>43895</c:v>
                </c:pt>
                <c:pt idx="97">
                  <c:v>43896</c:v>
                </c:pt>
                <c:pt idx="98">
                  <c:v>43899</c:v>
                </c:pt>
                <c:pt idx="99">
                  <c:v>43900</c:v>
                </c:pt>
                <c:pt idx="100">
                  <c:v>43901</c:v>
                </c:pt>
                <c:pt idx="101">
                  <c:v>43902</c:v>
                </c:pt>
                <c:pt idx="102">
                  <c:v>43903</c:v>
                </c:pt>
                <c:pt idx="103">
                  <c:v>43906</c:v>
                </c:pt>
                <c:pt idx="104">
                  <c:v>43907</c:v>
                </c:pt>
                <c:pt idx="105">
                  <c:v>43908</c:v>
                </c:pt>
                <c:pt idx="106">
                  <c:v>43909</c:v>
                </c:pt>
                <c:pt idx="107">
                  <c:v>43910</c:v>
                </c:pt>
                <c:pt idx="108">
                  <c:v>43913</c:v>
                </c:pt>
                <c:pt idx="109">
                  <c:v>43914</c:v>
                </c:pt>
                <c:pt idx="110">
                  <c:v>43915</c:v>
                </c:pt>
                <c:pt idx="111">
                  <c:v>43916</c:v>
                </c:pt>
                <c:pt idx="112">
                  <c:v>43917</c:v>
                </c:pt>
                <c:pt idx="113">
                  <c:v>43920</c:v>
                </c:pt>
                <c:pt idx="114">
                  <c:v>43921</c:v>
                </c:pt>
                <c:pt idx="115">
                  <c:v>43922</c:v>
                </c:pt>
                <c:pt idx="116">
                  <c:v>43923</c:v>
                </c:pt>
                <c:pt idx="117">
                  <c:v>43924</c:v>
                </c:pt>
                <c:pt idx="118">
                  <c:v>43927</c:v>
                </c:pt>
                <c:pt idx="119">
                  <c:v>43928</c:v>
                </c:pt>
                <c:pt idx="120">
                  <c:v>43929</c:v>
                </c:pt>
                <c:pt idx="121">
                  <c:v>43930</c:v>
                </c:pt>
                <c:pt idx="122">
                  <c:v>43934</c:v>
                </c:pt>
                <c:pt idx="123">
                  <c:v>43935</c:v>
                </c:pt>
                <c:pt idx="124">
                  <c:v>43936</c:v>
                </c:pt>
                <c:pt idx="125">
                  <c:v>43937</c:v>
                </c:pt>
                <c:pt idx="126">
                  <c:v>43938</c:v>
                </c:pt>
                <c:pt idx="127">
                  <c:v>43941</c:v>
                </c:pt>
                <c:pt idx="128">
                  <c:v>43942</c:v>
                </c:pt>
                <c:pt idx="129">
                  <c:v>43943</c:v>
                </c:pt>
                <c:pt idx="130">
                  <c:v>43944</c:v>
                </c:pt>
                <c:pt idx="131">
                  <c:v>43945</c:v>
                </c:pt>
                <c:pt idx="132">
                  <c:v>43948</c:v>
                </c:pt>
                <c:pt idx="133">
                  <c:v>43949</c:v>
                </c:pt>
                <c:pt idx="134">
                  <c:v>43950</c:v>
                </c:pt>
                <c:pt idx="135">
                  <c:v>43951</c:v>
                </c:pt>
                <c:pt idx="136">
                  <c:v>43952</c:v>
                </c:pt>
                <c:pt idx="137">
                  <c:v>43955</c:v>
                </c:pt>
                <c:pt idx="138">
                  <c:v>43956</c:v>
                </c:pt>
                <c:pt idx="139">
                  <c:v>43957</c:v>
                </c:pt>
                <c:pt idx="140">
                  <c:v>43958</c:v>
                </c:pt>
                <c:pt idx="141">
                  <c:v>43959</c:v>
                </c:pt>
                <c:pt idx="142">
                  <c:v>43962</c:v>
                </c:pt>
                <c:pt idx="143">
                  <c:v>43963</c:v>
                </c:pt>
                <c:pt idx="144">
                  <c:v>43964</c:v>
                </c:pt>
                <c:pt idx="145">
                  <c:v>43965</c:v>
                </c:pt>
                <c:pt idx="146">
                  <c:v>43966</c:v>
                </c:pt>
                <c:pt idx="147">
                  <c:v>43969</c:v>
                </c:pt>
                <c:pt idx="148">
                  <c:v>43970</c:v>
                </c:pt>
                <c:pt idx="149">
                  <c:v>43971</c:v>
                </c:pt>
                <c:pt idx="150">
                  <c:v>43972</c:v>
                </c:pt>
                <c:pt idx="151">
                  <c:v>43973</c:v>
                </c:pt>
                <c:pt idx="152">
                  <c:v>43977</c:v>
                </c:pt>
                <c:pt idx="153">
                  <c:v>43978</c:v>
                </c:pt>
                <c:pt idx="154">
                  <c:v>43979</c:v>
                </c:pt>
                <c:pt idx="155">
                  <c:v>43980</c:v>
                </c:pt>
                <c:pt idx="156">
                  <c:v>43983</c:v>
                </c:pt>
                <c:pt idx="157">
                  <c:v>43984</c:v>
                </c:pt>
                <c:pt idx="158">
                  <c:v>43985</c:v>
                </c:pt>
                <c:pt idx="159">
                  <c:v>43986</c:v>
                </c:pt>
                <c:pt idx="160">
                  <c:v>43987</c:v>
                </c:pt>
                <c:pt idx="161">
                  <c:v>43990</c:v>
                </c:pt>
                <c:pt idx="162">
                  <c:v>43991</c:v>
                </c:pt>
                <c:pt idx="163">
                  <c:v>43992</c:v>
                </c:pt>
                <c:pt idx="164">
                  <c:v>43993</c:v>
                </c:pt>
                <c:pt idx="165">
                  <c:v>43994</c:v>
                </c:pt>
                <c:pt idx="166">
                  <c:v>43997</c:v>
                </c:pt>
                <c:pt idx="167">
                  <c:v>43998</c:v>
                </c:pt>
                <c:pt idx="168">
                  <c:v>43999</c:v>
                </c:pt>
                <c:pt idx="169">
                  <c:v>44000</c:v>
                </c:pt>
                <c:pt idx="170">
                  <c:v>44001</c:v>
                </c:pt>
                <c:pt idx="171">
                  <c:v>44004</c:v>
                </c:pt>
                <c:pt idx="172">
                  <c:v>44005</c:v>
                </c:pt>
                <c:pt idx="173">
                  <c:v>44006</c:v>
                </c:pt>
                <c:pt idx="174">
                  <c:v>44007</c:v>
                </c:pt>
                <c:pt idx="175">
                  <c:v>44008</c:v>
                </c:pt>
                <c:pt idx="176">
                  <c:v>44011</c:v>
                </c:pt>
                <c:pt idx="177">
                  <c:v>44012</c:v>
                </c:pt>
                <c:pt idx="178">
                  <c:v>44013</c:v>
                </c:pt>
                <c:pt idx="179">
                  <c:v>44014</c:v>
                </c:pt>
                <c:pt idx="180">
                  <c:v>44018</c:v>
                </c:pt>
                <c:pt idx="181">
                  <c:v>44019</c:v>
                </c:pt>
                <c:pt idx="182">
                  <c:v>44020</c:v>
                </c:pt>
                <c:pt idx="183">
                  <c:v>44021</c:v>
                </c:pt>
                <c:pt idx="184">
                  <c:v>44022</c:v>
                </c:pt>
                <c:pt idx="185">
                  <c:v>44025</c:v>
                </c:pt>
                <c:pt idx="186">
                  <c:v>44026</c:v>
                </c:pt>
                <c:pt idx="187">
                  <c:v>44027</c:v>
                </c:pt>
                <c:pt idx="188">
                  <c:v>44028</c:v>
                </c:pt>
                <c:pt idx="189">
                  <c:v>44029</c:v>
                </c:pt>
                <c:pt idx="190">
                  <c:v>44032</c:v>
                </c:pt>
                <c:pt idx="191">
                  <c:v>44033</c:v>
                </c:pt>
                <c:pt idx="192">
                  <c:v>44034</c:v>
                </c:pt>
                <c:pt idx="193">
                  <c:v>44035</c:v>
                </c:pt>
                <c:pt idx="194">
                  <c:v>44036</c:v>
                </c:pt>
                <c:pt idx="195">
                  <c:v>44039</c:v>
                </c:pt>
                <c:pt idx="196">
                  <c:v>44040</c:v>
                </c:pt>
                <c:pt idx="197">
                  <c:v>44041</c:v>
                </c:pt>
                <c:pt idx="198">
                  <c:v>44042</c:v>
                </c:pt>
                <c:pt idx="199">
                  <c:v>44043</c:v>
                </c:pt>
                <c:pt idx="200">
                  <c:v>44046</c:v>
                </c:pt>
                <c:pt idx="201">
                  <c:v>44047</c:v>
                </c:pt>
                <c:pt idx="202">
                  <c:v>44048</c:v>
                </c:pt>
                <c:pt idx="203">
                  <c:v>44049</c:v>
                </c:pt>
                <c:pt idx="204">
                  <c:v>44050</c:v>
                </c:pt>
                <c:pt idx="205">
                  <c:v>44053</c:v>
                </c:pt>
                <c:pt idx="206">
                  <c:v>44054</c:v>
                </c:pt>
                <c:pt idx="207">
                  <c:v>44055</c:v>
                </c:pt>
                <c:pt idx="208">
                  <c:v>44056</c:v>
                </c:pt>
                <c:pt idx="209">
                  <c:v>44057</c:v>
                </c:pt>
                <c:pt idx="210">
                  <c:v>44060</c:v>
                </c:pt>
                <c:pt idx="211">
                  <c:v>44061</c:v>
                </c:pt>
                <c:pt idx="212">
                  <c:v>44062</c:v>
                </c:pt>
                <c:pt idx="213">
                  <c:v>44063</c:v>
                </c:pt>
                <c:pt idx="214">
                  <c:v>44064</c:v>
                </c:pt>
                <c:pt idx="215">
                  <c:v>44067</c:v>
                </c:pt>
                <c:pt idx="216">
                  <c:v>44068</c:v>
                </c:pt>
                <c:pt idx="217">
                  <c:v>44069</c:v>
                </c:pt>
                <c:pt idx="218">
                  <c:v>44070</c:v>
                </c:pt>
                <c:pt idx="219">
                  <c:v>44071</c:v>
                </c:pt>
                <c:pt idx="220">
                  <c:v>44074</c:v>
                </c:pt>
                <c:pt idx="221">
                  <c:v>44075</c:v>
                </c:pt>
                <c:pt idx="222">
                  <c:v>44076</c:v>
                </c:pt>
                <c:pt idx="223">
                  <c:v>44077</c:v>
                </c:pt>
                <c:pt idx="224">
                  <c:v>44078</c:v>
                </c:pt>
                <c:pt idx="225">
                  <c:v>44082</c:v>
                </c:pt>
                <c:pt idx="226">
                  <c:v>44083</c:v>
                </c:pt>
                <c:pt idx="227">
                  <c:v>44084</c:v>
                </c:pt>
                <c:pt idx="228">
                  <c:v>44085</c:v>
                </c:pt>
                <c:pt idx="229">
                  <c:v>44088</c:v>
                </c:pt>
                <c:pt idx="230">
                  <c:v>44089</c:v>
                </c:pt>
                <c:pt idx="231">
                  <c:v>44090</c:v>
                </c:pt>
                <c:pt idx="232">
                  <c:v>44091</c:v>
                </c:pt>
                <c:pt idx="233">
                  <c:v>44092</c:v>
                </c:pt>
                <c:pt idx="234">
                  <c:v>44095</c:v>
                </c:pt>
                <c:pt idx="235">
                  <c:v>44096</c:v>
                </c:pt>
                <c:pt idx="236">
                  <c:v>44097</c:v>
                </c:pt>
                <c:pt idx="237">
                  <c:v>44098</c:v>
                </c:pt>
                <c:pt idx="238">
                  <c:v>44099</c:v>
                </c:pt>
                <c:pt idx="239">
                  <c:v>44102</c:v>
                </c:pt>
                <c:pt idx="240">
                  <c:v>44103</c:v>
                </c:pt>
                <c:pt idx="241">
                  <c:v>44104</c:v>
                </c:pt>
                <c:pt idx="242">
                  <c:v>44105</c:v>
                </c:pt>
                <c:pt idx="243">
                  <c:v>44106</c:v>
                </c:pt>
                <c:pt idx="244">
                  <c:v>44109</c:v>
                </c:pt>
                <c:pt idx="245">
                  <c:v>44110</c:v>
                </c:pt>
                <c:pt idx="246">
                  <c:v>44111</c:v>
                </c:pt>
                <c:pt idx="247">
                  <c:v>44112</c:v>
                </c:pt>
                <c:pt idx="248">
                  <c:v>44113</c:v>
                </c:pt>
                <c:pt idx="249">
                  <c:v>44116</c:v>
                </c:pt>
                <c:pt idx="250">
                  <c:v>44117</c:v>
                </c:pt>
                <c:pt idx="251">
                  <c:v>44118</c:v>
                </c:pt>
                <c:pt idx="252">
                  <c:v>44119</c:v>
                </c:pt>
                <c:pt idx="253">
                  <c:v>44120</c:v>
                </c:pt>
                <c:pt idx="254">
                  <c:v>44123</c:v>
                </c:pt>
                <c:pt idx="255">
                  <c:v>44124</c:v>
                </c:pt>
                <c:pt idx="256">
                  <c:v>44125</c:v>
                </c:pt>
                <c:pt idx="257">
                  <c:v>44126</c:v>
                </c:pt>
                <c:pt idx="258">
                  <c:v>44127</c:v>
                </c:pt>
                <c:pt idx="259">
                  <c:v>44130</c:v>
                </c:pt>
                <c:pt idx="260">
                  <c:v>44131</c:v>
                </c:pt>
                <c:pt idx="261">
                  <c:v>44132</c:v>
                </c:pt>
                <c:pt idx="262">
                  <c:v>44133</c:v>
                </c:pt>
                <c:pt idx="263">
                  <c:v>44134</c:v>
                </c:pt>
                <c:pt idx="264">
                  <c:v>44137</c:v>
                </c:pt>
                <c:pt idx="265">
                  <c:v>44138</c:v>
                </c:pt>
                <c:pt idx="266">
                  <c:v>44139</c:v>
                </c:pt>
                <c:pt idx="267">
                  <c:v>44140</c:v>
                </c:pt>
                <c:pt idx="268">
                  <c:v>44141</c:v>
                </c:pt>
                <c:pt idx="269">
                  <c:v>44144</c:v>
                </c:pt>
                <c:pt idx="270">
                  <c:v>44145</c:v>
                </c:pt>
                <c:pt idx="271">
                  <c:v>44146</c:v>
                </c:pt>
                <c:pt idx="272">
                  <c:v>44147</c:v>
                </c:pt>
                <c:pt idx="273">
                  <c:v>44148</c:v>
                </c:pt>
                <c:pt idx="274">
                  <c:v>44151</c:v>
                </c:pt>
                <c:pt idx="275">
                  <c:v>44152</c:v>
                </c:pt>
                <c:pt idx="276">
                  <c:v>44153</c:v>
                </c:pt>
                <c:pt idx="277">
                  <c:v>44154</c:v>
                </c:pt>
                <c:pt idx="278">
                  <c:v>44155</c:v>
                </c:pt>
                <c:pt idx="279">
                  <c:v>44158</c:v>
                </c:pt>
                <c:pt idx="280">
                  <c:v>44159</c:v>
                </c:pt>
                <c:pt idx="281">
                  <c:v>44160</c:v>
                </c:pt>
                <c:pt idx="282">
                  <c:v>44162</c:v>
                </c:pt>
                <c:pt idx="283">
                  <c:v>44165</c:v>
                </c:pt>
                <c:pt idx="284">
                  <c:v>44166</c:v>
                </c:pt>
                <c:pt idx="285">
                  <c:v>44167</c:v>
                </c:pt>
                <c:pt idx="286">
                  <c:v>44168</c:v>
                </c:pt>
                <c:pt idx="287">
                  <c:v>44169</c:v>
                </c:pt>
                <c:pt idx="288">
                  <c:v>44172</c:v>
                </c:pt>
                <c:pt idx="289">
                  <c:v>44173</c:v>
                </c:pt>
                <c:pt idx="290">
                  <c:v>44174</c:v>
                </c:pt>
                <c:pt idx="291">
                  <c:v>44175</c:v>
                </c:pt>
                <c:pt idx="292">
                  <c:v>44176</c:v>
                </c:pt>
                <c:pt idx="293">
                  <c:v>44179</c:v>
                </c:pt>
                <c:pt idx="294">
                  <c:v>44180</c:v>
                </c:pt>
                <c:pt idx="295">
                  <c:v>44181</c:v>
                </c:pt>
                <c:pt idx="296">
                  <c:v>44182</c:v>
                </c:pt>
                <c:pt idx="297">
                  <c:v>44183</c:v>
                </c:pt>
                <c:pt idx="298">
                  <c:v>44186</c:v>
                </c:pt>
                <c:pt idx="299">
                  <c:v>44187</c:v>
                </c:pt>
                <c:pt idx="300">
                  <c:v>44188</c:v>
                </c:pt>
                <c:pt idx="301">
                  <c:v>44189</c:v>
                </c:pt>
                <c:pt idx="302">
                  <c:v>44193</c:v>
                </c:pt>
                <c:pt idx="303">
                  <c:v>44194</c:v>
                </c:pt>
                <c:pt idx="304">
                  <c:v>44195</c:v>
                </c:pt>
                <c:pt idx="305">
                  <c:v>44196</c:v>
                </c:pt>
                <c:pt idx="306">
                  <c:v>44200</c:v>
                </c:pt>
                <c:pt idx="307">
                  <c:v>44201</c:v>
                </c:pt>
                <c:pt idx="308">
                  <c:v>44202</c:v>
                </c:pt>
                <c:pt idx="309">
                  <c:v>44203</c:v>
                </c:pt>
                <c:pt idx="310">
                  <c:v>44204</c:v>
                </c:pt>
                <c:pt idx="311">
                  <c:v>44207</c:v>
                </c:pt>
                <c:pt idx="312">
                  <c:v>44208</c:v>
                </c:pt>
                <c:pt idx="313">
                  <c:v>44209</c:v>
                </c:pt>
                <c:pt idx="314">
                  <c:v>44210</c:v>
                </c:pt>
                <c:pt idx="315">
                  <c:v>44211</c:v>
                </c:pt>
                <c:pt idx="316">
                  <c:v>44215</c:v>
                </c:pt>
                <c:pt idx="317">
                  <c:v>44216</c:v>
                </c:pt>
                <c:pt idx="318">
                  <c:v>44217</c:v>
                </c:pt>
                <c:pt idx="319">
                  <c:v>44218</c:v>
                </c:pt>
                <c:pt idx="320">
                  <c:v>44221</c:v>
                </c:pt>
                <c:pt idx="321">
                  <c:v>44222</c:v>
                </c:pt>
                <c:pt idx="322">
                  <c:v>44223</c:v>
                </c:pt>
                <c:pt idx="323">
                  <c:v>44224</c:v>
                </c:pt>
                <c:pt idx="324">
                  <c:v>44225</c:v>
                </c:pt>
                <c:pt idx="325">
                  <c:v>44228</c:v>
                </c:pt>
                <c:pt idx="326">
                  <c:v>44229</c:v>
                </c:pt>
                <c:pt idx="327">
                  <c:v>44230</c:v>
                </c:pt>
                <c:pt idx="328">
                  <c:v>44231</c:v>
                </c:pt>
                <c:pt idx="329">
                  <c:v>44232</c:v>
                </c:pt>
                <c:pt idx="330">
                  <c:v>44235</c:v>
                </c:pt>
                <c:pt idx="331">
                  <c:v>44236</c:v>
                </c:pt>
                <c:pt idx="332">
                  <c:v>44237</c:v>
                </c:pt>
                <c:pt idx="333">
                  <c:v>44238</c:v>
                </c:pt>
                <c:pt idx="334">
                  <c:v>44239</c:v>
                </c:pt>
                <c:pt idx="335">
                  <c:v>44243</c:v>
                </c:pt>
                <c:pt idx="336">
                  <c:v>44244</c:v>
                </c:pt>
                <c:pt idx="337">
                  <c:v>44245</c:v>
                </c:pt>
                <c:pt idx="338">
                  <c:v>44246</c:v>
                </c:pt>
                <c:pt idx="339">
                  <c:v>44249</c:v>
                </c:pt>
                <c:pt idx="340">
                  <c:v>44250</c:v>
                </c:pt>
                <c:pt idx="341">
                  <c:v>44251</c:v>
                </c:pt>
                <c:pt idx="342">
                  <c:v>44252</c:v>
                </c:pt>
                <c:pt idx="343">
                  <c:v>44253</c:v>
                </c:pt>
                <c:pt idx="344">
                  <c:v>44256</c:v>
                </c:pt>
                <c:pt idx="345">
                  <c:v>44257</c:v>
                </c:pt>
                <c:pt idx="346">
                  <c:v>44258</c:v>
                </c:pt>
                <c:pt idx="347">
                  <c:v>44259</c:v>
                </c:pt>
                <c:pt idx="348">
                  <c:v>44260</c:v>
                </c:pt>
                <c:pt idx="349">
                  <c:v>44263</c:v>
                </c:pt>
                <c:pt idx="350">
                  <c:v>44264</c:v>
                </c:pt>
                <c:pt idx="351">
                  <c:v>44265</c:v>
                </c:pt>
                <c:pt idx="352">
                  <c:v>44266</c:v>
                </c:pt>
                <c:pt idx="353">
                  <c:v>44267</c:v>
                </c:pt>
                <c:pt idx="354">
                  <c:v>44270</c:v>
                </c:pt>
                <c:pt idx="355">
                  <c:v>44271</c:v>
                </c:pt>
                <c:pt idx="356">
                  <c:v>44272</c:v>
                </c:pt>
                <c:pt idx="357">
                  <c:v>44273</c:v>
                </c:pt>
                <c:pt idx="358">
                  <c:v>44274</c:v>
                </c:pt>
                <c:pt idx="359">
                  <c:v>44277</c:v>
                </c:pt>
                <c:pt idx="360">
                  <c:v>44278</c:v>
                </c:pt>
                <c:pt idx="361">
                  <c:v>44279</c:v>
                </c:pt>
                <c:pt idx="362">
                  <c:v>44280</c:v>
                </c:pt>
                <c:pt idx="363">
                  <c:v>44281</c:v>
                </c:pt>
                <c:pt idx="364">
                  <c:v>44284</c:v>
                </c:pt>
                <c:pt idx="365">
                  <c:v>44285</c:v>
                </c:pt>
                <c:pt idx="366">
                  <c:v>44286</c:v>
                </c:pt>
                <c:pt idx="367">
                  <c:v>44287</c:v>
                </c:pt>
                <c:pt idx="368">
                  <c:v>44291</c:v>
                </c:pt>
                <c:pt idx="369">
                  <c:v>44292</c:v>
                </c:pt>
                <c:pt idx="370">
                  <c:v>44293</c:v>
                </c:pt>
                <c:pt idx="371">
                  <c:v>44294</c:v>
                </c:pt>
                <c:pt idx="372">
                  <c:v>44295</c:v>
                </c:pt>
                <c:pt idx="373">
                  <c:v>44298</c:v>
                </c:pt>
                <c:pt idx="374">
                  <c:v>44299</c:v>
                </c:pt>
                <c:pt idx="375">
                  <c:v>44300</c:v>
                </c:pt>
                <c:pt idx="376">
                  <c:v>44301</c:v>
                </c:pt>
                <c:pt idx="377">
                  <c:v>44302</c:v>
                </c:pt>
                <c:pt idx="378">
                  <c:v>44305</c:v>
                </c:pt>
                <c:pt idx="379">
                  <c:v>44306</c:v>
                </c:pt>
                <c:pt idx="380">
                  <c:v>44307</c:v>
                </c:pt>
                <c:pt idx="381">
                  <c:v>44308</c:v>
                </c:pt>
                <c:pt idx="382">
                  <c:v>44309</c:v>
                </c:pt>
                <c:pt idx="383">
                  <c:v>44312</c:v>
                </c:pt>
                <c:pt idx="384">
                  <c:v>44313</c:v>
                </c:pt>
                <c:pt idx="385">
                  <c:v>44314</c:v>
                </c:pt>
                <c:pt idx="386">
                  <c:v>44315</c:v>
                </c:pt>
                <c:pt idx="387">
                  <c:v>44316</c:v>
                </c:pt>
                <c:pt idx="388">
                  <c:v>44319</c:v>
                </c:pt>
                <c:pt idx="389">
                  <c:v>44320</c:v>
                </c:pt>
                <c:pt idx="390">
                  <c:v>44321</c:v>
                </c:pt>
                <c:pt idx="391">
                  <c:v>44322</c:v>
                </c:pt>
                <c:pt idx="392">
                  <c:v>44323</c:v>
                </c:pt>
                <c:pt idx="393">
                  <c:v>44326</c:v>
                </c:pt>
                <c:pt idx="394">
                  <c:v>44327</c:v>
                </c:pt>
                <c:pt idx="395">
                  <c:v>44328</c:v>
                </c:pt>
                <c:pt idx="396">
                  <c:v>44329</c:v>
                </c:pt>
                <c:pt idx="397">
                  <c:v>44330</c:v>
                </c:pt>
                <c:pt idx="398">
                  <c:v>44333</c:v>
                </c:pt>
                <c:pt idx="399">
                  <c:v>44334</c:v>
                </c:pt>
                <c:pt idx="400">
                  <c:v>44335</c:v>
                </c:pt>
                <c:pt idx="401">
                  <c:v>44336</c:v>
                </c:pt>
                <c:pt idx="402">
                  <c:v>44337</c:v>
                </c:pt>
                <c:pt idx="403">
                  <c:v>44340</c:v>
                </c:pt>
                <c:pt idx="404">
                  <c:v>44341</c:v>
                </c:pt>
                <c:pt idx="405">
                  <c:v>44342</c:v>
                </c:pt>
                <c:pt idx="406">
                  <c:v>44343</c:v>
                </c:pt>
                <c:pt idx="407">
                  <c:v>44344</c:v>
                </c:pt>
                <c:pt idx="408">
                  <c:v>44348</c:v>
                </c:pt>
                <c:pt idx="409">
                  <c:v>44349</c:v>
                </c:pt>
                <c:pt idx="410">
                  <c:v>44350</c:v>
                </c:pt>
                <c:pt idx="411">
                  <c:v>44351</c:v>
                </c:pt>
                <c:pt idx="412">
                  <c:v>44354</c:v>
                </c:pt>
                <c:pt idx="413">
                  <c:v>44355</c:v>
                </c:pt>
                <c:pt idx="414">
                  <c:v>44356</c:v>
                </c:pt>
                <c:pt idx="415">
                  <c:v>44357</c:v>
                </c:pt>
                <c:pt idx="416">
                  <c:v>44358</c:v>
                </c:pt>
                <c:pt idx="417">
                  <c:v>44361</c:v>
                </c:pt>
                <c:pt idx="418">
                  <c:v>44362</c:v>
                </c:pt>
                <c:pt idx="419">
                  <c:v>44363</c:v>
                </c:pt>
                <c:pt idx="420">
                  <c:v>44364</c:v>
                </c:pt>
                <c:pt idx="421">
                  <c:v>44365</c:v>
                </c:pt>
                <c:pt idx="422">
                  <c:v>44368</c:v>
                </c:pt>
                <c:pt idx="423">
                  <c:v>44369</c:v>
                </c:pt>
                <c:pt idx="424">
                  <c:v>44370</c:v>
                </c:pt>
                <c:pt idx="425">
                  <c:v>44371</c:v>
                </c:pt>
                <c:pt idx="426">
                  <c:v>44372</c:v>
                </c:pt>
                <c:pt idx="427">
                  <c:v>44375</c:v>
                </c:pt>
                <c:pt idx="428">
                  <c:v>44376</c:v>
                </c:pt>
                <c:pt idx="429">
                  <c:v>44377</c:v>
                </c:pt>
                <c:pt idx="430">
                  <c:v>44378</c:v>
                </c:pt>
                <c:pt idx="431">
                  <c:v>44379</c:v>
                </c:pt>
                <c:pt idx="432">
                  <c:v>44383</c:v>
                </c:pt>
                <c:pt idx="433">
                  <c:v>44384</c:v>
                </c:pt>
                <c:pt idx="434">
                  <c:v>44385</c:v>
                </c:pt>
                <c:pt idx="435">
                  <c:v>44386</c:v>
                </c:pt>
                <c:pt idx="436">
                  <c:v>44389</c:v>
                </c:pt>
                <c:pt idx="437">
                  <c:v>44390</c:v>
                </c:pt>
                <c:pt idx="438">
                  <c:v>44391</c:v>
                </c:pt>
                <c:pt idx="439">
                  <c:v>44392</c:v>
                </c:pt>
                <c:pt idx="440">
                  <c:v>44393</c:v>
                </c:pt>
                <c:pt idx="441">
                  <c:v>44396</c:v>
                </c:pt>
                <c:pt idx="442">
                  <c:v>44397</c:v>
                </c:pt>
                <c:pt idx="443">
                  <c:v>44398</c:v>
                </c:pt>
                <c:pt idx="444">
                  <c:v>44399</c:v>
                </c:pt>
                <c:pt idx="445">
                  <c:v>44400</c:v>
                </c:pt>
                <c:pt idx="446">
                  <c:v>44403</c:v>
                </c:pt>
                <c:pt idx="447">
                  <c:v>44404</c:v>
                </c:pt>
                <c:pt idx="448">
                  <c:v>44405</c:v>
                </c:pt>
                <c:pt idx="449">
                  <c:v>44406</c:v>
                </c:pt>
                <c:pt idx="450">
                  <c:v>44407</c:v>
                </c:pt>
                <c:pt idx="451">
                  <c:v>44410</c:v>
                </c:pt>
                <c:pt idx="452">
                  <c:v>44411</c:v>
                </c:pt>
                <c:pt idx="453">
                  <c:v>44412</c:v>
                </c:pt>
                <c:pt idx="454">
                  <c:v>44413</c:v>
                </c:pt>
                <c:pt idx="455">
                  <c:v>44414</c:v>
                </c:pt>
                <c:pt idx="456">
                  <c:v>44417</c:v>
                </c:pt>
                <c:pt idx="457">
                  <c:v>44418</c:v>
                </c:pt>
                <c:pt idx="458">
                  <c:v>44419</c:v>
                </c:pt>
                <c:pt idx="459">
                  <c:v>44420</c:v>
                </c:pt>
                <c:pt idx="460">
                  <c:v>44421</c:v>
                </c:pt>
                <c:pt idx="461">
                  <c:v>44424</c:v>
                </c:pt>
                <c:pt idx="462">
                  <c:v>44425</c:v>
                </c:pt>
                <c:pt idx="463">
                  <c:v>44426</c:v>
                </c:pt>
                <c:pt idx="464">
                  <c:v>44427</c:v>
                </c:pt>
                <c:pt idx="465">
                  <c:v>44428</c:v>
                </c:pt>
                <c:pt idx="466">
                  <c:v>44431</c:v>
                </c:pt>
                <c:pt idx="467">
                  <c:v>44432</c:v>
                </c:pt>
                <c:pt idx="468">
                  <c:v>44433</c:v>
                </c:pt>
                <c:pt idx="469">
                  <c:v>44434</c:v>
                </c:pt>
                <c:pt idx="470">
                  <c:v>44435</c:v>
                </c:pt>
                <c:pt idx="471">
                  <c:v>44438</c:v>
                </c:pt>
                <c:pt idx="472">
                  <c:v>44439</c:v>
                </c:pt>
                <c:pt idx="473">
                  <c:v>44440</c:v>
                </c:pt>
                <c:pt idx="474">
                  <c:v>44441</c:v>
                </c:pt>
                <c:pt idx="475">
                  <c:v>44442</c:v>
                </c:pt>
                <c:pt idx="476">
                  <c:v>44446</c:v>
                </c:pt>
                <c:pt idx="477">
                  <c:v>44447</c:v>
                </c:pt>
                <c:pt idx="478">
                  <c:v>44448</c:v>
                </c:pt>
                <c:pt idx="479">
                  <c:v>44449</c:v>
                </c:pt>
                <c:pt idx="480">
                  <c:v>44452</c:v>
                </c:pt>
                <c:pt idx="481">
                  <c:v>44453</c:v>
                </c:pt>
                <c:pt idx="482">
                  <c:v>44454</c:v>
                </c:pt>
                <c:pt idx="483">
                  <c:v>44455</c:v>
                </c:pt>
                <c:pt idx="484">
                  <c:v>44456</c:v>
                </c:pt>
                <c:pt idx="485">
                  <c:v>44459</c:v>
                </c:pt>
                <c:pt idx="486">
                  <c:v>44460</c:v>
                </c:pt>
                <c:pt idx="487">
                  <c:v>44461</c:v>
                </c:pt>
                <c:pt idx="488">
                  <c:v>44462</c:v>
                </c:pt>
                <c:pt idx="489">
                  <c:v>44463</c:v>
                </c:pt>
                <c:pt idx="490">
                  <c:v>44466</c:v>
                </c:pt>
                <c:pt idx="491">
                  <c:v>44467</c:v>
                </c:pt>
                <c:pt idx="492">
                  <c:v>44468</c:v>
                </c:pt>
                <c:pt idx="493">
                  <c:v>44469</c:v>
                </c:pt>
                <c:pt idx="494">
                  <c:v>44470</c:v>
                </c:pt>
                <c:pt idx="495">
                  <c:v>44473</c:v>
                </c:pt>
                <c:pt idx="496">
                  <c:v>44474</c:v>
                </c:pt>
                <c:pt idx="497">
                  <c:v>44475</c:v>
                </c:pt>
                <c:pt idx="498">
                  <c:v>44476</c:v>
                </c:pt>
                <c:pt idx="499">
                  <c:v>44477</c:v>
                </c:pt>
                <c:pt idx="500">
                  <c:v>44480</c:v>
                </c:pt>
                <c:pt idx="501">
                  <c:v>44481</c:v>
                </c:pt>
                <c:pt idx="502">
                  <c:v>44482</c:v>
                </c:pt>
                <c:pt idx="503">
                  <c:v>44483</c:v>
                </c:pt>
                <c:pt idx="504">
                  <c:v>44484</c:v>
                </c:pt>
                <c:pt idx="505">
                  <c:v>44487</c:v>
                </c:pt>
                <c:pt idx="506">
                  <c:v>44488</c:v>
                </c:pt>
                <c:pt idx="507">
                  <c:v>44489</c:v>
                </c:pt>
                <c:pt idx="508">
                  <c:v>44490</c:v>
                </c:pt>
                <c:pt idx="509">
                  <c:v>44491</c:v>
                </c:pt>
                <c:pt idx="510">
                  <c:v>44494</c:v>
                </c:pt>
                <c:pt idx="511">
                  <c:v>44495</c:v>
                </c:pt>
                <c:pt idx="512">
                  <c:v>44496</c:v>
                </c:pt>
                <c:pt idx="513">
                  <c:v>44497</c:v>
                </c:pt>
                <c:pt idx="514">
                  <c:v>44498</c:v>
                </c:pt>
                <c:pt idx="515">
                  <c:v>44501</c:v>
                </c:pt>
                <c:pt idx="516">
                  <c:v>44502</c:v>
                </c:pt>
                <c:pt idx="517">
                  <c:v>44503</c:v>
                </c:pt>
                <c:pt idx="518">
                  <c:v>44504</c:v>
                </c:pt>
                <c:pt idx="519">
                  <c:v>44505</c:v>
                </c:pt>
                <c:pt idx="520">
                  <c:v>44508</c:v>
                </c:pt>
                <c:pt idx="521">
                  <c:v>44509</c:v>
                </c:pt>
                <c:pt idx="522">
                  <c:v>44510</c:v>
                </c:pt>
                <c:pt idx="523">
                  <c:v>44511</c:v>
                </c:pt>
                <c:pt idx="524">
                  <c:v>44512</c:v>
                </c:pt>
                <c:pt idx="525">
                  <c:v>44515</c:v>
                </c:pt>
                <c:pt idx="526">
                  <c:v>44516</c:v>
                </c:pt>
                <c:pt idx="527">
                  <c:v>44517</c:v>
                </c:pt>
                <c:pt idx="528">
                  <c:v>44518</c:v>
                </c:pt>
                <c:pt idx="529">
                  <c:v>44519</c:v>
                </c:pt>
                <c:pt idx="530">
                  <c:v>44522</c:v>
                </c:pt>
                <c:pt idx="531">
                  <c:v>44523</c:v>
                </c:pt>
                <c:pt idx="532">
                  <c:v>44524</c:v>
                </c:pt>
                <c:pt idx="533">
                  <c:v>44526</c:v>
                </c:pt>
                <c:pt idx="534">
                  <c:v>44529</c:v>
                </c:pt>
                <c:pt idx="535">
                  <c:v>44530</c:v>
                </c:pt>
                <c:pt idx="536">
                  <c:v>44531</c:v>
                </c:pt>
                <c:pt idx="537">
                  <c:v>44532</c:v>
                </c:pt>
                <c:pt idx="538">
                  <c:v>44533</c:v>
                </c:pt>
                <c:pt idx="539">
                  <c:v>44536</c:v>
                </c:pt>
                <c:pt idx="540">
                  <c:v>44537</c:v>
                </c:pt>
                <c:pt idx="541">
                  <c:v>44538</c:v>
                </c:pt>
                <c:pt idx="542">
                  <c:v>44539</c:v>
                </c:pt>
                <c:pt idx="543">
                  <c:v>44540</c:v>
                </c:pt>
                <c:pt idx="544">
                  <c:v>44543</c:v>
                </c:pt>
                <c:pt idx="545">
                  <c:v>44544</c:v>
                </c:pt>
                <c:pt idx="546">
                  <c:v>44545</c:v>
                </c:pt>
                <c:pt idx="547">
                  <c:v>44546</c:v>
                </c:pt>
                <c:pt idx="548">
                  <c:v>44547</c:v>
                </c:pt>
                <c:pt idx="549">
                  <c:v>44550</c:v>
                </c:pt>
                <c:pt idx="550">
                  <c:v>44551</c:v>
                </c:pt>
                <c:pt idx="551">
                  <c:v>44552</c:v>
                </c:pt>
                <c:pt idx="552">
                  <c:v>44553</c:v>
                </c:pt>
                <c:pt idx="553">
                  <c:v>44557</c:v>
                </c:pt>
                <c:pt idx="554">
                  <c:v>44558</c:v>
                </c:pt>
                <c:pt idx="555">
                  <c:v>44559</c:v>
                </c:pt>
                <c:pt idx="556">
                  <c:v>44560</c:v>
                </c:pt>
                <c:pt idx="557">
                  <c:v>44561</c:v>
                </c:pt>
                <c:pt idx="558">
                  <c:v>44564</c:v>
                </c:pt>
                <c:pt idx="559">
                  <c:v>44565</c:v>
                </c:pt>
                <c:pt idx="560">
                  <c:v>44566</c:v>
                </c:pt>
                <c:pt idx="561">
                  <c:v>44567</c:v>
                </c:pt>
                <c:pt idx="562">
                  <c:v>44568</c:v>
                </c:pt>
                <c:pt idx="563">
                  <c:v>44571</c:v>
                </c:pt>
                <c:pt idx="564">
                  <c:v>44572</c:v>
                </c:pt>
                <c:pt idx="565">
                  <c:v>44573</c:v>
                </c:pt>
                <c:pt idx="566">
                  <c:v>44574</c:v>
                </c:pt>
                <c:pt idx="567">
                  <c:v>44575</c:v>
                </c:pt>
                <c:pt idx="568">
                  <c:v>44579</c:v>
                </c:pt>
                <c:pt idx="569">
                  <c:v>44580</c:v>
                </c:pt>
                <c:pt idx="570">
                  <c:v>44581</c:v>
                </c:pt>
                <c:pt idx="571">
                  <c:v>44582</c:v>
                </c:pt>
                <c:pt idx="572">
                  <c:v>44585</c:v>
                </c:pt>
                <c:pt idx="573">
                  <c:v>44586</c:v>
                </c:pt>
                <c:pt idx="574">
                  <c:v>44587</c:v>
                </c:pt>
                <c:pt idx="575">
                  <c:v>44588</c:v>
                </c:pt>
                <c:pt idx="576">
                  <c:v>44589</c:v>
                </c:pt>
                <c:pt idx="577">
                  <c:v>44592</c:v>
                </c:pt>
                <c:pt idx="578">
                  <c:v>44593</c:v>
                </c:pt>
                <c:pt idx="579">
                  <c:v>44594</c:v>
                </c:pt>
                <c:pt idx="580">
                  <c:v>44595</c:v>
                </c:pt>
                <c:pt idx="581">
                  <c:v>44596</c:v>
                </c:pt>
                <c:pt idx="582">
                  <c:v>44599</c:v>
                </c:pt>
                <c:pt idx="583">
                  <c:v>44600</c:v>
                </c:pt>
                <c:pt idx="584">
                  <c:v>44601</c:v>
                </c:pt>
                <c:pt idx="585">
                  <c:v>44602</c:v>
                </c:pt>
                <c:pt idx="586">
                  <c:v>44603</c:v>
                </c:pt>
                <c:pt idx="587">
                  <c:v>44606</c:v>
                </c:pt>
                <c:pt idx="588">
                  <c:v>44607</c:v>
                </c:pt>
                <c:pt idx="589">
                  <c:v>44608</c:v>
                </c:pt>
                <c:pt idx="590">
                  <c:v>44609</c:v>
                </c:pt>
                <c:pt idx="591">
                  <c:v>44610</c:v>
                </c:pt>
                <c:pt idx="592">
                  <c:v>44614</c:v>
                </c:pt>
                <c:pt idx="593">
                  <c:v>44615</c:v>
                </c:pt>
                <c:pt idx="594">
                  <c:v>44616</c:v>
                </c:pt>
                <c:pt idx="595">
                  <c:v>44617</c:v>
                </c:pt>
                <c:pt idx="596">
                  <c:v>44620</c:v>
                </c:pt>
                <c:pt idx="597">
                  <c:v>44621</c:v>
                </c:pt>
                <c:pt idx="598">
                  <c:v>44622</c:v>
                </c:pt>
                <c:pt idx="599">
                  <c:v>44623</c:v>
                </c:pt>
                <c:pt idx="600">
                  <c:v>44624</c:v>
                </c:pt>
                <c:pt idx="601">
                  <c:v>44627</c:v>
                </c:pt>
                <c:pt idx="602">
                  <c:v>44628</c:v>
                </c:pt>
                <c:pt idx="603">
                  <c:v>44629</c:v>
                </c:pt>
                <c:pt idx="604">
                  <c:v>44630</c:v>
                </c:pt>
                <c:pt idx="605">
                  <c:v>44631</c:v>
                </c:pt>
                <c:pt idx="606">
                  <c:v>44634</c:v>
                </c:pt>
                <c:pt idx="607">
                  <c:v>44635</c:v>
                </c:pt>
                <c:pt idx="608">
                  <c:v>44636</c:v>
                </c:pt>
                <c:pt idx="609">
                  <c:v>44637</c:v>
                </c:pt>
                <c:pt idx="610">
                  <c:v>44638</c:v>
                </c:pt>
                <c:pt idx="611">
                  <c:v>44641</c:v>
                </c:pt>
                <c:pt idx="612">
                  <c:v>44642</c:v>
                </c:pt>
                <c:pt idx="613">
                  <c:v>44643</c:v>
                </c:pt>
                <c:pt idx="614">
                  <c:v>44644</c:v>
                </c:pt>
                <c:pt idx="615">
                  <c:v>44645</c:v>
                </c:pt>
                <c:pt idx="616">
                  <c:v>44648</c:v>
                </c:pt>
                <c:pt idx="617">
                  <c:v>44649</c:v>
                </c:pt>
                <c:pt idx="618">
                  <c:v>44650</c:v>
                </c:pt>
                <c:pt idx="619">
                  <c:v>44651</c:v>
                </c:pt>
                <c:pt idx="620">
                  <c:v>44652</c:v>
                </c:pt>
                <c:pt idx="621">
                  <c:v>44655</c:v>
                </c:pt>
                <c:pt idx="622">
                  <c:v>44656</c:v>
                </c:pt>
                <c:pt idx="623">
                  <c:v>44657</c:v>
                </c:pt>
                <c:pt idx="624">
                  <c:v>44658</c:v>
                </c:pt>
                <c:pt idx="625">
                  <c:v>44659</c:v>
                </c:pt>
                <c:pt idx="626">
                  <c:v>44662</c:v>
                </c:pt>
                <c:pt idx="627">
                  <c:v>44663</c:v>
                </c:pt>
                <c:pt idx="628">
                  <c:v>44664</c:v>
                </c:pt>
                <c:pt idx="629">
                  <c:v>44665</c:v>
                </c:pt>
                <c:pt idx="630">
                  <c:v>44669</c:v>
                </c:pt>
                <c:pt idx="631">
                  <c:v>44670</c:v>
                </c:pt>
                <c:pt idx="632">
                  <c:v>44671</c:v>
                </c:pt>
                <c:pt idx="633">
                  <c:v>44672</c:v>
                </c:pt>
                <c:pt idx="634">
                  <c:v>44673</c:v>
                </c:pt>
                <c:pt idx="635">
                  <c:v>44676</c:v>
                </c:pt>
                <c:pt idx="636">
                  <c:v>44677</c:v>
                </c:pt>
                <c:pt idx="637">
                  <c:v>44678</c:v>
                </c:pt>
                <c:pt idx="638">
                  <c:v>44679</c:v>
                </c:pt>
                <c:pt idx="639">
                  <c:v>44680</c:v>
                </c:pt>
                <c:pt idx="640">
                  <c:v>44683</c:v>
                </c:pt>
                <c:pt idx="641">
                  <c:v>44684</c:v>
                </c:pt>
                <c:pt idx="642">
                  <c:v>44685</c:v>
                </c:pt>
                <c:pt idx="643">
                  <c:v>44686</c:v>
                </c:pt>
                <c:pt idx="644">
                  <c:v>44687</c:v>
                </c:pt>
                <c:pt idx="645">
                  <c:v>44690</c:v>
                </c:pt>
                <c:pt idx="646">
                  <c:v>44691</c:v>
                </c:pt>
                <c:pt idx="647">
                  <c:v>44692</c:v>
                </c:pt>
                <c:pt idx="648">
                  <c:v>44693</c:v>
                </c:pt>
                <c:pt idx="649">
                  <c:v>44694</c:v>
                </c:pt>
                <c:pt idx="650">
                  <c:v>44697</c:v>
                </c:pt>
                <c:pt idx="651">
                  <c:v>44698</c:v>
                </c:pt>
                <c:pt idx="652">
                  <c:v>44699</c:v>
                </c:pt>
                <c:pt idx="653">
                  <c:v>44700</c:v>
                </c:pt>
                <c:pt idx="654">
                  <c:v>44701</c:v>
                </c:pt>
                <c:pt idx="655">
                  <c:v>44704</c:v>
                </c:pt>
                <c:pt idx="656">
                  <c:v>44705</c:v>
                </c:pt>
                <c:pt idx="657">
                  <c:v>44706</c:v>
                </c:pt>
                <c:pt idx="658">
                  <c:v>44707</c:v>
                </c:pt>
                <c:pt idx="659">
                  <c:v>44708</c:v>
                </c:pt>
                <c:pt idx="660">
                  <c:v>44712</c:v>
                </c:pt>
                <c:pt idx="661">
                  <c:v>44713</c:v>
                </c:pt>
                <c:pt idx="662">
                  <c:v>44714</c:v>
                </c:pt>
                <c:pt idx="663">
                  <c:v>44715</c:v>
                </c:pt>
                <c:pt idx="664">
                  <c:v>44718</c:v>
                </c:pt>
                <c:pt idx="665">
                  <c:v>44719</c:v>
                </c:pt>
                <c:pt idx="666">
                  <c:v>44720</c:v>
                </c:pt>
                <c:pt idx="667">
                  <c:v>44721</c:v>
                </c:pt>
                <c:pt idx="668">
                  <c:v>44722</c:v>
                </c:pt>
                <c:pt idx="669">
                  <c:v>44725</c:v>
                </c:pt>
                <c:pt idx="670">
                  <c:v>44726</c:v>
                </c:pt>
                <c:pt idx="671">
                  <c:v>44727</c:v>
                </c:pt>
                <c:pt idx="672">
                  <c:v>44728</c:v>
                </c:pt>
                <c:pt idx="673">
                  <c:v>44729</c:v>
                </c:pt>
                <c:pt idx="674">
                  <c:v>44733</c:v>
                </c:pt>
                <c:pt idx="675">
                  <c:v>44734</c:v>
                </c:pt>
                <c:pt idx="676">
                  <c:v>44735</c:v>
                </c:pt>
                <c:pt idx="677">
                  <c:v>44736</c:v>
                </c:pt>
                <c:pt idx="678">
                  <c:v>44739</c:v>
                </c:pt>
                <c:pt idx="679">
                  <c:v>44740</c:v>
                </c:pt>
                <c:pt idx="680">
                  <c:v>44741</c:v>
                </c:pt>
                <c:pt idx="681">
                  <c:v>44742</c:v>
                </c:pt>
                <c:pt idx="682">
                  <c:v>44743</c:v>
                </c:pt>
                <c:pt idx="683">
                  <c:v>44747</c:v>
                </c:pt>
                <c:pt idx="684">
                  <c:v>44748</c:v>
                </c:pt>
                <c:pt idx="685">
                  <c:v>44749</c:v>
                </c:pt>
                <c:pt idx="686">
                  <c:v>44750</c:v>
                </c:pt>
                <c:pt idx="687">
                  <c:v>44753</c:v>
                </c:pt>
                <c:pt idx="688">
                  <c:v>44754</c:v>
                </c:pt>
                <c:pt idx="689">
                  <c:v>44755</c:v>
                </c:pt>
                <c:pt idx="690">
                  <c:v>44756</c:v>
                </c:pt>
                <c:pt idx="691">
                  <c:v>44757</c:v>
                </c:pt>
                <c:pt idx="692">
                  <c:v>44760</c:v>
                </c:pt>
                <c:pt idx="693">
                  <c:v>44761</c:v>
                </c:pt>
                <c:pt idx="694">
                  <c:v>44762</c:v>
                </c:pt>
                <c:pt idx="695">
                  <c:v>44763</c:v>
                </c:pt>
                <c:pt idx="696">
                  <c:v>44764</c:v>
                </c:pt>
                <c:pt idx="697">
                  <c:v>44767</c:v>
                </c:pt>
                <c:pt idx="698">
                  <c:v>44768</c:v>
                </c:pt>
                <c:pt idx="699">
                  <c:v>44769</c:v>
                </c:pt>
                <c:pt idx="700">
                  <c:v>44770</c:v>
                </c:pt>
                <c:pt idx="701">
                  <c:v>44771</c:v>
                </c:pt>
                <c:pt idx="702">
                  <c:v>44774</c:v>
                </c:pt>
                <c:pt idx="703">
                  <c:v>44775</c:v>
                </c:pt>
                <c:pt idx="704">
                  <c:v>44776</c:v>
                </c:pt>
                <c:pt idx="705">
                  <c:v>44777</c:v>
                </c:pt>
                <c:pt idx="706">
                  <c:v>44778</c:v>
                </c:pt>
                <c:pt idx="707">
                  <c:v>44781</c:v>
                </c:pt>
                <c:pt idx="708">
                  <c:v>44782</c:v>
                </c:pt>
                <c:pt idx="709">
                  <c:v>44783</c:v>
                </c:pt>
                <c:pt idx="710">
                  <c:v>44784</c:v>
                </c:pt>
                <c:pt idx="711">
                  <c:v>44785</c:v>
                </c:pt>
                <c:pt idx="712">
                  <c:v>44788</c:v>
                </c:pt>
                <c:pt idx="713">
                  <c:v>44789</c:v>
                </c:pt>
                <c:pt idx="714">
                  <c:v>44790</c:v>
                </c:pt>
                <c:pt idx="715">
                  <c:v>44791</c:v>
                </c:pt>
                <c:pt idx="716">
                  <c:v>44792</c:v>
                </c:pt>
                <c:pt idx="717">
                  <c:v>44795</c:v>
                </c:pt>
                <c:pt idx="718">
                  <c:v>44796</c:v>
                </c:pt>
                <c:pt idx="719">
                  <c:v>44797</c:v>
                </c:pt>
                <c:pt idx="720">
                  <c:v>44798</c:v>
                </c:pt>
                <c:pt idx="721">
                  <c:v>44799</c:v>
                </c:pt>
                <c:pt idx="722">
                  <c:v>44802</c:v>
                </c:pt>
                <c:pt idx="723">
                  <c:v>44803</c:v>
                </c:pt>
                <c:pt idx="724">
                  <c:v>44804</c:v>
                </c:pt>
                <c:pt idx="725">
                  <c:v>44805</c:v>
                </c:pt>
                <c:pt idx="726">
                  <c:v>44806</c:v>
                </c:pt>
                <c:pt idx="727">
                  <c:v>44810</c:v>
                </c:pt>
                <c:pt idx="728">
                  <c:v>44811</c:v>
                </c:pt>
                <c:pt idx="729">
                  <c:v>44812</c:v>
                </c:pt>
                <c:pt idx="730">
                  <c:v>44813</c:v>
                </c:pt>
                <c:pt idx="731">
                  <c:v>44816</c:v>
                </c:pt>
                <c:pt idx="732">
                  <c:v>44817</c:v>
                </c:pt>
                <c:pt idx="733">
                  <c:v>44818</c:v>
                </c:pt>
                <c:pt idx="734">
                  <c:v>44819</c:v>
                </c:pt>
                <c:pt idx="735">
                  <c:v>44820</c:v>
                </c:pt>
                <c:pt idx="736">
                  <c:v>44823</c:v>
                </c:pt>
                <c:pt idx="737">
                  <c:v>44824</c:v>
                </c:pt>
                <c:pt idx="738">
                  <c:v>44825</c:v>
                </c:pt>
                <c:pt idx="739">
                  <c:v>44826</c:v>
                </c:pt>
                <c:pt idx="740">
                  <c:v>44827</c:v>
                </c:pt>
                <c:pt idx="741">
                  <c:v>44830</c:v>
                </c:pt>
                <c:pt idx="742">
                  <c:v>44831</c:v>
                </c:pt>
                <c:pt idx="743">
                  <c:v>44832</c:v>
                </c:pt>
                <c:pt idx="744">
                  <c:v>44833</c:v>
                </c:pt>
                <c:pt idx="745">
                  <c:v>44834</c:v>
                </c:pt>
                <c:pt idx="746">
                  <c:v>44837</c:v>
                </c:pt>
                <c:pt idx="747">
                  <c:v>44838</c:v>
                </c:pt>
                <c:pt idx="748">
                  <c:v>44839</c:v>
                </c:pt>
                <c:pt idx="749">
                  <c:v>44840</c:v>
                </c:pt>
                <c:pt idx="750">
                  <c:v>44841</c:v>
                </c:pt>
                <c:pt idx="751">
                  <c:v>44844</c:v>
                </c:pt>
                <c:pt idx="752">
                  <c:v>44845</c:v>
                </c:pt>
                <c:pt idx="753">
                  <c:v>44846</c:v>
                </c:pt>
                <c:pt idx="754">
                  <c:v>44847</c:v>
                </c:pt>
                <c:pt idx="755">
                  <c:v>44848</c:v>
                </c:pt>
                <c:pt idx="756">
                  <c:v>44851</c:v>
                </c:pt>
                <c:pt idx="757">
                  <c:v>44852</c:v>
                </c:pt>
                <c:pt idx="758">
                  <c:v>44853</c:v>
                </c:pt>
                <c:pt idx="759">
                  <c:v>44854</c:v>
                </c:pt>
                <c:pt idx="760">
                  <c:v>44855</c:v>
                </c:pt>
                <c:pt idx="761">
                  <c:v>44858</c:v>
                </c:pt>
                <c:pt idx="762">
                  <c:v>44859</c:v>
                </c:pt>
                <c:pt idx="763">
                  <c:v>44860</c:v>
                </c:pt>
                <c:pt idx="764">
                  <c:v>44861</c:v>
                </c:pt>
                <c:pt idx="765">
                  <c:v>44862</c:v>
                </c:pt>
                <c:pt idx="766">
                  <c:v>44865</c:v>
                </c:pt>
                <c:pt idx="767">
                  <c:v>44866</c:v>
                </c:pt>
                <c:pt idx="768">
                  <c:v>44867</c:v>
                </c:pt>
                <c:pt idx="769">
                  <c:v>44868</c:v>
                </c:pt>
                <c:pt idx="770">
                  <c:v>44869</c:v>
                </c:pt>
                <c:pt idx="771">
                  <c:v>44872</c:v>
                </c:pt>
                <c:pt idx="772">
                  <c:v>44873</c:v>
                </c:pt>
                <c:pt idx="773">
                  <c:v>44874</c:v>
                </c:pt>
                <c:pt idx="774">
                  <c:v>44875</c:v>
                </c:pt>
                <c:pt idx="775">
                  <c:v>44876</c:v>
                </c:pt>
                <c:pt idx="776">
                  <c:v>44879</c:v>
                </c:pt>
                <c:pt idx="777">
                  <c:v>44880</c:v>
                </c:pt>
                <c:pt idx="778">
                  <c:v>44881</c:v>
                </c:pt>
                <c:pt idx="779">
                  <c:v>44882</c:v>
                </c:pt>
                <c:pt idx="780">
                  <c:v>44883</c:v>
                </c:pt>
                <c:pt idx="781">
                  <c:v>44886</c:v>
                </c:pt>
                <c:pt idx="782">
                  <c:v>44887</c:v>
                </c:pt>
                <c:pt idx="783">
                  <c:v>44888</c:v>
                </c:pt>
                <c:pt idx="784">
                  <c:v>44890</c:v>
                </c:pt>
                <c:pt idx="785">
                  <c:v>44893</c:v>
                </c:pt>
                <c:pt idx="786">
                  <c:v>44894</c:v>
                </c:pt>
                <c:pt idx="787">
                  <c:v>44895</c:v>
                </c:pt>
                <c:pt idx="788">
                  <c:v>44896</c:v>
                </c:pt>
                <c:pt idx="789">
                  <c:v>44897</c:v>
                </c:pt>
                <c:pt idx="790">
                  <c:v>44900</c:v>
                </c:pt>
                <c:pt idx="791">
                  <c:v>44901</c:v>
                </c:pt>
                <c:pt idx="792">
                  <c:v>44902</c:v>
                </c:pt>
                <c:pt idx="793">
                  <c:v>44903</c:v>
                </c:pt>
                <c:pt idx="794">
                  <c:v>44904</c:v>
                </c:pt>
                <c:pt idx="795">
                  <c:v>44907</c:v>
                </c:pt>
                <c:pt idx="796">
                  <c:v>44908</c:v>
                </c:pt>
                <c:pt idx="797">
                  <c:v>44909</c:v>
                </c:pt>
                <c:pt idx="798">
                  <c:v>44910</c:v>
                </c:pt>
                <c:pt idx="799">
                  <c:v>44911</c:v>
                </c:pt>
                <c:pt idx="800">
                  <c:v>44914</c:v>
                </c:pt>
                <c:pt idx="801">
                  <c:v>44915</c:v>
                </c:pt>
                <c:pt idx="802">
                  <c:v>44916</c:v>
                </c:pt>
                <c:pt idx="803">
                  <c:v>44917</c:v>
                </c:pt>
                <c:pt idx="804">
                  <c:v>44918</c:v>
                </c:pt>
                <c:pt idx="805">
                  <c:v>44922</c:v>
                </c:pt>
                <c:pt idx="806">
                  <c:v>44923</c:v>
                </c:pt>
                <c:pt idx="807">
                  <c:v>44924</c:v>
                </c:pt>
                <c:pt idx="808">
                  <c:v>44925</c:v>
                </c:pt>
                <c:pt idx="809">
                  <c:v>44929</c:v>
                </c:pt>
                <c:pt idx="810">
                  <c:v>44930</c:v>
                </c:pt>
                <c:pt idx="811">
                  <c:v>44931</c:v>
                </c:pt>
                <c:pt idx="812">
                  <c:v>44932</c:v>
                </c:pt>
                <c:pt idx="813">
                  <c:v>44935</c:v>
                </c:pt>
                <c:pt idx="814">
                  <c:v>44936</c:v>
                </c:pt>
                <c:pt idx="815">
                  <c:v>44937</c:v>
                </c:pt>
                <c:pt idx="816">
                  <c:v>44938</c:v>
                </c:pt>
                <c:pt idx="817">
                  <c:v>44939</c:v>
                </c:pt>
                <c:pt idx="818">
                  <c:v>44943</c:v>
                </c:pt>
                <c:pt idx="819">
                  <c:v>44944</c:v>
                </c:pt>
                <c:pt idx="820">
                  <c:v>44945</c:v>
                </c:pt>
                <c:pt idx="821">
                  <c:v>44946</c:v>
                </c:pt>
                <c:pt idx="822">
                  <c:v>44949</c:v>
                </c:pt>
                <c:pt idx="823">
                  <c:v>44950</c:v>
                </c:pt>
                <c:pt idx="824">
                  <c:v>44951</c:v>
                </c:pt>
                <c:pt idx="825">
                  <c:v>44952</c:v>
                </c:pt>
                <c:pt idx="826">
                  <c:v>44953</c:v>
                </c:pt>
                <c:pt idx="827">
                  <c:v>44956</c:v>
                </c:pt>
                <c:pt idx="828">
                  <c:v>44957</c:v>
                </c:pt>
                <c:pt idx="829">
                  <c:v>44958</c:v>
                </c:pt>
                <c:pt idx="830">
                  <c:v>44959</c:v>
                </c:pt>
                <c:pt idx="831">
                  <c:v>44960</c:v>
                </c:pt>
                <c:pt idx="832">
                  <c:v>44963</c:v>
                </c:pt>
                <c:pt idx="833">
                  <c:v>44964</c:v>
                </c:pt>
                <c:pt idx="834">
                  <c:v>44965</c:v>
                </c:pt>
                <c:pt idx="835">
                  <c:v>44966</c:v>
                </c:pt>
                <c:pt idx="836">
                  <c:v>44967</c:v>
                </c:pt>
                <c:pt idx="837">
                  <c:v>44970</c:v>
                </c:pt>
                <c:pt idx="838">
                  <c:v>44971</c:v>
                </c:pt>
                <c:pt idx="839">
                  <c:v>44972</c:v>
                </c:pt>
                <c:pt idx="840">
                  <c:v>44973</c:v>
                </c:pt>
                <c:pt idx="841">
                  <c:v>44974</c:v>
                </c:pt>
                <c:pt idx="842">
                  <c:v>44978</c:v>
                </c:pt>
                <c:pt idx="843">
                  <c:v>44979</c:v>
                </c:pt>
                <c:pt idx="844">
                  <c:v>44980</c:v>
                </c:pt>
                <c:pt idx="845">
                  <c:v>44981</c:v>
                </c:pt>
                <c:pt idx="846">
                  <c:v>44984</c:v>
                </c:pt>
                <c:pt idx="847">
                  <c:v>44985</c:v>
                </c:pt>
                <c:pt idx="848">
                  <c:v>44986</c:v>
                </c:pt>
                <c:pt idx="849">
                  <c:v>44987</c:v>
                </c:pt>
                <c:pt idx="850">
                  <c:v>44988</c:v>
                </c:pt>
                <c:pt idx="851">
                  <c:v>44991</c:v>
                </c:pt>
                <c:pt idx="852">
                  <c:v>44992</c:v>
                </c:pt>
                <c:pt idx="853">
                  <c:v>44993</c:v>
                </c:pt>
                <c:pt idx="854">
                  <c:v>44994</c:v>
                </c:pt>
                <c:pt idx="855">
                  <c:v>44995</c:v>
                </c:pt>
                <c:pt idx="856">
                  <c:v>44998</c:v>
                </c:pt>
                <c:pt idx="857">
                  <c:v>44999</c:v>
                </c:pt>
                <c:pt idx="858">
                  <c:v>45000</c:v>
                </c:pt>
                <c:pt idx="859">
                  <c:v>45001</c:v>
                </c:pt>
                <c:pt idx="860">
                  <c:v>45002</c:v>
                </c:pt>
                <c:pt idx="861">
                  <c:v>45005</c:v>
                </c:pt>
                <c:pt idx="862">
                  <c:v>45006</c:v>
                </c:pt>
                <c:pt idx="863">
                  <c:v>45007</c:v>
                </c:pt>
                <c:pt idx="864">
                  <c:v>45008</c:v>
                </c:pt>
                <c:pt idx="865">
                  <c:v>45009</c:v>
                </c:pt>
                <c:pt idx="866">
                  <c:v>45012</c:v>
                </c:pt>
                <c:pt idx="867">
                  <c:v>45013</c:v>
                </c:pt>
                <c:pt idx="868">
                  <c:v>45014</c:v>
                </c:pt>
                <c:pt idx="869">
                  <c:v>45015</c:v>
                </c:pt>
                <c:pt idx="870">
                  <c:v>45016</c:v>
                </c:pt>
                <c:pt idx="871">
                  <c:v>45019</c:v>
                </c:pt>
                <c:pt idx="872">
                  <c:v>45020</c:v>
                </c:pt>
                <c:pt idx="873">
                  <c:v>45021</c:v>
                </c:pt>
                <c:pt idx="874">
                  <c:v>45022</c:v>
                </c:pt>
                <c:pt idx="875">
                  <c:v>45026</c:v>
                </c:pt>
                <c:pt idx="876">
                  <c:v>45027</c:v>
                </c:pt>
                <c:pt idx="877">
                  <c:v>45028</c:v>
                </c:pt>
                <c:pt idx="878">
                  <c:v>45029</c:v>
                </c:pt>
                <c:pt idx="879">
                  <c:v>45030</c:v>
                </c:pt>
                <c:pt idx="880">
                  <c:v>45033</c:v>
                </c:pt>
                <c:pt idx="881">
                  <c:v>45034</c:v>
                </c:pt>
                <c:pt idx="882">
                  <c:v>45035</c:v>
                </c:pt>
                <c:pt idx="883">
                  <c:v>45036</c:v>
                </c:pt>
                <c:pt idx="884">
                  <c:v>45037</c:v>
                </c:pt>
                <c:pt idx="885">
                  <c:v>45040</c:v>
                </c:pt>
                <c:pt idx="886">
                  <c:v>45041</c:v>
                </c:pt>
                <c:pt idx="887">
                  <c:v>45042</c:v>
                </c:pt>
                <c:pt idx="888">
                  <c:v>45043</c:v>
                </c:pt>
                <c:pt idx="889">
                  <c:v>45044</c:v>
                </c:pt>
                <c:pt idx="890">
                  <c:v>45047</c:v>
                </c:pt>
                <c:pt idx="891">
                  <c:v>45048</c:v>
                </c:pt>
                <c:pt idx="892">
                  <c:v>45049</c:v>
                </c:pt>
                <c:pt idx="893">
                  <c:v>45050</c:v>
                </c:pt>
                <c:pt idx="894">
                  <c:v>45051</c:v>
                </c:pt>
                <c:pt idx="895">
                  <c:v>45054</c:v>
                </c:pt>
                <c:pt idx="896">
                  <c:v>45055</c:v>
                </c:pt>
                <c:pt idx="897">
                  <c:v>45056</c:v>
                </c:pt>
                <c:pt idx="898">
                  <c:v>45057</c:v>
                </c:pt>
                <c:pt idx="899">
                  <c:v>45058</c:v>
                </c:pt>
                <c:pt idx="900">
                  <c:v>45061</c:v>
                </c:pt>
                <c:pt idx="901">
                  <c:v>45062</c:v>
                </c:pt>
                <c:pt idx="902">
                  <c:v>45063</c:v>
                </c:pt>
                <c:pt idx="903">
                  <c:v>45064</c:v>
                </c:pt>
                <c:pt idx="904">
                  <c:v>45065</c:v>
                </c:pt>
                <c:pt idx="905">
                  <c:v>45068</c:v>
                </c:pt>
                <c:pt idx="906">
                  <c:v>45069</c:v>
                </c:pt>
                <c:pt idx="907">
                  <c:v>45070</c:v>
                </c:pt>
                <c:pt idx="908">
                  <c:v>45071</c:v>
                </c:pt>
                <c:pt idx="909">
                  <c:v>45072</c:v>
                </c:pt>
                <c:pt idx="910">
                  <c:v>45076</c:v>
                </c:pt>
                <c:pt idx="911">
                  <c:v>45077</c:v>
                </c:pt>
                <c:pt idx="912">
                  <c:v>45078</c:v>
                </c:pt>
                <c:pt idx="913">
                  <c:v>45079</c:v>
                </c:pt>
                <c:pt idx="914">
                  <c:v>45082</c:v>
                </c:pt>
                <c:pt idx="915">
                  <c:v>45083</c:v>
                </c:pt>
                <c:pt idx="916">
                  <c:v>45084</c:v>
                </c:pt>
                <c:pt idx="917">
                  <c:v>45085</c:v>
                </c:pt>
                <c:pt idx="918">
                  <c:v>45086</c:v>
                </c:pt>
                <c:pt idx="919">
                  <c:v>45089</c:v>
                </c:pt>
                <c:pt idx="920">
                  <c:v>45090</c:v>
                </c:pt>
                <c:pt idx="921">
                  <c:v>45091</c:v>
                </c:pt>
                <c:pt idx="922">
                  <c:v>45092</c:v>
                </c:pt>
                <c:pt idx="923">
                  <c:v>45093</c:v>
                </c:pt>
                <c:pt idx="924">
                  <c:v>45097</c:v>
                </c:pt>
                <c:pt idx="925">
                  <c:v>45098</c:v>
                </c:pt>
                <c:pt idx="926">
                  <c:v>45099</c:v>
                </c:pt>
                <c:pt idx="927">
                  <c:v>45100</c:v>
                </c:pt>
                <c:pt idx="928">
                  <c:v>45103</c:v>
                </c:pt>
                <c:pt idx="929">
                  <c:v>45104</c:v>
                </c:pt>
                <c:pt idx="930">
                  <c:v>45105</c:v>
                </c:pt>
                <c:pt idx="931">
                  <c:v>45106</c:v>
                </c:pt>
                <c:pt idx="932">
                  <c:v>45107</c:v>
                </c:pt>
                <c:pt idx="933">
                  <c:v>45110</c:v>
                </c:pt>
                <c:pt idx="934">
                  <c:v>45112</c:v>
                </c:pt>
                <c:pt idx="935">
                  <c:v>45113</c:v>
                </c:pt>
                <c:pt idx="936">
                  <c:v>45114</c:v>
                </c:pt>
                <c:pt idx="937">
                  <c:v>45117</c:v>
                </c:pt>
                <c:pt idx="938">
                  <c:v>45118</c:v>
                </c:pt>
                <c:pt idx="939">
                  <c:v>45119</c:v>
                </c:pt>
                <c:pt idx="940">
                  <c:v>45120</c:v>
                </c:pt>
                <c:pt idx="941">
                  <c:v>45121</c:v>
                </c:pt>
                <c:pt idx="942">
                  <c:v>45124</c:v>
                </c:pt>
                <c:pt idx="943">
                  <c:v>45125</c:v>
                </c:pt>
                <c:pt idx="944">
                  <c:v>45126</c:v>
                </c:pt>
                <c:pt idx="945">
                  <c:v>45127</c:v>
                </c:pt>
                <c:pt idx="946">
                  <c:v>45128</c:v>
                </c:pt>
                <c:pt idx="947">
                  <c:v>45131</c:v>
                </c:pt>
                <c:pt idx="948">
                  <c:v>45132</c:v>
                </c:pt>
                <c:pt idx="949">
                  <c:v>45133</c:v>
                </c:pt>
                <c:pt idx="950">
                  <c:v>45134</c:v>
                </c:pt>
                <c:pt idx="951">
                  <c:v>45135</c:v>
                </c:pt>
                <c:pt idx="952">
                  <c:v>45138</c:v>
                </c:pt>
                <c:pt idx="953">
                  <c:v>45139</c:v>
                </c:pt>
                <c:pt idx="954">
                  <c:v>45140</c:v>
                </c:pt>
                <c:pt idx="955">
                  <c:v>45141</c:v>
                </c:pt>
                <c:pt idx="956">
                  <c:v>45142</c:v>
                </c:pt>
                <c:pt idx="957">
                  <c:v>45145</c:v>
                </c:pt>
                <c:pt idx="958">
                  <c:v>45146</c:v>
                </c:pt>
                <c:pt idx="959">
                  <c:v>45147</c:v>
                </c:pt>
                <c:pt idx="960">
                  <c:v>45148</c:v>
                </c:pt>
                <c:pt idx="961">
                  <c:v>45149</c:v>
                </c:pt>
                <c:pt idx="962">
                  <c:v>45152</c:v>
                </c:pt>
                <c:pt idx="963">
                  <c:v>45153</c:v>
                </c:pt>
                <c:pt idx="964">
                  <c:v>45154</c:v>
                </c:pt>
                <c:pt idx="965">
                  <c:v>45155</c:v>
                </c:pt>
                <c:pt idx="966">
                  <c:v>45156</c:v>
                </c:pt>
                <c:pt idx="967">
                  <c:v>45159</c:v>
                </c:pt>
                <c:pt idx="968">
                  <c:v>45160</c:v>
                </c:pt>
                <c:pt idx="969">
                  <c:v>45161</c:v>
                </c:pt>
                <c:pt idx="970">
                  <c:v>45162</c:v>
                </c:pt>
                <c:pt idx="971">
                  <c:v>45163</c:v>
                </c:pt>
                <c:pt idx="972">
                  <c:v>45166</c:v>
                </c:pt>
                <c:pt idx="973">
                  <c:v>45167</c:v>
                </c:pt>
                <c:pt idx="974">
                  <c:v>45168</c:v>
                </c:pt>
                <c:pt idx="975">
                  <c:v>45169</c:v>
                </c:pt>
                <c:pt idx="976">
                  <c:v>45170</c:v>
                </c:pt>
                <c:pt idx="977">
                  <c:v>45174</c:v>
                </c:pt>
                <c:pt idx="978">
                  <c:v>45175</c:v>
                </c:pt>
                <c:pt idx="979">
                  <c:v>45176</c:v>
                </c:pt>
                <c:pt idx="980">
                  <c:v>45177</c:v>
                </c:pt>
                <c:pt idx="981">
                  <c:v>45180</c:v>
                </c:pt>
                <c:pt idx="982">
                  <c:v>45181</c:v>
                </c:pt>
                <c:pt idx="983">
                  <c:v>45182</c:v>
                </c:pt>
                <c:pt idx="984">
                  <c:v>45183</c:v>
                </c:pt>
                <c:pt idx="985">
                  <c:v>45184</c:v>
                </c:pt>
                <c:pt idx="986">
                  <c:v>45187</c:v>
                </c:pt>
                <c:pt idx="987">
                  <c:v>45188</c:v>
                </c:pt>
                <c:pt idx="988">
                  <c:v>45189</c:v>
                </c:pt>
                <c:pt idx="989">
                  <c:v>45190</c:v>
                </c:pt>
                <c:pt idx="990">
                  <c:v>45191</c:v>
                </c:pt>
                <c:pt idx="991">
                  <c:v>45194</c:v>
                </c:pt>
                <c:pt idx="992">
                  <c:v>45195</c:v>
                </c:pt>
                <c:pt idx="993">
                  <c:v>45196</c:v>
                </c:pt>
                <c:pt idx="994">
                  <c:v>45197</c:v>
                </c:pt>
                <c:pt idx="995">
                  <c:v>45198</c:v>
                </c:pt>
                <c:pt idx="996">
                  <c:v>45201</c:v>
                </c:pt>
                <c:pt idx="997">
                  <c:v>45202</c:v>
                </c:pt>
                <c:pt idx="998">
                  <c:v>45203</c:v>
                </c:pt>
                <c:pt idx="999">
                  <c:v>45204</c:v>
                </c:pt>
                <c:pt idx="1000">
                  <c:v>45205</c:v>
                </c:pt>
                <c:pt idx="1001">
                  <c:v>45208</c:v>
                </c:pt>
                <c:pt idx="1002">
                  <c:v>45209</c:v>
                </c:pt>
                <c:pt idx="1003">
                  <c:v>45210</c:v>
                </c:pt>
                <c:pt idx="1004">
                  <c:v>45211</c:v>
                </c:pt>
                <c:pt idx="1005">
                  <c:v>45212</c:v>
                </c:pt>
                <c:pt idx="1006">
                  <c:v>45215</c:v>
                </c:pt>
                <c:pt idx="1007">
                  <c:v>45216</c:v>
                </c:pt>
                <c:pt idx="1008">
                  <c:v>45217</c:v>
                </c:pt>
                <c:pt idx="1009">
                  <c:v>45218</c:v>
                </c:pt>
                <c:pt idx="1010">
                  <c:v>45219</c:v>
                </c:pt>
                <c:pt idx="1011">
                  <c:v>45222</c:v>
                </c:pt>
                <c:pt idx="1012">
                  <c:v>45223</c:v>
                </c:pt>
                <c:pt idx="1013">
                  <c:v>45224</c:v>
                </c:pt>
                <c:pt idx="1014">
                  <c:v>45225</c:v>
                </c:pt>
                <c:pt idx="1015">
                  <c:v>45226</c:v>
                </c:pt>
                <c:pt idx="1016">
                  <c:v>45229</c:v>
                </c:pt>
                <c:pt idx="1017">
                  <c:v>45230</c:v>
                </c:pt>
                <c:pt idx="1018">
                  <c:v>45231</c:v>
                </c:pt>
                <c:pt idx="1019">
                  <c:v>45232</c:v>
                </c:pt>
                <c:pt idx="1020">
                  <c:v>45233</c:v>
                </c:pt>
                <c:pt idx="1021">
                  <c:v>45236</c:v>
                </c:pt>
                <c:pt idx="1022">
                  <c:v>45237</c:v>
                </c:pt>
                <c:pt idx="1023">
                  <c:v>45238</c:v>
                </c:pt>
                <c:pt idx="1024">
                  <c:v>45239</c:v>
                </c:pt>
                <c:pt idx="1025">
                  <c:v>45240</c:v>
                </c:pt>
                <c:pt idx="1026">
                  <c:v>45243</c:v>
                </c:pt>
                <c:pt idx="1027">
                  <c:v>45244</c:v>
                </c:pt>
                <c:pt idx="1028">
                  <c:v>45245</c:v>
                </c:pt>
                <c:pt idx="1029">
                  <c:v>45246</c:v>
                </c:pt>
                <c:pt idx="1030">
                  <c:v>45247</c:v>
                </c:pt>
                <c:pt idx="1031">
                  <c:v>45250</c:v>
                </c:pt>
                <c:pt idx="1032">
                  <c:v>45251</c:v>
                </c:pt>
                <c:pt idx="1033">
                  <c:v>45252</c:v>
                </c:pt>
                <c:pt idx="1034">
                  <c:v>45254</c:v>
                </c:pt>
                <c:pt idx="1035">
                  <c:v>45257</c:v>
                </c:pt>
                <c:pt idx="1036">
                  <c:v>45258</c:v>
                </c:pt>
                <c:pt idx="1037">
                  <c:v>45259</c:v>
                </c:pt>
                <c:pt idx="1038">
                  <c:v>45260</c:v>
                </c:pt>
                <c:pt idx="1039">
                  <c:v>45261</c:v>
                </c:pt>
                <c:pt idx="1040">
                  <c:v>45264</c:v>
                </c:pt>
                <c:pt idx="1041">
                  <c:v>45265</c:v>
                </c:pt>
                <c:pt idx="1042">
                  <c:v>45266</c:v>
                </c:pt>
                <c:pt idx="1043">
                  <c:v>45267</c:v>
                </c:pt>
                <c:pt idx="1044">
                  <c:v>45268</c:v>
                </c:pt>
                <c:pt idx="1045">
                  <c:v>45271</c:v>
                </c:pt>
                <c:pt idx="1046">
                  <c:v>45272</c:v>
                </c:pt>
                <c:pt idx="1047">
                  <c:v>45273</c:v>
                </c:pt>
                <c:pt idx="1048">
                  <c:v>45274</c:v>
                </c:pt>
                <c:pt idx="1049">
                  <c:v>45275</c:v>
                </c:pt>
                <c:pt idx="1050">
                  <c:v>45278</c:v>
                </c:pt>
                <c:pt idx="1051">
                  <c:v>45279</c:v>
                </c:pt>
                <c:pt idx="1052">
                  <c:v>45280</c:v>
                </c:pt>
                <c:pt idx="1053">
                  <c:v>45281</c:v>
                </c:pt>
                <c:pt idx="1054">
                  <c:v>45282</c:v>
                </c:pt>
                <c:pt idx="1055">
                  <c:v>45286</c:v>
                </c:pt>
                <c:pt idx="1056">
                  <c:v>45287</c:v>
                </c:pt>
                <c:pt idx="1057">
                  <c:v>45288</c:v>
                </c:pt>
                <c:pt idx="1058">
                  <c:v>45289</c:v>
                </c:pt>
                <c:pt idx="1059">
                  <c:v>45293</c:v>
                </c:pt>
                <c:pt idx="1060">
                  <c:v>45294</c:v>
                </c:pt>
                <c:pt idx="1061">
                  <c:v>45295</c:v>
                </c:pt>
                <c:pt idx="1062">
                  <c:v>45296</c:v>
                </c:pt>
                <c:pt idx="1063">
                  <c:v>45299</c:v>
                </c:pt>
                <c:pt idx="1064">
                  <c:v>45300</c:v>
                </c:pt>
                <c:pt idx="1065">
                  <c:v>45301</c:v>
                </c:pt>
                <c:pt idx="1066">
                  <c:v>45302</c:v>
                </c:pt>
                <c:pt idx="1067">
                  <c:v>45303</c:v>
                </c:pt>
                <c:pt idx="1068">
                  <c:v>45307</c:v>
                </c:pt>
                <c:pt idx="1069">
                  <c:v>45308</c:v>
                </c:pt>
                <c:pt idx="1070">
                  <c:v>45309</c:v>
                </c:pt>
                <c:pt idx="1071">
                  <c:v>45310</c:v>
                </c:pt>
                <c:pt idx="1072">
                  <c:v>45313</c:v>
                </c:pt>
                <c:pt idx="1073">
                  <c:v>45314</c:v>
                </c:pt>
                <c:pt idx="1074">
                  <c:v>45315</c:v>
                </c:pt>
                <c:pt idx="1075">
                  <c:v>45316</c:v>
                </c:pt>
                <c:pt idx="1076">
                  <c:v>45317</c:v>
                </c:pt>
                <c:pt idx="1077">
                  <c:v>45320</c:v>
                </c:pt>
                <c:pt idx="1078">
                  <c:v>45321</c:v>
                </c:pt>
                <c:pt idx="1079">
                  <c:v>45322</c:v>
                </c:pt>
                <c:pt idx="1080">
                  <c:v>45323</c:v>
                </c:pt>
                <c:pt idx="1081">
                  <c:v>45324</c:v>
                </c:pt>
                <c:pt idx="1082">
                  <c:v>45327</c:v>
                </c:pt>
                <c:pt idx="1083">
                  <c:v>45328</c:v>
                </c:pt>
                <c:pt idx="1084">
                  <c:v>45329</c:v>
                </c:pt>
                <c:pt idx="1085">
                  <c:v>45330</c:v>
                </c:pt>
                <c:pt idx="1086">
                  <c:v>45331</c:v>
                </c:pt>
                <c:pt idx="1087">
                  <c:v>45334</c:v>
                </c:pt>
                <c:pt idx="1088">
                  <c:v>45335</c:v>
                </c:pt>
                <c:pt idx="1089">
                  <c:v>45336</c:v>
                </c:pt>
                <c:pt idx="1090">
                  <c:v>45337</c:v>
                </c:pt>
                <c:pt idx="1091">
                  <c:v>45338</c:v>
                </c:pt>
                <c:pt idx="1092">
                  <c:v>45342</c:v>
                </c:pt>
                <c:pt idx="1093">
                  <c:v>45343</c:v>
                </c:pt>
                <c:pt idx="1094">
                  <c:v>45344</c:v>
                </c:pt>
                <c:pt idx="1095">
                  <c:v>45345</c:v>
                </c:pt>
                <c:pt idx="1096">
                  <c:v>45348</c:v>
                </c:pt>
                <c:pt idx="1097">
                  <c:v>45349</c:v>
                </c:pt>
                <c:pt idx="1098">
                  <c:v>45350</c:v>
                </c:pt>
                <c:pt idx="1099">
                  <c:v>45351</c:v>
                </c:pt>
                <c:pt idx="1100">
                  <c:v>45352</c:v>
                </c:pt>
                <c:pt idx="1101">
                  <c:v>45355</c:v>
                </c:pt>
                <c:pt idx="1102">
                  <c:v>45356</c:v>
                </c:pt>
                <c:pt idx="1103">
                  <c:v>45357</c:v>
                </c:pt>
                <c:pt idx="1104">
                  <c:v>45358</c:v>
                </c:pt>
                <c:pt idx="1105">
                  <c:v>45359</c:v>
                </c:pt>
                <c:pt idx="1106">
                  <c:v>45362</c:v>
                </c:pt>
                <c:pt idx="1107">
                  <c:v>45363</c:v>
                </c:pt>
                <c:pt idx="1108">
                  <c:v>45364</c:v>
                </c:pt>
                <c:pt idx="1109">
                  <c:v>45365</c:v>
                </c:pt>
                <c:pt idx="1110">
                  <c:v>45366</c:v>
                </c:pt>
                <c:pt idx="1111">
                  <c:v>45369</c:v>
                </c:pt>
                <c:pt idx="1112">
                  <c:v>45370</c:v>
                </c:pt>
                <c:pt idx="1113">
                  <c:v>45371</c:v>
                </c:pt>
                <c:pt idx="1114">
                  <c:v>45372</c:v>
                </c:pt>
                <c:pt idx="1115">
                  <c:v>45373</c:v>
                </c:pt>
                <c:pt idx="1116">
                  <c:v>45376</c:v>
                </c:pt>
                <c:pt idx="1117">
                  <c:v>45377</c:v>
                </c:pt>
                <c:pt idx="1118">
                  <c:v>45378</c:v>
                </c:pt>
                <c:pt idx="1119">
                  <c:v>45379</c:v>
                </c:pt>
                <c:pt idx="1120">
                  <c:v>45383</c:v>
                </c:pt>
                <c:pt idx="1121">
                  <c:v>45384</c:v>
                </c:pt>
                <c:pt idx="1122">
                  <c:v>45385</c:v>
                </c:pt>
                <c:pt idx="1123">
                  <c:v>45386</c:v>
                </c:pt>
                <c:pt idx="1124">
                  <c:v>45387</c:v>
                </c:pt>
                <c:pt idx="1125">
                  <c:v>45390</c:v>
                </c:pt>
                <c:pt idx="1126">
                  <c:v>45391</c:v>
                </c:pt>
                <c:pt idx="1127">
                  <c:v>45392</c:v>
                </c:pt>
                <c:pt idx="1128">
                  <c:v>45393</c:v>
                </c:pt>
                <c:pt idx="1129">
                  <c:v>45394</c:v>
                </c:pt>
                <c:pt idx="1130">
                  <c:v>45397</c:v>
                </c:pt>
                <c:pt idx="1131">
                  <c:v>45398</c:v>
                </c:pt>
                <c:pt idx="1132">
                  <c:v>45399</c:v>
                </c:pt>
                <c:pt idx="1133">
                  <c:v>45400</c:v>
                </c:pt>
                <c:pt idx="1134">
                  <c:v>45401</c:v>
                </c:pt>
                <c:pt idx="1135">
                  <c:v>45404</c:v>
                </c:pt>
                <c:pt idx="1136">
                  <c:v>45405</c:v>
                </c:pt>
                <c:pt idx="1137">
                  <c:v>45406</c:v>
                </c:pt>
                <c:pt idx="1138">
                  <c:v>45407</c:v>
                </c:pt>
                <c:pt idx="1139">
                  <c:v>45408</c:v>
                </c:pt>
                <c:pt idx="1140">
                  <c:v>45411</c:v>
                </c:pt>
                <c:pt idx="1141">
                  <c:v>45412</c:v>
                </c:pt>
                <c:pt idx="1142">
                  <c:v>45413</c:v>
                </c:pt>
                <c:pt idx="1143">
                  <c:v>45414</c:v>
                </c:pt>
                <c:pt idx="1144">
                  <c:v>45415</c:v>
                </c:pt>
                <c:pt idx="1145">
                  <c:v>45418</c:v>
                </c:pt>
                <c:pt idx="1146">
                  <c:v>45419</c:v>
                </c:pt>
                <c:pt idx="1147">
                  <c:v>45420</c:v>
                </c:pt>
                <c:pt idx="1148">
                  <c:v>45421</c:v>
                </c:pt>
                <c:pt idx="1149">
                  <c:v>45422</c:v>
                </c:pt>
                <c:pt idx="1150">
                  <c:v>45425</c:v>
                </c:pt>
                <c:pt idx="1151">
                  <c:v>45426</c:v>
                </c:pt>
                <c:pt idx="1152">
                  <c:v>45427</c:v>
                </c:pt>
                <c:pt idx="1153">
                  <c:v>45428</c:v>
                </c:pt>
                <c:pt idx="1154">
                  <c:v>45429</c:v>
                </c:pt>
                <c:pt idx="1155">
                  <c:v>45432</c:v>
                </c:pt>
                <c:pt idx="1156">
                  <c:v>45433</c:v>
                </c:pt>
                <c:pt idx="1157">
                  <c:v>45434</c:v>
                </c:pt>
                <c:pt idx="1158">
                  <c:v>45435</c:v>
                </c:pt>
                <c:pt idx="1159">
                  <c:v>45436</c:v>
                </c:pt>
                <c:pt idx="1160">
                  <c:v>45440</c:v>
                </c:pt>
                <c:pt idx="1161">
                  <c:v>45441</c:v>
                </c:pt>
                <c:pt idx="1162">
                  <c:v>45442</c:v>
                </c:pt>
                <c:pt idx="1163">
                  <c:v>45443</c:v>
                </c:pt>
                <c:pt idx="1164">
                  <c:v>45446</c:v>
                </c:pt>
                <c:pt idx="1165">
                  <c:v>45447</c:v>
                </c:pt>
                <c:pt idx="1166">
                  <c:v>45448</c:v>
                </c:pt>
                <c:pt idx="1167">
                  <c:v>45449</c:v>
                </c:pt>
                <c:pt idx="1168">
                  <c:v>45450</c:v>
                </c:pt>
                <c:pt idx="1169">
                  <c:v>45453</c:v>
                </c:pt>
                <c:pt idx="1170">
                  <c:v>45454</c:v>
                </c:pt>
                <c:pt idx="1171">
                  <c:v>45455</c:v>
                </c:pt>
                <c:pt idx="1172">
                  <c:v>45456</c:v>
                </c:pt>
                <c:pt idx="1173">
                  <c:v>45457</c:v>
                </c:pt>
                <c:pt idx="1174">
                  <c:v>45460</c:v>
                </c:pt>
                <c:pt idx="1175">
                  <c:v>45461</c:v>
                </c:pt>
                <c:pt idx="1176">
                  <c:v>45463</c:v>
                </c:pt>
                <c:pt idx="1177">
                  <c:v>45464</c:v>
                </c:pt>
                <c:pt idx="1178">
                  <c:v>45467</c:v>
                </c:pt>
                <c:pt idx="1179">
                  <c:v>45468</c:v>
                </c:pt>
                <c:pt idx="1180">
                  <c:v>45469</c:v>
                </c:pt>
                <c:pt idx="1181">
                  <c:v>45470</c:v>
                </c:pt>
                <c:pt idx="1182">
                  <c:v>45471</c:v>
                </c:pt>
                <c:pt idx="1183">
                  <c:v>45474</c:v>
                </c:pt>
                <c:pt idx="1184">
                  <c:v>45475</c:v>
                </c:pt>
                <c:pt idx="1185">
                  <c:v>45476</c:v>
                </c:pt>
                <c:pt idx="1186">
                  <c:v>45478</c:v>
                </c:pt>
                <c:pt idx="1187">
                  <c:v>45481</c:v>
                </c:pt>
                <c:pt idx="1188">
                  <c:v>45482</c:v>
                </c:pt>
                <c:pt idx="1189">
                  <c:v>45483</c:v>
                </c:pt>
                <c:pt idx="1190">
                  <c:v>45484</c:v>
                </c:pt>
                <c:pt idx="1191">
                  <c:v>45485</c:v>
                </c:pt>
                <c:pt idx="1192">
                  <c:v>45488</c:v>
                </c:pt>
                <c:pt idx="1193">
                  <c:v>45489</c:v>
                </c:pt>
                <c:pt idx="1194">
                  <c:v>45490</c:v>
                </c:pt>
                <c:pt idx="1195">
                  <c:v>45491</c:v>
                </c:pt>
                <c:pt idx="1196">
                  <c:v>45492</c:v>
                </c:pt>
                <c:pt idx="1197">
                  <c:v>45495</c:v>
                </c:pt>
                <c:pt idx="1198">
                  <c:v>45496</c:v>
                </c:pt>
                <c:pt idx="1199">
                  <c:v>45497</c:v>
                </c:pt>
                <c:pt idx="1200">
                  <c:v>45498</c:v>
                </c:pt>
                <c:pt idx="1201">
                  <c:v>45499</c:v>
                </c:pt>
                <c:pt idx="1202">
                  <c:v>45502</c:v>
                </c:pt>
                <c:pt idx="1203">
                  <c:v>45503</c:v>
                </c:pt>
                <c:pt idx="1204">
                  <c:v>45504</c:v>
                </c:pt>
                <c:pt idx="1205">
                  <c:v>45505</c:v>
                </c:pt>
                <c:pt idx="1206">
                  <c:v>45506</c:v>
                </c:pt>
                <c:pt idx="1207">
                  <c:v>45509</c:v>
                </c:pt>
                <c:pt idx="1208">
                  <c:v>45510</c:v>
                </c:pt>
                <c:pt idx="1209">
                  <c:v>45511</c:v>
                </c:pt>
                <c:pt idx="1210">
                  <c:v>45512</c:v>
                </c:pt>
                <c:pt idx="1211">
                  <c:v>45513</c:v>
                </c:pt>
                <c:pt idx="1212">
                  <c:v>45516</c:v>
                </c:pt>
                <c:pt idx="1213">
                  <c:v>45517</c:v>
                </c:pt>
                <c:pt idx="1214">
                  <c:v>45518</c:v>
                </c:pt>
                <c:pt idx="1215">
                  <c:v>45519</c:v>
                </c:pt>
                <c:pt idx="1216">
                  <c:v>45520</c:v>
                </c:pt>
                <c:pt idx="1217">
                  <c:v>45523</c:v>
                </c:pt>
                <c:pt idx="1218">
                  <c:v>45524</c:v>
                </c:pt>
                <c:pt idx="1219">
                  <c:v>45525</c:v>
                </c:pt>
                <c:pt idx="1220">
                  <c:v>45526</c:v>
                </c:pt>
                <c:pt idx="1221">
                  <c:v>45527</c:v>
                </c:pt>
                <c:pt idx="1222">
                  <c:v>45530</c:v>
                </c:pt>
                <c:pt idx="1223">
                  <c:v>45531</c:v>
                </c:pt>
                <c:pt idx="1224">
                  <c:v>45532</c:v>
                </c:pt>
                <c:pt idx="1225">
                  <c:v>45533</c:v>
                </c:pt>
                <c:pt idx="1226">
                  <c:v>45534</c:v>
                </c:pt>
                <c:pt idx="1227">
                  <c:v>45538</c:v>
                </c:pt>
                <c:pt idx="1228">
                  <c:v>45539</c:v>
                </c:pt>
                <c:pt idx="1229">
                  <c:v>45540</c:v>
                </c:pt>
                <c:pt idx="1230">
                  <c:v>45541</c:v>
                </c:pt>
                <c:pt idx="1231">
                  <c:v>45544</c:v>
                </c:pt>
                <c:pt idx="1232">
                  <c:v>45545</c:v>
                </c:pt>
                <c:pt idx="1233">
                  <c:v>45546</c:v>
                </c:pt>
                <c:pt idx="1234">
                  <c:v>45547</c:v>
                </c:pt>
                <c:pt idx="1235">
                  <c:v>45548</c:v>
                </c:pt>
                <c:pt idx="1236">
                  <c:v>45551</c:v>
                </c:pt>
                <c:pt idx="1237">
                  <c:v>45552</c:v>
                </c:pt>
                <c:pt idx="1238">
                  <c:v>45553</c:v>
                </c:pt>
                <c:pt idx="1239">
                  <c:v>45554</c:v>
                </c:pt>
                <c:pt idx="1240">
                  <c:v>45555</c:v>
                </c:pt>
                <c:pt idx="1241">
                  <c:v>45558</c:v>
                </c:pt>
                <c:pt idx="1242">
                  <c:v>45559</c:v>
                </c:pt>
                <c:pt idx="1243">
                  <c:v>45560</c:v>
                </c:pt>
                <c:pt idx="1244">
                  <c:v>45561</c:v>
                </c:pt>
                <c:pt idx="1245">
                  <c:v>45562</c:v>
                </c:pt>
                <c:pt idx="1246">
                  <c:v>45565</c:v>
                </c:pt>
                <c:pt idx="1247">
                  <c:v>45566</c:v>
                </c:pt>
                <c:pt idx="1248">
                  <c:v>45567</c:v>
                </c:pt>
                <c:pt idx="1249">
                  <c:v>45568</c:v>
                </c:pt>
                <c:pt idx="1250">
                  <c:v>45569</c:v>
                </c:pt>
                <c:pt idx="1251">
                  <c:v>45572</c:v>
                </c:pt>
                <c:pt idx="1252">
                  <c:v>45573</c:v>
                </c:pt>
                <c:pt idx="1253">
                  <c:v>45574</c:v>
                </c:pt>
                <c:pt idx="1254">
                  <c:v>45575</c:v>
                </c:pt>
                <c:pt idx="1255">
                  <c:v>45576</c:v>
                </c:pt>
                <c:pt idx="1256">
                  <c:v>45579</c:v>
                </c:pt>
                <c:pt idx="1257">
                  <c:v>45580</c:v>
                </c:pt>
                <c:pt idx="1258">
                  <c:v>45581</c:v>
                </c:pt>
              </c:numCache>
            </c:numRef>
          </c:cat>
          <c:val>
            <c:numRef>
              <c:f>'Pane 1'!$D$37:$D$1295</c:f>
              <c:numCache>
                <c:formatCode>0.00\%</c:formatCode>
                <c:ptCount val="1259"/>
                <c:pt idx="0">
                  <c:v>0</c:v>
                </c:pt>
                <c:pt idx="1">
                  <c:v>-0.85</c:v>
                </c:pt>
                <c:pt idx="2">
                  <c:v>-3.64</c:v>
                </c:pt>
                <c:pt idx="3">
                  <c:v>-4.21</c:v>
                </c:pt>
                <c:pt idx="4">
                  <c:v>-3.1</c:v>
                </c:pt>
                <c:pt idx="5">
                  <c:v>-3.23</c:v>
                </c:pt>
                <c:pt idx="6">
                  <c:v>-1.71</c:v>
                </c:pt>
                <c:pt idx="7">
                  <c:v>-2.68</c:v>
                </c:pt>
                <c:pt idx="8">
                  <c:v>-2.4700000000000002</c:v>
                </c:pt>
                <c:pt idx="9">
                  <c:v>-1.84</c:v>
                </c:pt>
                <c:pt idx="10">
                  <c:v>-1.01</c:v>
                </c:pt>
                <c:pt idx="11">
                  <c:v>-1.91</c:v>
                </c:pt>
                <c:pt idx="12">
                  <c:v>-0.7</c:v>
                </c:pt>
                <c:pt idx="13">
                  <c:v>-0.92</c:v>
                </c:pt>
                <c:pt idx="14">
                  <c:v>-0.43</c:v>
                </c:pt>
                <c:pt idx="15">
                  <c:v>-0.04</c:v>
                </c:pt>
                <c:pt idx="16">
                  <c:v>0.3</c:v>
                </c:pt>
                <c:pt idx="17">
                  <c:v>0.25</c:v>
                </c:pt>
                <c:pt idx="18">
                  <c:v>1.42</c:v>
                </c:pt>
                <c:pt idx="19">
                  <c:v>1.54</c:v>
                </c:pt>
                <c:pt idx="20">
                  <c:v>1.59</c:v>
                </c:pt>
                <c:pt idx="21">
                  <c:v>2.3199999999999998</c:v>
                </c:pt>
                <c:pt idx="22">
                  <c:v>3.29</c:v>
                </c:pt>
                <c:pt idx="23">
                  <c:v>3.11</c:v>
                </c:pt>
                <c:pt idx="24">
                  <c:v>2.58</c:v>
                </c:pt>
                <c:pt idx="25">
                  <c:v>2.74</c:v>
                </c:pt>
                <c:pt idx="26">
                  <c:v>1.92</c:v>
                </c:pt>
                <c:pt idx="27">
                  <c:v>2.3199999999999998</c:v>
                </c:pt>
                <c:pt idx="28">
                  <c:v>2.44</c:v>
                </c:pt>
                <c:pt idx="29">
                  <c:v>2.91</c:v>
                </c:pt>
                <c:pt idx="30">
                  <c:v>2.65</c:v>
                </c:pt>
                <c:pt idx="31">
                  <c:v>2.21</c:v>
                </c:pt>
                <c:pt idx="32">
                  <c:v>-0.23</c:v>
                </c:pt>
                <c:pt idx="33">
                  <c:v>-0.72</c:v>
                </c:pt>
                <c:pt idx="34">
                  <c:v>-0.68</c:v>
                </c:pt>
                <c:pt idx="35">
                  <c:v>-0.61</c:v>
                </c:pt>
                <c:pt idx="36">
                  <c:v>0.51</c:v>
                </c:pt>
                <c:pt idx="37">
                  <c:v>-0.08</c:v>
                </c:pt>
                <c:pt idx="38">
                  <c:v>-0.32</c:v>
                </c:pt>
                <c:pt idx="39">
                  <c:v>0.34</c:v>
                </c:pt>
                <c:pt idx="40">
                  <c:v>0.16</c:v>
                </c:pt>
                <c:pt idx="41">
                  <c:v>-0.14000000000000001</c:v>
                </c:pt>
                <c:pt idx="42">
                  <c:v>-1.08</c:v>
                </c:pt>
                <c:pt idx="43">
                  <c:v>-1.29</c:v>
                </c:pt>
                <c:pt idx="44">
                  <c:v>-1.89</c:v>
                </c:pt>
                <c:pt idx="45">
                  <c:v>-1.17</c:v>
                </c:pt>
                <c:pt idx="46">
                  <c:v>-1.01</c:v>
                </c:pt>
                <c:pt idx="47">
                  <c:v>0.31</c:v>
                </c:pt>
                <c:pt idx="48">
                  <c:v>-0.28999999999999998</c:v>
                </c:pt>
                <c:pt idx="49">
                  <c:v>-0.21</c:v>
                </c:pt>
                <c:pt idx="50">
                  <c:v>-0.31</c:v>
                </c:pt>
                <c:pt idx="51">
                  <c:v>-0.82</c:v>
                </c:pt>
                <c:pt idx="52">
                  <c:v>-1.21</c:v>
                </c:pt>
                <c:pt idx="53">
                  <c:v>1.0900000000000001</c:v>
                </c:pt>
                <c:pt idx="54">
                  <c:v>2.61</c:v>
                </c:pt>
                <c:pt idx="55">
                  <c:v>2.87</c:v>
                </c:pt>
                <c:pt idx="56">
                  <c:v>3.09</c:v>
                </c:pt>
                <c:pt idx="57">
                  <c:v>2.34</c:v>
                </c:pt>
                <c:pt idx="58">
                  <c:v>3.19</c:v>
                </c:pt>
                <c:pt idx="59">
                  <c:v>2.11</c:v>
                </c:pt>
                <c:pt idx="60">
                  <c:v>2.72</c:v>
                </c:pt>
                <c:pt idx="61">
                  <c:v>2.72</c:v>
                </c:pt>
                <c:pt idx="62">
                  <c:v>3.07</c:v>
                </c:pt>
                <c:pt idx="63">
                  <c:v>4.08</c:v>
                </c:pt>
                <c:pt idx="64">
                  <c:v>3.57</c:v>
                </c:pt>
                <c:pt idx="65">
                  <c:v>2.71</c:v>
                </c:pt>
                <c:pt idx="66">
                  <c:v>2.0499999999999998</c:v>
                </c:pt>
                <c:pt idx="67">
                  <c:v>3.43</c:v>
                </c:pt>
                <c:pt idx="68">
                  <c:v>3.94</c:v>
                </c:pt>
                <c:pt idx="69">
                  <c:v>2.88</c:v>
                </c:pt>
                <c:pt idx="70">
                  <c:v>3.52</c:v>
                </c:pt>
                <c:pt idx="71">
                  <c:v>3.79</c:v>
                </c:pt>
                <c:pt idx="72">
                  <c:v>4.03</c:v>
                </c:pt>
                <c:pt idx="73">
                  <c:v>1.91</c:v>
                </c:pt>
                <c:pt idx="74">
                  <c:v>1.31</c:v>
                </c:pt>
                <c:pt idx="75">
                  <c:v>2.6</c:v>
                </c:pt>
                <c:pt idx="76">
                  <c:v>4.3899999999999997</c:v>
                </c:pt>
                <c:pt idx="77">
                  <c:v>5.75</c:v>
                </c:pt>
                <c:pt idx="78">
                  <c:v>5.65</c:v>
                </c:pt>
                <c:pt idx="79">
                  <c:v>6.37</c:v>
                </c:pt>
                <c:pt idx="80">
                  <c:v>6.26</c:v>
                </c:pt>
                <c:pt idx="81">
                  <c:v>6.57</c:v>
                </c:pt>
                <c:pt idx="82">
                  <c:v>5.55</c:v>
                </c:pt>
                <c:pt idx="83">
                  <c:v>5.55</c:v>
                </c:pt>
                <c:pt idx="84">
                  <c:v>4.8600000000000003</c:v>
                </c:pt>
                <c:pt idx="85">
                  <c:v>4.3600000000000003</c:v>
                </c:pt>
                <c:pt idx="86">
                  <c:v>3.48</c:v>
                </c:pt>
                <c:pt idx="87">
                  <c:v>3.35</c:v>
                </c:pt>
                <c:pt idx="88">
                  <c:v>0.5</c:v>
                </c:pt>
                <c:pt idx="89">
                  <c:v>-4.4400000000000004</c:v>
                </c:pt>
                <c:pt idx="90">
                  <c:v>-4.8</c:v>
                </c:pt>
                <c:pt idx="91">
                  <c:v>-8.7100000000000009</c:v>
                </c:pt>
                <c:pt idx="92">
                  <c:v>-11.18</c:v>
                </c:pt>
                <c:pt idx="93">
                  <c:v>-8.33</c:v>
                </c:pt>
                <c:pt idx="94">
                  <c:v>-10.01</c:v>
                </c:pt>
                <c:pt idx="95">
                  <c:v>-6.31</c:v>
                </c:pt>
                <c:pt idx="96">
                  <c:v>-12.7</c:v>
                </c:pt>
                <c:pt idx="97">
                  <c:v>-13.06</c:v>
                </c:pt>
                <c:pt idx="98">
                  <c:v>-21.1</c:v>
                </c:pt>
                <c:pt idx="99">
                  <c:v>-17.91</c:v>
                </c:pt>
                <c:pt idx="100">
                  <c:v>-25.33</c:v>
                </c:pt>
                <c:pt idx="101">
                  <c:v>-33.78</c:v>
                </c:pt>
                <c:pt idx="102">
                  <c:v>-29.83</c:v>
                </c:pt>
                <c:pt idx="103">
                  <c:v>-40.299999999999997</c:v>
                </c:pt>
                <c:pt idx="104">
                  <c:v>-37.869999999999997</c:v>
                </c:pt>
                <c:pt idx="105">
                  <c:v>-42.43</c:v>
                </c:pt>
                <c:pt idx="106">
                  <c:v>-43.14</c:v>
                </c:pt>
                <c:pt idx="107">
                  <c:v>-45.26</c:v>
                </c:pt>
                <c:pt idx="108">
                  <c:v>-47.1</c:v>
                </c:pt>
                <c:pt idx="109">
                  <c:v>-41.23</c:v>
                </c:pt>
                <c:pt idx="110">
                  <c:v>-34.68</c:v>
                </c:pt>
                <c:pt idx="111">
                  <c:v>-27.83</c:v>
                </c:pt>
                <c:pt idx="112">
                  <c:v>-31.9</c:v>
                </c:pt>
                <c:pt idx="113">
                  <c:v>-32.58</c:v>
                </c:pt>
                <c:pt idx="114">
                  <c:v>-34.79</c:v>
                </c:pt>
                <c:pt idx="115">
                  <c:v>-37.74</c:v>
                </c:pt>
                <c:pt idx="116">
                  <c:v>-38.17</c:v>
                </c:pt>
                <c:pt idx="117">
                  <c:v>-37.99</c:v>
                </c:pt>
                <c:pt idx="118">
                  <c:v>-31.96</c:v>
                </c:pt>
                <c:pt idx="119">
                  <c:v>-33.46</c:v>
                </c:pt>
                <c:pt idx="120">
                  <c:v>-30.67</c:v>
                </c:pt>
                <c:pt idx="121">
                  <c:v>-28.63</c:v>
                </c:pt>
                <c:pt idx="122">
                  <c:v>-30.31</c:v>
                </c:pt>
                <c:pt idx="123">
                  <c:v>-29.01</c:v>
                </c:pt>
                <c:pt idx="124">
                  <c:v>-30</c:v>
                </c:pt>
                <c:pt idx="125">
                  <c:v>-30.96</c:v>
                </c:pt>
                <c:pt idx="126">
                  <c:v>-26.2</c:v>
                </c:pt>
                <c:pt idx="127">
                  <c:v>-29.12</c:v>
                </c:pt>
                <c:pt idx="128">
                  <c:v>-31.59</c:v>
                </c:pt>
                <c:pt idx="129">
                  <c:v>-30.79</c:v>
                </c:pt>
                <c:pt idx="130">
                  <c:v>-30.95</c:v>
                </c:pt>
                <c:pt idx="131">
                  <c:v>-31.56</c:v>
                </c:pt>
                <c:pt idx="132">
                  <c:v>-30.66</c:v>
                </c:pt>
                <c:pt idx="133">
                  <c:v>-29.67</c:v>
                </c:pt>
                <c:pt idx="134">
                  <c:v>-28.13</c:v>
                </c:pt>
                <c:pt idx="135">
                  <c:v>-29.25</c:v>
                </c:pt>
                <c:pt idx="136">
                  <c:v>-31.57</c:v>
                </c:pt>
                <c:pt idx="137">
                  <c:v>-32.93</c:v>
                </c:pt>
                <c:pt idx="138">
                  <c:v>-32.840000000000003</c:v>
                </c:pt>
                <c:pt idx="139">
                  <c:v>-34.58</c:v>
                </c:pt>
                <c:pt idx="140">
                  <c:v>-33.99</c:v>
                </c:pt>
                <c:pt idx="141">
                  <c:v>-32.35</c:v>
                </c:pt>
                <c:pt idx="142">
                  <c:v>-33.42</c:v>
                </c:pt>
                <c:pt idx="143">
                  <c:v>-34.47</c:v>
                </c:pt>
                <c:pt idx="144">
                  <c:v>-36.159999999999997</c:v>
                </c:pt>
                <c:pt idx="145">
                  <c:v>-36.450000000000003</c:v>
                </c:pt>
                <c:pt idx="146">
                  <c:v>-36.72</c:v>
                </c:pt>
                <c:pt idx="147">
                  <c:v>-32.03</c:v>
                </c:pt>
                <c:pt idx="148">
                  <c:v>-33.14</c:v>
                </c:pt>
                <c:pt idx="149">
                  <c:v>-33.340000000000003</c:v>
                </c:pt>
                <c:pt idx="150">
                  <c:v>-31.49</c:v>
                </c:pt>
                <c:pt idx="151">
                  <c:v>-31.78</c:v>
                </c:pt>
                <c:pt idx="152">
                  <c:v>-29.17</c:v>
                </c:pt>
                <c:pt idx="153">
                  <c:v>-25.73</c:v>
                </c:pt>
                <c:pt idx="154">
                  <c:v>-25.58</c:v>
                </c:pt>
                <c:pt idx="155">
                  <c:v>-27.23</c:v>
                </c:pt>
                <c:pt idx="156">
                  <c:v>-26.91</c:v>
                </c:pt>
                <c:pt idx="157">
                  <c:v>-26.97</c:v>
                </c:pt>
                <c:pt idx="158">
                  <c:v>-22.5</c:v>
                </c:pt>
                <c:pt idx="159">
                  <c:v>-21.25</c:v>
                </c:pt>
                <c:pt idx="160">
                  <c:v>-17.149999999999999</c:v>
                </c:pt>
                <c:pt idx="161">
                  <c:v>-13.58</c:v>
                </c:pt>
                <c:pt idx="162">
                  <c:v>-16.64</c:v>
                </c:pt>
                <c:pt idx="163">
                  <c:v>-19.190000000000001</c:v>
                </c:pt>
                <c:pt idx="164">
                  <c:v>-26.25</c:v>
                </c:pt>
                <c:pt idx="165">
                  <c:v>-23.8</c:v>
                </c:pt>
                <c:pt idx="166">
                  <c:v>-23.63</c:v>
                </c:pt>
                <c:pt idx="167">
                  <c:v>-21.79</c:v>
                </c:pt>
                <c:pt idx="168">
                  <c:v>-22.61</c:v>
                </c:pt>
                <c:pt idx="169">
                  <c:v>-22.91</c:v>
                </c:pt>
                <c:pt idx="170">
                  <c:v>-24.62</c:v>
                </c:pt>
                <c:pt idx="171">
                  <c:v>-24.24</c:v>
                </c:pt>
                <c:pt idx="172">
                  <c:v>-25.16</c:v>
                </c:pt>
                <c:pt idx="173">
                  <c:v>-28.35</c:v>
                </c:pt>
                <c:pt idx="174">
                  <c:v>-28.33</c:v>
                </c:pt>
                <c:pt idx="175">
                  <c:v>-29.74</c:v>
                </c:pt>
                <c:pt idx="176">
                  <c:v>-25.68</c:v>
                </c:pt>
                <c:pt idx="177">
                  <c:v>-27.07</c:v>
                </c:pt>
                <c:pt idx="178">
                  <c:v>-27.69</c:v>
                </c:pt>
                <c:pt idx="179">
                  <c:v>-27.43</c:v>
                </c:pt>
                <c:pt idx="180">
                  <c:v>-26.22</c:v>
                </c:pt>
                <c:pt idx="181">
                  <c:v>-28.77</c:v>
                </c:pt>
                <c:pt idx="182">
                  <c:v>-28.92</c:v>
                </c:pt>
                <c:pt idx="183">
                  <c:v>-31.7</c:v>
                </c:pt>
                <c:pt idx="184">
                  <c:v>-29.91</c:v>
                </c:pt>
                <c:pt idx="185">
                  <c:v>-30.04</c:v>
                </c:pt>
                <c:pt idx="186">
                  <c:v>-29.02</c:v>
                </c:pt>
                <c:pt idx="187">
                  <c:v>-26.68</c:v>
                </c:pt>
                <c:pt idx="188">
                  <c:v>-27.42</c:v>
                </c:pt>
                <c:pt idx="189">
                  <c:v>-27.36</c:v>
                </c:pt>
                <c:pt idx="190">
                  <c:v>-28.26</c:v>
                </c:pt>
                <c:pt idx="191">
                  <c:v>-26.62</c:v>
                </c:pt>
                <c:pt idx="192">
                  <c:v>-25.03</c:v>
                </c:pt>
                <c:pt idx="193">
                  <c:v>-25.98</c:v>
                </c:pt>
                <c:pt idx="194">
                  <c:v>-26.83</c:v>
                </c:pt>
                <c:pt idx="195">
                  <c:v>-27.93</c:v>
                </c:pt>
                <c:pt idx="196">
                  <c:v>-27.42</c:v>
                </c:pt>
                <c:pt idx="197">
                  <c:v>-27.98</c:v>
                </c:pt>
                <c:pt idx="198">
                  <c:v>-28.74</c:v>
                </c:pt>
                <c:pt idx="199">
                  <c:v>-29.69</c:v>
                </c:pt>
                <c:pt idx="200">
                  <c:v>-29.08</c:v>
                </c:pt>
                <c:pt idx="201">
                  <c:v>-28.7</c:v>
                </c:pt>
                <c:pt idx="202">
                  <c:v>-26.37</c:v>
                </c:pt>
                <c:pt idx="203">
                  <c:v>-26.79</c:v>
                </c:pt>
                <c:pt idx="204">
                  <c:v>-26.06</c:v>
                </c:pt>
                <c:pt idx="205">
                  <c:v>-23.77</c:v>
                </c:pt>
                <c:pt idx="206">
                  <c:v>-23.22</c:v>
                </c:pt>
                <c:pt idx="207">
                  <c:v>-23.66</c:v>
                </c:pt>
                <c:pt idx="208">
                  <c:v>-24.32</c:v>
                </c:pt>
                <c:pt idx="209">
                  <c:v>-23.57</c:v>
                </c:pt>
                <c:pt idx="210">
                  <c:v>-24.74</c:v>
                </c:pt>
                <c:pt idx="211">
                  <c:v>-25.27</c:v>
                </c:pt>
                <c:pt idx="212">
                  <c:v>-25.46</c:v>
                </c:pt>
                <c:pt idx="213">
                  <c:v>-25.91</c:v>
                </c:pt>
                <c:pt idx="214">
                  <c:v>-26.26</c:v>
                </c:pt>
                <c:pt idx="215">
                  <c:v>-24.07</c:v>
                </c:pt>
                <c:pt idx="216">
                  <c:v>-24.81</c:v>
                </c:pt>
                <c:pt idx="217">
                  <c:v>-25.25</c:v>
                </c:pt>
                <c:pt idx="218">
                  <c:v>-24.57</c:v>
                </c:pt>
                <c:pt idx="219">
                  <c:v>-24.15</c:v>
                </c:pt>
                <c:pt idx="220">
                  <c:v>-25.27</c:v>
                </c:pt>
                <c:pt idx="221">
                  <c:v>-25.55</c:v>
                </c:pt>
                <c:pt idx="222">
                  <c:v>-23.88</c:v>
                </c:pt>
                <c:pt idx="223">
                  <c:v>-25.62</c:v>
                </c:pt>
                <c:pt idx="224">
                  <c:v>-25.45</c:v>
                </c:pt>
                <c:pt idx="225">
                  <c:v>-27.45</c:v>
                </c:pt>
                <c:pt idx="226">
                  <c:v>-27.08</c:v>
                </c:pt>
                <c:pt idx="227">
                  <c:v>-28.19</c:v>
                </c:pt>
                <c:pt idx="228">
                  <c:v>-26.61</c:v>
                </c:pt>
                <c:pt idx="229">
                  <c:v>-25.47</c:v>
                </c:pt>
                <c:pt idx="230">
                  <c:v>-26.05</c:v>
                </c:pt>
                <c:pt idx="231">
                  <c:v>-24.74</c:v>
                </c:pt>
                <c:pt idx="232">
                  <c:v>-24.7</c:v>
                </c:pt>
                <c:pt idx="233">
                  <c:v>-25.74</c:v>
                </c:pt>
                <c:pt idx="234">
                  <c:v>-28.53</c:v>
                </c:pt>
                <c:pt idx="235">
                  <c:v>-27.73</c:v>
                </c:pt>
                <c:pt idx="236">
                  <c:v>-29.42</c:v>
                </c:pt>
                <c:pt idx="237">
                  <c:v>-30.41</c:v>
                </c:pt>
                <c:pt idx="238">
                  <c:v>-28.82</c:v>
                </c:pt>
                <c:pt idx="239">
                  <c:v>-27.17</c:v>
                </c:pt>
                <c:pt idx="240">
                  <c:v>-28.16</c:v>
                </c:pt>
                <c:pt idx="241">
                  <c:v>-28.9</c:v>
                </c:pt>
                <c:pt idx="242">
                  <c:v>-28.76</c:v>
                </c:pt>
                <c:pt idx="243">
                  <c:v>-28.01</c:v>
                </c:pt>
                <c:pt idx="244">
                  <c:v>-27.38</c:v>
                </c:pt>
                <c:pt idx="245">
                  <c:v>-29.15</c:v>
                </c:pt>
                <c:pt idx="246">
                  <c:v>-27.74</c:v>
                </c:pt>
                <c:pt idx="247">
                  <c:v>-26.58</c:v>
                </c:pt>
                <c:pt idx="248">
                  <c:v>-27.3</c:v>
                </c:pt>
                <c:pt idx="249">
                  <c:v>-26.96</c:v>
                </c:pt>
                <c:pt idx="250">
                  <c:v>-28.03</c:v>
                </c:pt>
                <c:pt idx="251">
                  <c:v>-27.5</c:v>
                </c:pt>
                <c:pt idx="252">
                  <c:v>-27.55</c:v>
                </c:pt>
                <c:pt idx="253">
                  <c:v>-26.8</c:v>
                </c:pt>
                <c:pt idx="254">
                  <c:v>-27.45</c:v>
                </c:pt>
                <c:pt idx="255">
                  <c:v>-27.94</c:v>
                </c:pt>
                <c:pt idx="256">
                  <c:v>-28.95</c:v>
                </c:pt>
                <c:pt idx="257">
                  <c:v>-27.66</c:v>
                </c:pt>
                <c:pt idx="258">
                  <c:v>-27.27</c:v>
                </c:pt>
                <c:pt idx="259">
                  <c:v>-28.94</c:v>
                </c:pt>
                <c:pt idx="260">
                  <c:v>-31.49</c:v>
                </c:pt>
                <c:pt idx="261">
                  <c:v>-34.26</c:v>
                </c:pt>
                <c:pt idx="262">
                  <c:v>-33.71</c:v>
                </c:pt>
                <c:pt idx="263">
                  <c:v>-33.869999999999997</c:v>
                </c:pt>
                <c:pt idx="264">
                  <c:v>-32.119999999999997</c:v>
                </c:pt>
                <c:pt idx="265">
                  <c:v>-30.01</c:v>
                </c:pt>
                <c:pt idx="266">
                  <c:v>-29.5</c:v>
                </c:pt>
                <c:pt idx="267">
                  <c:v>-29.09</c:v>
                </c:pt>
                <c:pt idx="268">
                  <c:v>-29.29</c:v>
                </c:pt>
                <c:pt idx="269">
                  <c:v>-24.31</c:v>
                </c:pt>
                <c:pt idx="270">
                  <c:v>-21.71</c:v>
                </c:pt>
                <c:pt idx="271">
                  <c:v>-23.32</c:v>
                </c:pt>
                <c:pt idx="272">
                  <c:v>-24.53</c:v>
                </c:pt>
                <c:pt idx="273">
                  <c:v>-22.07</c:v>
                </c:pt>
                <c:pt idx="274">
                  <c:v>-19.54</c:v>
                </c:pt>
                <c:pt idx="275">
                  <c:v>-18.93</c:v>
                </c:pt>
                <c:pt idx="276">
                  <c:v>-19.260000000000002</c:v>
                </c:pt>
                <c:pt idx="277">
                  <c:v>-18.88</c:v>
                </c:pt>
                <c:pt idx="278">
                  <c:v>-20.55</c:v>
                </c:pt>
                <c:pt idx="279">
                  <c:v>-18.260000000000002</c:v>
                </c:pt>
                <c:pt idx="280">
                  <c:v>-16.27</c:v>
                </c:pt>
                <c:pt idx="281">
                  <c:v>-16.77</c:v>
                </c:pt>
                <c:pt idx="282">
                  <c:v>-17.3</c:v>
                </c:pt>
                <c:pt idx="283">
                  <c:v>-19.29</c:v>
                </c:pt>
                <c:pt idx="284">
                  <c:v>-18.95</c:v>
                </c:pt>
                <c:pt idx="285">
                  <c:v>-17.93</c:v>
                </c:pt>
                <c:pt idx="286">
                  <c:v>-16.149999999999999</c:v>
                </c:pt>
                <c:pt idx="287">
                  <c:v>-15.77</c:v>
                </c:pt>
                <c:pt idx="288">
                  <c:v>-16.11</c:v>
                </c:pt>
                <c:pt idx="289">
                  <c:v>-15.99</c:v>
                </c:pt>
                <c:pt idx="290">
                  <c:v>-16.54</c:v>
                </c:pt>
                <c:pt idx="291">
                  <c:v>-16.93</c:v>
                </c:pt>
                <c:pt idx="292">
                  <c:v>-16.89</c:v>
                </c:pt>
                <c:pt idx="293">
                  <c:v>-17.79</c:v>
                </c:pt>
                <c:pt idx="294">
                  <c:v>-17.399999999999999</c:v>
                </c:pt>
                <c:pt idx="295">
                  <c:v>-18.170000000000002</c:v>
                </c:pt>
                <c:pt idx="296">
                  <c:v>-18.78</c:v>
                </c:pt>
                <c:pt idx="297">
                  <c:v>-18.63</c:v>
                </c:pt>
                <c:pt idx="298">
                  <c:v>-19.54</c:v>
                </c:pt>
                <c:pt idx="299">
                  <c:v>-19.98</c:v>
                </c:pt>
                <c:pt idx="300">
                  <c:v>-18.84</c:v>
                </c:pt>
                <c:pt idx="301">
                  <c:v>-19.27</c:v>
                </c:pt>
                <c:pt idx="302">
                  <c:v>-18.97</c:v>
                </c:pt>
                <c:pt idx="303">
                  <c:v>-19.190000000000001</c:v>
                </c:pt>
                <c:pt idx="304">
                  <c:v>-18.600000000000001</c:v>
                </c:pt>
                <c:pt idx="305">
                  <c:v>-18.59</c:v>
                </c:pt>
                <c:pt idx="306">
                  <c:v>-22.02</c:v>
                </c:pt>
                <c:pt idx="307">
                  <c:v>-20.46</c:v>
                </c:pt>
                <c:pt idx="308">
                  <c:v>-20.100000000000001</c:v>
                </c:pt>
                <c:pt idx="309">
                  <c:v>-20.440000000000001</c:v>
                </c:pt>
                <c:pt idx="310">
                  <c:v>-20.93</c:v>
                </c:pt>
                <c:pt idx="311">
                  <c:v>-20.82</c:v>
                </c:pt>
                <c:pt idx="312">
                  <c:v>-19.7</c:v>
                </c:pt>
                <c:pt idx="313">
                  <c:v>-19.95</c:v>
                </c:pt>
                <c:pt idx="314">
                  <c:v>-19.22</c:v>
                </c:pt>
                <c:pt idx="315">
                  <c:v>-20.59</c:v>
                </c:pt>
                <c:pt idx="316">
                  <c:v>-20.329999999999998</c:v>
                </c:pt>
                <c:pt idx="317">
                  <c:v>-20.38</c:v>
                </c:pt>
                <c:pt idx="318">
                  <c:v>-21.4</c:v>
                </c:pt>
                <c:pt idx="319">
                  <c:v>-21.49</c:v>
                </c:pt>
                <c:pt idx="320">
                  <c:v>-22</c:v>
                </c:pt>
                <c:pt idx="321">
                  <c:v>-23.09</c:v>
                </c:pt>
                <c:pt idx="322">
                  <c:v>-24.48</c:v>
                </c:pt>
                <c:pt idx="323">
                  <c:v>-23.58</c:v>
                </c:pt>
                <c:pt idx="324">
                  <c:v>-25.09</c:v>
                </c:pt>
                <c:pt idx="325">
                  <c:v>-24.28</c:v>
                </c:pt>
                <c:pt idx="326">
                  <c:v>-21.9</c:v>
                </c:pt>
                <c:pt idx="327">
                  <c:v>-21.02</c:v>
                </c:pt>
                <c:pt idx="328">
                  <c:v>-19.46</c:v>
                </c:pt>
                <c:pt idx="329">
                  <c:v>-19.899999999999999</c:v>
                </c:pt>
                <c:pt idx="330">
                  <c:v>-19.23</c:v>
                </c:pt>
                <c:pt idx="331">
                  <c:v>-18.489999999999998</c:v>
                </c:pt>
                <c:pt idx="332">
                  <c:v>-18.940000000000001</c:v>
                </c:pt>
                <c:pt idx="333">
                  <c:v>-19.239999999999998</c:v>
                </c:pt>
                <c:pt idx="334">
                  <c:v>-19.23</c:v>
                </c:pt>
                <c:pt idx="335">
                  <c:v>-19.079999999999998</c:v>
                </c:pt>
                <c:pt idx="336">
                  <c:v>-18.63</c:v>
                </c:pt>
                <c:pt idx="337">
                  <c:v>-19.27</c:v>
                </c:pt>
                <c:pt idx="338">
                  <c:v>-17.89</c:v>
                </c:pt>
                <c:pt idx="339">
                  <c:v>-18.43</c:v>
                </c:pt>
                <c:pt idx="340">
                  <c:v>-17.91</c:v>
                </c:pt>
                <c:pt idx="341">
                  <c:v>-15.09</c:v>
                </c:pt>
                <c:pt idx="342">
                  <c:v>-18.260000000000002</c:v>
                </c:pt>
                <c:pt idx="343">
                  <c:v>-20.05</c:v>
                </c:pt>
                <c:pt idx="344">
                  <c:v>-17.68</c:v>
                </c:pt>
                <c:pt idx="345">
                  <c:v>-17.329999999999998</c:v>
                </c:pt>
                <c:pt idx="346">
                  <c:v>-16.66</c:v>
                </c:pt>
                <c:pt idx="347">
                  <c:v>-17.73</c:v>
                </c:pt>
                <c:pt idx="348">
                  <c:v>-16.72</c:v>
                </c:pt>
                <c:pt idx="349">
                  <c:v>-16.07</c:v>
                </c:pt>
                <c:pt idx="350">
                  <c:v>-16.55</c:v>
                </c:pt>
                <c:pt idx="351">
                  <c:v>-14.16</c:v>
                </c:pt>
                <c:pt idx="352">
                  <c:v>-13.58</c:v>
                </c:pt>
                <c:pt idx="353">
                  <c:v>-11.11</c:v>
                </c:pt>
                <c:pt idx="354">
                  <c:v>-10.75</c:v>
                </c:pt>
                <c:pt idx="355">
                  <c:v>-12.28</c:v>
                </c:pt>
                <c:pt idx="356">
                  <c:v>-10.67</c:v>
                </c:pt>
                <c:pt idx="357">
                  <c:v>-11.22</c:v>
                </c:pt>
                <c:pt idx="358">
                  <c:v>-11.46</c:v>
                </c:pt>
                <c:pt idx="359">
                  <c:v>-12.04</c:v>
                </c:pt>
                <c:pt idx="360">
                  <c:v>-13.95</c:v>
                </c:pt>
                <c:pt idx="361">
                  <c:v>-13.74</c:v>
                </c:pt>
                <c:pt idx="362">
                  <c:v>-11.85</c:v>
                </c:pt>
                <c:pt idx="363">
                  <c:v>-11.66</c:v>
                </c:pt>
                <c:pt idx="364">
                  <c:v>-10.74</c:v>
                </c:pt>
                <c:pt idx="365">
                  <c:v>-10.62</c:v>
                </c:pt>
                <c:pt idx="366">
                  <c:v>-10.43</c:v>
                </c:pt>
                <c:pt idx="367">
                  <c:v>-10.39</c:v>
                </c:pt>
                <c:pt idx="368">
                  <c:v>-8.7799999999999994</c:v>
                </c:pt>
                <c:pt idx="369">
                  <c:v>-9.17</c:v>
                </c:pt>
                <c:pt idx="370">
                  <c:v>-9.3699999999999992</c:v>
                </c:pt>
                <c:pt idx="371">
                  <c:v>-8.82</c:v>
                </c:pt>
                <c:pt idx="372">
                  <c:v>-8.73</c:v>
                </c:pt>
                <c:pt idx="373">
                  <c:v>-8.5299999999999994</c:v>
                </c:pt>
                <c:pt idx="374">
                  <c:v>-8.77</c:v>
                </c:pt>
                <c:pt idx="375">
                  <c:v>-8.44</c:v>
                </c:pt>
                <c:pt idx="376">
                  <c:v>-8.39</c:v>
                </c:pt>
                <c:pt idx="377">
                  <c:v>-8.48</c:v>
                </c:pt>
                <c:pt idx="378">
                  <c:v>-8.8800000000000008</c:v>
                </c:pt>
                <c:pt idx="379">
                  <c:v>-10.55</c:v>
                </c:pt>
                <c:pt idx="380">
                  <c:v>-9.66</c:v>
                </c:pt>
                <c:pt idx="381">
                  <c:v>-10.33</c:v>
                </c:pt>
                <c:pt idx="382">
                  <c:v>-9.4600000000000009</c:v>
                </c:pt>
                <c:pt idx="383">
                  <c:v>-9.4600000000000009</c:v>
                </c:pt>
                <c:pt idx="384">
                  <c:v>-8.8000000000000007</c:v>
                </c:pt>
                <c:pt idx="385">
                  <c:v>-9.4</c:v>
                </c:pt>
                <c:pt idx="386">
                  <c:v>-8.31</c:v>
                </c:pt>
                <c:pt idx="387">
                  <c:v>-8.2899999999999991</c:v>
                </c:pt>
                <c:pt idx="388">
                  <c:v>-7.53</c:v>
                </c:pt>
                <c:pt idx="389">
                  <c:v>-7.44</c:v>
                </c:pt>
                <c:pt idx="390">
                  <c:v>-7.82</c:v>
                </c:pt>
                <c:pt idx="391">
                  <c:v>-7.38</c:v>
                </c:pt>
                <c:pt idx="392">
                  <c:v>-6.16</c:v>
                </c:pt>
                <c:pt idx="393">
                  <c:v>-6.57</c:v>
                </c:pt>
                <c:pt idx="394">
                  <c:v>-7.81</c:v>
                </c:pt>
                <c:pt idx="395">
                  <c:v>-10.07</c:v>
                </c:pt>
                <c:pt idx="396">
                  <c:v>-8.6199999999999992</c:v>
                </c:pt>
                <c:pt idx="397">
                  <c:v>-7.04</c:v>
                </c:pt>
                <c:pt idx="398">
                  <c:v>-6.88</c:v>
                </c:pt>
                <c:pt idx="399">
                  <c:v>-7.84</c:v>
                </c:pt>
                <c:pt idx="400">
                  <c:v>-8.2899999999999991</c:v>
                </c:pt>
                <c:pt idx="401">
                  <c:v>-7.6</c:v>
                </c:pt>
                <c:pt idx="402">
                  <c:v>-6.92</c:v>
                </c:pt>
                <c:pt idx="403">
                  <c:v>-6.26</c:v>
                </c:pt>
                <c:pt idx="404">
                  <c:v>-6.26</c:v>
                </c:pt>
                <c:pt idx="405">
                  <c:v>-6.24</c:v>
                </c:pt>
                <c:pt idx="406">
                  <c:v>-4.0599999999999996</c:v>
                </c:pt>
                <c:pt idx="407">
                  <c:v>-4.71</c:v>
                </c:pt>
                <c:pt idx="408">
                  <c:v>-3.83</c:v>
                </c:pt>
                <c:pt idx="409">
                  <c:v>-3.62</c:v>
                </c:pt>
                <c:pt idx="410">
                  <c:v>-4.0199999999999996</c:v>
                </c:pt>
                <c:pt idx="411">
                  <c:v>-3.15</c:v>
                </c:pt>
                <c:pt idx="412">
                  <c:v>-3.39</c:v>
                </c:pt>
                <c:pt idx="413">
                  <c:v>-3.21</c:v>
                </c:pt>
                <c:pt idx="414">
                  <c:v>-4.04</c:v>
                </c:pt>
                <c:pt idx="415">
                  <c:v>-4.12</c:v>
                </c:pt>
                <c:pt idx="416">
                  <c:v>-3.83</c:v>
                </c:pt>
                <c:pt idx="417">
                  <c:v>-4.12</c:v>
                </c:pt>
                <c:pt idx="418">
                  <c:v>-3.5</c:v>
                </c:pt>
                <c:pt idx="419">
                  <c:v>-4.6900000000000004</c:v>
                </c:pt>
                <c:pt idx="420">
                  <c:v>-5.69</c:v>
                </c:pt>
                <c:pt idx="421">
                  <c:v>-6.74</c:v>
                </c:pt>
                <c:pt idx="422">
                  <c:v>-4.55</c:v>
                </c:pt>
                <c:pt idx="423">
                  <c:v>-4.93</c:v>
                </c:pt>
                <c:pt idx="424">
                  <c:v>-5.52</c:v>
                </c:pt>
                <c:pt idx="425">
                  <c:v>-4.79</c:v>
                </c:pt>
                <c:pt idx="426">
                  <c:v>-4.63</c:v>
                </c:pt>
                <c:pt idx="427">
                  <c:v>-6.25</c:v>
                </c:pt>
                <c:pt idx="428">
                  <c:v>-7.64</c:v>
                </c:pt>
                <c:pt idx="429">
                  <c:v>-6.61</c:v>
                </c:pt>
                <c:pt idx="430">
                  <c:v>-5.98</c:v>
                </c:pt>
                <c:pt idx="431">
                  <c:v>-5.98</c:v>
                </c:pt>
                <c:pt idx="432">
                  <c:v>-6.67</c:v>
                </c:pt>
                <c:pt idx="433">
                  <c:v>-6.48</c:v>
                </c:pt>
                <c:pt idx="434">
                  <c:v>-6.65</c:v>
                </c:pt>
                <c:pt idx="435">
                  <c:v>-5.57</c:v>
                </c:pt>
                <c:pt idx="436">
                  <c:v>-6</c:v>
                </c:pt>
                <c:pt idx="437">
                  <c:v>-7.31</c:v>
                </c:pt>
                <c:pt idx="438">
                  <c:v>-7.91</c:v>
                </c:pt>
                <c:pt idx="439">
                  <c:v>-8.07</c:v>
                </c:pt>
                <c:pt idx="440">
                  <c:v>-9.0500000000000007</c:v>
                </c:pt>
                <c:pt idx="441">
                  <c:v>-11.88</c:v>
                </c:pt>
                <c:pt idx="442">
                  <c:v>-8.57</c:v>
                </c:pt>
                <c:pt idx="443">
                  <c:v>-7.21</c:v>
                </c:pt>
                <c:pt idx="444">
                  <c:v>-7.79</c:v>
                </c:pt>
                <c:pt idx="445">
                  <c:v>-7.53</c:v>
                </c:pt>
                <c:pt idx="446">
                  <c:v>-7.68</c:v>
                </c:pt>
                <c:pt idx="447">
                  <c:v>-6.96</c:v>
                </c:pt>
                <c:pt idx="448">
                  <c:v>-6.35</c:v>
                </c:pt>
                <c:pt idx="449">
                  <c:v>-5.95</c:v>
                </c:pt>
                <c:pt idx="450">
                  <c:v>-6.93</c:v>
                </c:pt>
                <c:pt idx="451">
                  <c:v>-7.35</c:v>
                </c:pt>
                <c:pt idx="452">
                  <c:v>-6.28</c:v>
                </c:pt>
                <c:pt idx="453">
                  <c:v>-7.97</c:v>
                </c:pt>
                <c:pt idx="454">
                  <c:v>-7.12</c:v>
                </c:pt>
                <c:pt idx="455">
                  <c:v>-6.49</c:v>
                </c:pt>
                <c:pt idx="456">
                  <c:v>-6.79</c:v>
                </c:pt>
                <c:pt idx="457">
                  <c:v>-6.07</c:v>
                </c:pt>
                <c:pt idx="458">
                  <c:v>-5.16</c:v>
                </c:pt>
                <c:pt idx="459">
                  <c:v>-5.87</c:v>
                </c:pt>
                <c:pt idx="460">
                  <c:v>-6.66</c:v>
                </c:pt>
                <c:pt idx="461">
                  <c:v>-6.76</c:v>
                </c:pt>
                <c:pt idx="462">
                  <c:v>-7.56</c:v>
                </c:pt>
                <c:pt idx="463">
                  <c:v>-8.66</c:v>
                </c:pt>
                <c:pt idx="464">
                  <c:v>-10.26</c:v>
                </c:pt>
                <c:pt idx="465">
                  <c:v>-9.6300000000000008</c:v>
                </c:pt>
                <c:pt idx="466">
                  <c:v>-8.59</c:v>
                </c:pt>
                <c:pt idx="467">
                  <c:v>-8.09</c:v>
                </c:pt>
                <c:pt idx="468">
                  <c:v>-7.99</c:v>
                </c:pt>
                <c:pt idx="469">
                  <c:v>-8.61</c:v>
                </c:pt>
                <c:pt idx="470">
                  <c:v>-7.83</c:v>
                </c:pt>
                <c:pt idx="471">
                  <c:v>-8.41</c:v>
                </c:pt>
                <c:pt idx="472">
                  <c:v>-8.2200000000000006</c:v>
                </c:pt>
                <c:pt idx="473">
                  <c:v>-8.74</c:v>
                </c:pt>
                <c:pt idx="474">
                  <c:v>-8.0299999999999994</c:v>
                </c:pt>
                <c:pt idx="475">
                  <c:v>-8.85</c:v>
                </c:pt>
                <c:pt idx="476">
                  <c:v>-10.08</c:v>
                </c:pt>
                <c:pt idx="477">
                  <c:v>-10.19</c:v>
                </c:pt>
                <c:pt idx="478">
                  <c:v>-9.7799999999999994</c:v>
                </c:pt>
                <c:pt idx="479">
                  <c:v>-10.61</c:v>
                </c:pt>
                <c:pt idx="480">
                  <c:v>-10.039999999999999</c:v>
                </c:pt>
                <c:pt idx="481">
                  <c:v>-10.9</c:v>
                </c:pt>
                <c:pt idx="482">
                  <c:v>-9.82</c:v>
                </c:pt>
                <c:pt idx="483">
                  <c:v>-11.01</c:v>
                </c:pt>
                <c:pt idx="484">
                  <c:v>-11.1</c:v>
                </c:pt>
                <c:pt idx="485">
                  <c:v>-11.62</c:v>
                </c:pt>
                <c:pt idx="486">
                  <c:v>-12.23</c:v>
                </c:pt>
                <c:pt idx="487">
                  <c:v>-10.17</c:v>
                </c:pt>
                <c:pt idx="488">
                  <c:v>-9</c:v>
                </c:pt>
                <c:pt idx="489">
                  <c:v>-8.39</c:v>
                </c:pt>
                <c:pt idx="490">
                  <c:v>-7.69</c:v>
                </c:pt>
                <c:pt idx="491">
                  <c:v>-8.58</c:v>
                </c:pt>
                <c:pt idx="492">
                  <c:v>-7.87</c:v>
                </c:pt>
                <c:pt idx="493">
                  <c:v>-9.31</c:v>
                </c:pt>
                <c:pt idx="494">
                  <c:v>-7.81</c:v>
                </c:pt>
                <c:pt idx="495">
                  <c:v>-8.1199999999999992</c:v>
                </c:pt>
                <c:pt idx="496">
                  <c:v>-7.43</c:v>
                </c:pt>
                <c:pt idx="497">
                  <c:v>-6.68</c:v>
                </c:pt>
                <c:pt idx="498">
                  <c:v>-5.81</c:v>
                </c:pt>
                <c:pt idx="499">
                  <c:v>-5.44</c:v>
                </c:pt>
                <c:pt idx="500">
                  <c:v>-5.37</c:v>
                </c:pt>
                <c:pt idx="501">
                  <c:v>-5.66</c:v>
                </c:pt>
                <c:pt idx="502">
                  <c:v>-5.82</c:v>
                </c:pt>
                <c:pt idx="503">
                  <c:v>-6.1</c:v>
                </c:pt>
                <c:pt idx="504">
                  <c:v>-5.13</c:v>
                </c:pt>
                <c:pt idx="505">
                  <c:v>-5.36</c:v>
                </c:pt>
                <c:pt idx="506">
                  <c:v>-4.7</c:v>
                </c:pt>
                <c:pt idx="507">
                  <c:v>-4.47</c:v>
                </c:pt>
                <c:pt idx="508">
                  <c:v>-4.53</c:v>
                </c:pt>
                <c:pt idx="509">
                  <c:v>-4.32</c:v>
                </c:pt>
                <c:pt idx="510">
                  <c:v>-4.59</c:v>
                </c:pt>
                <c:pt idx="511">
                  <c:v>-8.0500000000000007</c:v>
                </c:pt>
                <c:pt idx="512">
                  <c:v>-8.93</c:v>
                </c:pt>
                <c:pt idx="513">
                  <c:v>-9.6999999999999993</c:v>
                </c:pt>
                <c:pt idx="514">
                  <c:v>-9.64</c:v>
                </c:pt>
                <c:pt idx="515">
                  <c:v>-9.35</c:v>
                </c:pt>
                <c:pt idx="516">
                  <c:v>-10.02</c:v>
                </c:pt>
                <c:pt idx="517">
                  <c:v>-9.4600000000000009</c:v>
                </c:pt>
                <c:pt idx="518">
                  <c:v>-9.5</c:v>
                </c:pt>
                <c:pt idx="519">
                  <c:v>-6.6</c:v>
                </c:pt>
                <c:pt idx="520">
                  <c:v>-6.79</c:v>
                </c:pt>
                <c:pt idx="521">
                  <c:v>-6.84</c:v>
                </c:pt>
                <c:pt idx="522">
                  <c:v>-7.6</c:v>
                </c:pt>
                <c:pt idx="523">
                  <c:v>-8.33</c:v>
                </c:pt>
                <c:pt idx="524">
                  <c:v>-8.09</c:v>
                </c:pt>
                <c:pt idx="525">
                  <c:v>-6.61</c:v>
                </c:pt>
                <c:pt idx="526">
                  <c:v>-7.86</c:v>
                </c:pt>
                <c:pt idx="527">
                  <c:v>-7.96</c:v>
                </c:pt>
                <c:pt idx="528">
                  <c:v>-8.2100000000000009</c:v>
                </c:pt>
                <c:pt idx="529">
                  <c:v>-10.14</c:v>
                </c:pt>
                <c:pt idx="530">
                  <c:v>-9.5299999999999994</c:v>
                </c:pt>
                <c:pt idx="531">
                  <c:v>-9.4600000000000009</c:v>
                </c:pt>
                <c:pt idx="532">
                  <c:v>-9.76</c:v>
                </c:pt>
                <c:pt idx="533">
                  <c:v>-13.12</c:v>
                </c:pt>
                <c:pt idx="534">
                  <c:v>-13</c:v>
                </c:pt>
                <c:pt idx="535">
                  <c:v>-14.65</c:v>
                </c:pt>
                <c:pt idx="536">
                  <c:v>-16.64</c:v>
                </c:pt>
                <c:pt idx="537">
                  <c:v>-13.64</c:v>
                </c:pt>
                <c:pt idx="538">
                  <c:v>-13.68</c:v>
                </c:pt>
                <c:pt idx="539">
                  <c:v>-11.43</c:v>
                </c:pt>
                <c:pt idx="540">
                  <c:v>-10.86</c:v>
                </c:pt>
                <c:pt idx="541">
                  <c:v>-9.9499999999999993</c:v>
                </c:pt>
                <c:pt idx="542">
                  <c:v>-10.210000000000001</c:v>
                </c:pt>
                <c:pt idx="543">
                  <c:v>-10.15</c:v>
                </c:pt>
                <c:pt idx="544">
                  <c:v>-11.38</c:v>
                </c:pt>
                <c:pt idx="545">
                  <c:v>-12.06</c:v>
                </c:pt>
                <c:pt idx="546">
                  <c:v>-11.85</c:v>
                </c:pt>
                <c:pt idx="547">
                  <c:v>-12.63</c:v>
                </c:pt>
                <c:pt idx="548">
                  <c:v>-12.83</c:v>
                </c:pt>
                <c:pt idx="549">
                  <c:v>-14.48</c:v>
                </c:pt>
                <c:pt idx="550">
                  <c:v>-11.65</c:v>
                </c:pt>
                <c:pt idx="551">
                  <c:v>-11.21</c:v>
                </c:pt>
                <c:pt idx="552">
                  <c:v>-10.28</c:v>
                </c:pt>
                <c:pt idx="553">
                  <c:v>-9.86</c:v>
                </c:pt>
                <c:pt idx="554">
                  <c:v>-9.08</c:v>
                </c:pt>
                <c:pt idx="555">
                  <c:v>-9.3000000000000007</c:v>
                </c:pt>
                <c:pt idx="556">
                  <c:v>-9.43</c:v>
                </c:pt>
                <c:pt idx="557">
                  <c:v>-9.27</c:v>
                </c:pt>
                <c:pt idx="558">
                  <c:v>-8.57</c:v>
                </c:pt>
                <c:pt idx="559">
                  <c:v>-6.26</c:v>
                </c:pt>
                <c:pt idx="560">
                  <c:v>-6.89</c:v>
                </c:pt>
                <c:pt idx="561">
                  <c:v>-6.52</c:v>
                </c:pt>
                <c:pt idx="562">
                  <c:v>-5.62</c:v>
                </c:pt>
                <c:pt idx="563">
                  <c:v>-6.26</c:v>
                </c:pt>
                <c:pt idx="564">
                  <c:v>-5.32</c:v>
                </c:pt>
                <c:pt idx="565">
                  <c:v>-5.34</c:v>
                </c:pt>
                <c:pt idx="566">
                  <c:v>-4.4000000000000004</c:v>
                </c:pt>
                <c:pt idx="567">
                  <c:v>-3.34</c:v>
                </c:pt>
                <c:pt idx="568">
                  <c:v>-3.98</c:v>
                </c:pt>
                <c:pt idx="569">
                  <c:v>-5.08</c:v>
                </c:pt>
                <c:pt idx="570">
                  <c:v>-6.13</c:v>
                </c:pt>
                <c:pt idx="571">
                  <c:v>-7.79</c:v>
                </c:pt>
                <c:pt idx="572">
                  <c:v>-7.23</c:v>
                </c:pt>
                <c:pt idx="573">
                  <c:v>-6.32</c:v>
                </c:pt>
                <c:pt idx="574">
                  <c:v>-7.54</c:v>
                </c:pt>
                <c:pt idx="575">
                  <c:v>-9.19</c:v>
                </c:pt>
                <c:pt idx="576">
                  <c:v>-8.1999999999999993</c:v>
                </c:pt>
                <c:pt idx="577">
                  <c:v>-7.93</c:v>
                </c:pt>
                <c:pt idx="578">
                  <c:v>-6.95</c:v>
                </c:pt>
                <c:pt idx="579">
                  <c:v>-6.3</c:v>
                </c:pt>
                <c:pt idx="580">
                  <c:v>-6.35</c:v>
                </c:pt>
                <c:pt idx="581">
                  <c:v>-6.48</c:v>
                </c:pt>
                <c:pt idx="582">
                  <c:v>-5.2</c:v>
                </c:pt>
                <c:pt idx="583">
                  <c:v>-4.1500000000000004</c:v>
                </c:pt>
                <c:pt idx="584">
                  <c:v>-3.33</c:v>
                </c:pt>
                <c:pt idx="585">
                  <c:v>-4.1399999999999997</c:v>
                </c:pt>
                <c:pt idx="586">
                  <c:v>-3.59</c:v>
                </c:pt>
                <c:pt idx="587">
                  <c:v>-5.16</c:v>
                </c:pt>
                <c:pt idx="588">
                  <c:v>-4.3600000000000003</c:v>
                </c:pt>
                <c:pt idx="589">
                  <c:v>-3.22</c:v>
                </c:pt>
                <c:pt idx="590">
                  <c:v>-3.84</c:v>
                </c:pt>
                <c:pt idx="591">
                  <c:v>-4.9400000000000004</c:v>
                </c:pt>
                <c:pt idx="592">
                  <c:v>-5.87</c:v>
                </c:pt>
                <c:pt idx="593">
                  <c:v>-6.7</c:v>
                </c:pt>
                <c:pt idx="594">
                  <c:v>-4.72</c:v>
                </c:pt>
                <c:pt idx="595">
                  <c:v>-1.71</c:v>
                </c:pt>
                <c:pt idx="596">
                  <c:v>2.59</c:v>
                </c:pt>
                <c:pt idx="597">
                  <c:v>2.6</c:v>
                </c:pt>
                <c:pt idx="598">
                  <c:v>2.5</c:v>
                </c:pt>
                <c:pt idx="599">
                  <c:v>1.2</c:v>
                </c:pt>
                <c:pt idx="600">
                  <c:v>1.7</c:v>
                </c:pt>
                <c:pt idx="601">
                  <c:v>0.48</c:v>
                </c:pt>
                <c:pt idx="602">
                  <c:v>-2.1</c:v>
                </c:pt>
                <c:pt idx="603">
                  <c:v>-0.41</c:v>
                </c:pt>
                <c:pt idx="604">
                  <c:v>-0.83</c:v>
                </c:pt>
                <c:pt idx="605">
                  <c:v>-2.2599999999999998</c:v>
                </c:pt>
                <c:pt idx="606">
                  <c:v>-1.96</c:v>
                </c:pt>
                <c:pt idx="607">
                  <c:v>-0.31</c:v>
                </c:pt>
                <c:pt idx="608">
                  <c:v>-2.34</c:v>
                </c:pt>
                <c:pt idx="609">
                  <c:v>-0.92</c:v>
                </c:pt>
                <c:pt idx="610">
                  <c:v>-0.93</c:v>
                </c:pt>
                <c:pt idx="611">
                  <c:v>0.54</c:v>
                </c:pt>
                <c:pt idx="612">
                  <c:v>1.63</c:v>
                </c:pt>
                <c:pt idx="613">
                  <c:v>1.34</c:v>
                </c:pt>
                <c:pt idx="614">
                  <c:v>2.4</c:v>
                </c:pt>
                <c:pt idx="615">
                  <c:v>3.02</c:v>
                </c:pt>
                <c:pt idx="616">
                  <c:v>1.54</c:v>
                </c:pt>
                <c:pt idx="617">
                  <c:v>1.74</c:v>
                </c:pt>
                <c:pt idx="618">
                  <c:v>2.4500000000000002</c:v>
                </c:pt>
                <c:pt idx="619">
                  <c:v>0.86</c:v>
                </c:pt>
                <c:pt idx="620">
                  <c:v>1.78</c:v>
                </c:pt>
                <c:pt idx="621">
                  <c:v>1.27</c:v>
                </c:pt>
                <c:pt idx="622">
                  <c:v>0.35</c:v>
                </c:pt>
                <c:pt idx="623">
                  <c:v>0.44</c:v>
                </c:pt>
                <c:pt idx="624">
                  <c:v>1.94</c:v>
                </c:pt>
                <c:pt idx="625">
                  <c:v>0.9</c:v>
                </c:pt>
                <c:pt idx="626">
                  <c:v>1.29</c:v>
                </c:pt>
                <c:pt idx="627">
                  <c:v>1.8</c:v>
                </c:pt>
                <c:pt idx="628">
                  <c:v>2.7</c:v>
                </c:pt>
                <c:pt idx="629">
                  <c:v>3.03</c:v>
                </c:pt>
                <c:pt idx="630">
                  <c:v>2.82</c:v>
                </c:pt>
                <c:pt idx="631">
                  <c:v>3.39</c:v>
                </c:pt>
                <c:pt idx="632">
                  <c:v>3.12</c:v>
                </c:pt>
                <c:pt idx="633">
                  <c:v>0.13</c:v>
                </c:pt>
                <c:pt idx="634">
                  <c:v>-0.45</c:v>
                </c:pt>
                <c:pt idx="635">
                  <c:v>-1.1000000000000001</c:v>
                </c:pt>
                <c:pt idx="636">
                  <c:v>-2.3199999999999998</c:v>
                </c:pt>
                <c:pt idx="637">
                  <c:v>-3.49</c:v>
                </c:pt>
                <c:pt idx="638">
                  <c:v>-3.47</c:v>
                </c:pt>
                <c:pt idx="639">
                  <c:v>-6.1</c:v>
                </c:pt>
                <c:pt idx="640">
                  <c:v>-6.31</c:v>
                </c:pt>
                <c:pt idx="641">
                  <c:v>-4.92</c:v>
                </c:pt>
                <c:pt idx="642">
                  <c:v>-2.39</c:v>
                </c:pt>
                <c:pt idx="643">
                  <c:v>-3.9</c:v>
                </c:pt>
                <c:pt idx="644">
                  <c:v>-4.1100000000000003</c:v>
                </c:pt>
                <c:pt idx="645">
                  <c:v>-8.42</c:v>
                </c:pt>
                <c:pt idx="646">
                  <c:v>-8.3800000000000008</c:v>
                </c:pt>
                <c:pt idx="647">
                  <c:v>-9.07</c:v>
                </c:pt>
                <c:pt idx="648">
                  <c:v>-10.130000000000001</c:v>
                </c:pt>
                <c:pt idx="649">
                  <c:v>-9.2100000000000009</c:v>
                </c:pt>
                <c:pt idx="650">
                  <c:v>-9.1300000000000008</c:v>
                </c:pt>
                <c:pt idx="651">
                  <c:v>-7.08</c:v>
                </c:pt>
                <c:pt idx="652">
                  <c:v>-9.39</c:v>
                </c:pt>
                <c:pt idx="653">
                  <c:v>-10.84</c:v>
                </c:pt>
                <c:pt idx="654">
                  <c:v>-11.9</c:v>
                </c:pt>
                <c:pt idx="655">
                  <c:v>-9.91</c:v>
                </c:pt>
                <c:pt idx="656">
                  <c:v>-8.91</c:v>
                </c:pt>
                <c:pt idx="657">
                  <c:v>-8.3800000000000008</c:v>
                </c:pt>
                <c:pt idx="658">
                  <c:v>-7.23</c:v>
                </c:pt>
                <c:pt idx="659">
                  <c:v>-5.59</c:v>
                </c:pt>
                <c:pt idx="660">
                  <c:v>-6.75</c:v>
                </c:pt>
                <c:pt idx="661">
                  <c:v>-7</c:v>
                </c:pt>
                <c:pt idx="662">
                  <c:v>-5.31</c:v>
                </c:pt>
                <c:pt idx="663">
                  <c:v>-4.87</c:v>
                </c:pt>
                <c:pt idx="664">
                  <c:v>-4.59</c:v>
                </c:pt>
                <c:pt idx="665">
                  <c:v>-2.1800000000000002</c:v>
                </c:pt>
                <c:pt idx="666">
                  <c:v>-4.09</c:v>
                </c:pt>
                <c:pt idx="667">
                  <c:v>-6.26</c:v>
                </c:pt>
                <c:pt idx="668">
                  <c:v>-7.99</c:v>
                </c:pt>
                <c:pt idx="669">
                  <c:v>-11.31</c:v>
                </c:pt>
                <c:pt idx="670">
                  <c:v>-11.79</c:v>
                </c:pt>
                <c:pt idx="671">
                  <c:v>-10.15</c:v>
                </c:pt>
                <c:pt idx="672">
                  <c:v>-12.45</c:v>
                </c:pt>
                <c:pt idx="673">
                  <c:v>-12.45</c:v>
                </c:pt>
                <c:pt idx="674">
                  <c:v>-9.67</c:v>
                </c:pt>
                <c:pt idx="675">
                  <c:v>-10.029999999999999</c:v>
                </c:pt>
                <c:pt idx="676">
                  <c:v>-10.92</c:v>
                </c:pt>
                <c:pt idx="677">
                  <c:v>-8.3000000000000007</c:v>
                </c:pt>
                <c:pt idx="678">
                  <c:v>-8.2200000000000006</c:v>
                </c:pt>
                <c:pt idx="679">
                  <c:v>-8.66</c:v>
                </c:pt>
                <c:pt idx="680">
                  <c:v>-9.0399999999999991</c:v>
                </c:pt>
                <c:pt idx="681">
                  <c:v>-7.28</c:v>
                </c:pt>
                <c:pt idx="682">
                  <c:v>-6.18</c:v>
                </c:pt>
                <c:pt idx="683">
                  <c:v>-9.75</c:v>
                </c:pt>
                <c:pt idx="684">
                  <c:v>-8.17</c:v>
                </c:pt>
                <c:pt idx="685">
                  <c:v>-7.87</c:v>
                </c:pt>
                <c:pt idx="686">
                  <c:v>-7.7</c:v>
                </c:pt>
                <c:pt idx="687">
                  <c:v>-8.27</c:v>
                </c:pt>
                <c:pt idx="688">
                  <c:v>-7.95</c:v>
                </c:pt>
                <c:pt idx="689">
                  <c:v>-9.6199999999999992</c:v>
                </c:pt>
                <c:pt idx="690">
                  <c:v>-10.63</c:v>
                </c:pt>
                <c:pt idx="691">
                  <c:v>-10.06</c:v>
                </c:pt>
                <c:pt idx="692">
                  <c:v>-11.4</c:v>
                </c:pt>
                <c:pt idx="693">
                  <c:v>-8.39</c:v>
                </c:pt>
                <c:pt idx="694">
                  <c:v>-7.57</c:v>
                </c:pt>
                <c:pt idx="695">
                  <c:v>-7.27</c:v>
                </c:pt>
                <c:pt idx="696">
                  <c:v>-7.91</c:v>
                </c:pt>
                <c:pt idx="697">
                  <c:v>-7.51</c:v>
                </c:pt>
                <c:pt idx="698">
                  <c:v>-9.14</c:v>
                </c:pt>
                <c:pt idx="699">
                  <c:v>-8.74</c:v>
                </c:pt>
                <c:pt idx="700">
                  <c:v>-6.85</c:v>
                </c:pt>
                <c:pt idx="701">
                  <c:v>-5.0999999999999996</c:v>
                </c:pt>
                <c:pt idx="702">
                  <c:v>-3.94</c:v>
                </c:pt>
                <c:pt idx="703">
                  <c:v>-3.79</c:v>
                </c:pt>
                <c:pt idx="704">
                  <c:v>-3.08</c:v>
                </c:pt>
                <c:pt idx="705">
                  <c:v>-3.8</c:v>
                </c:pt>
                <c:pt idx="706">
                  <c:v>-4.07</c:v>
                </c:pt>
                <c:pt idx="707">
                  <c:v>-4.9000000000000004</c:v>
                </c:pt>
                <c:pt idx="708">
                  <c:v>-4.3899999999999997</c:v>
                </c:pt>
                <c:pt idx="709">
                  <c:v>-3.11</c:v>
                </c:pt>
                <c:pt idx="710">
                  <c:v>-3.47</c:v>
                </c:pt>
                <c:pt idx="711">
                  <c:v>-1.74</c:v>
                </c:pt>
                <c:pt idx="712">
                  <c:v>-0.81</c:v>
                </c:pt>
                <c:pt idx="713">
                  <c:v>-0.88</c:v>
                </c:pt>
                <c:pt idx="714">
                  <c:v>-1.1599999999999999</c:v>
                </c:pt>
                <c:pt idx="715">
                  <c:v>-1.1200000000000001</c:v>
                </c:pt>
                <c:pt idx="716">
                  <c:v>-2.31</c:v>
                </c:pt>
                <c:pt idx="717">
                  <c:v>-4.32</c:v>
                </c:pt>
                <c:pt idx="718">
                  <c:v>-3.96</c:v>
                </c:pt>
                <c:pt idx="719">
                  <c:v>-3.08</c:v>
                </c:pt>
                <c:pt idx="720">
                  <c:v>-0.96</c:v>
                </c:pt>
                <c:pt idx="721">
                  <c:v>-3.35</c:v>
                </c:pt>
                <c:pt idx="722">
                  <c:v>-3.73</c:v>
                </c:pt>
                <c:pt idx="723">
                  <c:v>-5.08</c:v>
                </c:pt>
                <c:pt idx="724">
                  <c:v>-6.12</c:v>
                </c:pt>
                <c:pt idx="725">
                  <c:v>-7.19</c:v>
                </c:pt>
                <c:pt idx="726">
                  <c:v>-7.8</c:v>
                </c:pt>
                <c:pt idx="727">
                  <c:v>-7.74</c:v>
                </c:pt>
                <c:pt idx="728">
                  <c:v>-6.55</c:v>
                </c:pt>
                <c:pt idx="729">
                  <c:v>-6.52</c:v>
                </c:pt>
                <c:pt idx="730">
                  <c:v>-5.66</c:v>
                </c:pt>
                <c:pt idx="731">
                  <c:v>-5.69</c:v>
                </c:pt>
                <c:pt idx="732">
                  <c:v>-9.65</c:v>
                </c:pt>
                <c:pt idx="733">
                  <c:v>-7.64</c:v>
                </c:pt>
                <c:pt idx="734">
                  <c:v>-8.36</c:v>
                </c:pt>
                <c:pt idx="735">
                  <c:v>-9.07</c:v>
                </c:pt>
                <c:pt idx="736">
                  <c:v>-8.66</c:v>
                </c:pt>
                <c:pt idx="737">
                  <c:v>-8.39</c:v>
                </c:pt>
                <c:pt idx="738">
                  <c:v>-9.15</c:v>
                </c:pt>
                <c:pt idx="739">
                  <c:v>-9.8800000000000008</c:v>
                </c:pt>
                <c:pt idx="740">
                  <c:v>-12.44</c:v>
                </c:pt>
                <c:pt idx="741">
                  <c:v>-13.78</c:v>
                </c:pt>
                <c:pt idx="742">
                  <c:v>-14.26</c:v>
                </c:pt>
                <c:pt idx="743">
                  <c:v>-12.56</c:v>
                </c:pt>
                <c:pt idx="744">
                  <c:v>-14.92</c:v>
                </c:pt>
                <c:pt idx="745">
                  <c:v>-15.81</c:v>
                </c:pt>
                <c:pt idx="746">
                  <c:v>-13.13</c:v>
                </c:pt>
                <c:pt idx="747">
                  <c:v>-10.57</c:v>
                </c:pt>
                <c:pt idx="748">
                  <c:v>-11.3</c:v>
                </c:pt>
                <c:pt idx="749">
                  <c:v>-11.84</c:v>
                </c:pt>
                <c:pt idx="750">
                  <c:v>-11.76</c:v>
                </c:pt>
                <c:pt idx="751">
                  <c:v>-10.79</c:v>
                </c:pt>
                <c:pt idx="752">
                  <c:v>-10.54</c:v>
                </c:pt>
                <c:pt idx="753">
                  <c:v>-12.63</c:v>
                </c:pt>
                <c:pt idx="754">
                  <c:v>-10.85</c:v>
                </c:pt>
                <c:pt idx="755">
                  <c:v>-13.75</c:v>
                </c:pt>
                <c:pt idx="756">
                  <c:v>-11.72</c:v>
                </c:pt>
                <c:pt idx="757">
                  <c:v>-7.68</c:v>
                </c:pt>
                <c:pt idx="758">
                  <c:v>-6.92</c:v>
                </c:pt>
                <c:pt idx="759">
                  <c:v>-6.9</c:v>
                </c:pt>
                <c:pt idx="760">
                  <c:v>-4.9800000000000004</c:v>
                </c:pt>
                <c:pt idx="761">
                  <c:v>-4.2699999999999996</c:v>
                </c:pt>
                <c:pt idx="762">
                  <c:v>-3.81</c:v>
                </c:pt>
                <c:pt idx="763">
                  <c:v>-4.29</c:v>
                </c:pt>
                <c:pt idx="764">
                  <c:v>-2.56</c:v>
                </c:pt>
                <c:pt idx="765">
                  <c:v>-0.21</c:v>
                </c:pt>
                <c:pt idx="766">
                  <c:v>-0.51</c:v>
                </c:pt>
                <c:pt idx="767">
                  <c:v>-0.72</c:v>
                </c:pt>
                <c:pt idx="768">
                  <c:v>-1.48</c:v>
                </c:pt>
                <c:pt idx="769">
                  <c:v>-0.5</c:v>
                </c:pt>
                <c:pt idx="770">
                  <c:v>-0.19</c:v>
                </c:pt>
                <c:pt idx="771">
                  <c:v>1.31</c:v>
                </c:pt>
                <c:pt idx="772">
                  <c:v>2.4700000000000002</c:v>
                </c:pt>
                <c:pt idx="773">
                  <c:v>1.29</c:v>
                </c:pt>
                <c:pt idx="774">
                  <c:v>3.98</c:v>
                </c:pt>
                <c:pt idx="775">
                  <c:v>-0.3</c:v>
                </c:pt>
                <c:pt idx="776">
                  <c:v>-1.67</c:v>
                </c:pt>
                <c:pt idx="777">
                  <c:v>0.18</c:v>
                </c:pt>
                <c:pt idx="778">
                  <c:v>-0.45</c:v>
                </c:pt>
                <c:pt idx="779">
                  <c:v>0.15</c:v>
                </c:pt>
                <c:pt idx="780">
                  <c:v>1.06</c:v>
                </c:pt>
                <c:pt idx="781">
                  <c:v>1.69</c:v>
                </c:pt>
                <c:pt idx="782">
                  <c:v>1.89</c:v>
                </c:pt>
                <c:pt idx="783">
                  <c:v>2.31</c:v>
                </c:pt>
                <c:pt idx="784">
                  <c:v>3.1</c:v>
                </c:pt>
                <c:pt idx="785">
                  <c:v>1.63</c:v>
                </c:pt>
                <c:pt idx="786">
                  <c:v>2.2999999999999998</c:v>
                </c:pt>
                <c:pt idx="787">
                  <c:v>3.47</c:v>
                </c:pt>
                <c:pt idx="788">
                  <c:v>3.26</c:v>
                </c:pt>
                <c:pt idx="789">
                  <c:v>5.48</c:v>
                </c:pt>
                <c:pt idx="790">
                  <c:v>4.7699999999999996</c:v>
                </c:pt>
                <c:pt idx="791">
                  <c:v>2.85</c:v>
                </c:pt>
                <c:pt idx="792">
                  <c:v>2.71</c:v>
                </c:pt>
                <c:pt idx="793">
                  <c:v>3.35</c:v>
                </c:pt>
                <c:pt idx="794">
                  <c:v>2.5499999999999998</c:v>
                </c:pt>
                <c:pt idx="795">
                  <c:v>4.0999999999999996</c:v>
                </c:pt>
                <c:pt idx="796">
                  <c:v>3.76</c:v>
                </c:pt>
                <c:pt idx="797">
                  <c:v>4.32</c:v>
                </c:pt>
                <c:pt idx="798">
                  <c:v>2.67</c:v>
                </c:pt>
                <c:pt idx="799">
                  <c:v>2.8</c:v>
                </c:pt>
                <c:pt idx="800">
                  <c:v>2.33</c:v>
                </c:pt>
                <c:pt idx="801">
                  <c:v>3.05</c:v>
                </c:pt>
                <c:pt idx="802">
                  <c:v>4.91</c:v>
                </c:pt>
                <c:pt idx="803">
                  <c:v>2.99</c:v>
                </c:pt>
                <c:pt idx="804">
                  <c:v>3.67</c:v>
                </c:pt>
                <c:pt idx="805">
                  <c:v>4.18</c:v>
                </c:pt>
                <c:pt idx="806">
                  <c:v>3.58</c:v>
                </c:pt>
                <c:pt idx="807">
                  <c:v>4.43</c:v>
                </c:pt>
                <c:pt idx="808">
                  <c:v>4.8</c:v>
                </c:pt>
                <c:pt idx="809">
                  <c:v>4.6399999999999997</c:v>
                </c:pt>
                <c:pt idx="810">
                  <c:v>5.05</c:v>
                </c:pt>
                <c:pt idx="811">
                  <c:v>5.18</c:v>
                </c:pt>
                <c:pt idx="812">
                  <c:v>6.42</c:v>
                </c:pt>
                <c:pt idx="813">
                  <c:v>3.68</c:v>
                </c:pt>
                <c:pt idx="814">
                  <c:v>3.96</c:v>
                </c:pt>
                <c:pt idx="815">
                  <c:v>4.09</c:v>
                </c:pt>
                <c:pt idx="816">
                  <c:v>4.8499999999999996</c:v>
                </c:pt>
                <c:pt idx="817">
                  <c:v>2.79</c:v>
                </c:pt>
                <c:pt idx="818">
                  <c:v>2.09</c:v>
                </c:pt>
                <c:pt idx="819">
                  <c:v>0.34</c:v>
                </c:pt>
                <c:pt idx="820">
                  <c:v>-0.94</c:v>
                </c:pt>
                <c:pt idx="821">
                  <c:v>-0.31</c:v>
                </c:pt>
                <c:pt idx="822">
                  <c:v>0.63</c:v>
                </c:pt>
                <c:pt idx="823">
                  <c:v>2.41</c:v>
                </c:pt>
                <c:pt idx="824">
                  <c:v>2.74</c:v>
                </c:pt>
                <c:pt idx="825">
                  <c:v>2.78</c:v>
                </c:pt>
                <c:pt idx="826">
                  <c:v>2.79</c:v>
                </c:pt>
                <c:pt idx="827">
                  <c:v>2.4</c:v>
                </c:pt>
                <c:pt idx="828">
                  <c:v>3.85</c:v>
                </c:pt>
                <c:pt idx="829">
                  <c:v>3.55</c:v>
                </c:pt>
                <c:pt idx="830">
                  <c:v>2.2000000000000002</c:v>
                </c:pt>
                <c:pt idx="831">
                  <c:v>1.74</c:v>
                </c:pt>
                <c:pt idx="832">
                  <c:v>2.88</c:v>
                </c:pt>
                <c:pt idx="833">
                  <c:v>4.04</c:v>
                </c:pt>
                <c:pt idx="834">
                  <c:v>3.97</c:v>
                </c:pt>
                <c:pt idx="835">
                  <c:v>3.63</c:v>
                </c:pt>
                <c:pt idx="836">
                  <c:v>5.29</c:v>
                </c:pt>
                <c:pt idx="837">
                  <c:v>5.69</c:v>
                </c:pt>
                <c:pt idx="838">
                  <c:v>6.37</c:v>
                </c:pt>
                <c:pt idx="839">
                  <c:v>6.27</c:v>
                </c:pt>
                <c:pt idx="840">
                  <c:v>5.09</c:v>
                </c:pt>
                <c:pt idx="841">
                  <c:v>5.72</c:v>
                </c:pt>
                <c:pt idx="842">
                  <c:v>4.83</c:v>
                </c:pt>
                <c:pt idx="843">
                  <c:v>4.9800000000000004</c:v>
                </c:pt>
                <c:pt idx="844">
                  <c:v>4.76</c:v>
                </c:pt>
                <c:pt idx="845">
                  <c:v>3.74</c:v>
                </c:pt>
                <c:pt idx="846">
                  <c:v>3.79</c:v>
                </c:pt>
                <c:pt idx="847">
                  <c:v>3.11</c:v>
                </c:pt>
                <c:pt idx="848">
                  <c:v>3.43</c:v>
                </c:pt>
                <c:pt idx="849">
                  <c:v>4.83</c:v>
                </c:pt>
                <c:pt idx="850">
                  <c:v>5.48</c:v>
                </c:pt>
                <c:pt idx="851">
                  <c:v>5.49</c:v>
                </c:pt>
                <c:pt idx="852">
                  <c:v>4.47</c:v>
                </c:pt>
                <c:pt idx="853">
                  <c:v>3.85</c:v>
                </c:pt>
                <c:pt idx="854">
                  <c:v>1.94</c:v>
                </c:pt>
                <c:pt idx="855">
                  <c:v>1.66</c:v>
                </c:pt>
                <c:pt idx="856">
                  <c:v>1.68</c:v>
                </c:pt>
                <c:pt idx="857">
                  <c:v>2.62</c:v>
                </c:pt>
                <c:pt idx="858">
                  <c:v>0.16</c:v>
                </c:pt>
                <c:pt idx="859">
                  <c:v>1.65</c:v>
                </c:pt>
                <c:pt idx="860">
                  <c:v>-0.25</c:v>
                </c:pt>
                <c:pt idx="861">
                  <c:v>1.37</c:v>
                </c:pt>
                <c:pt idx="862">
                  <c:v>1.86</c:v>
                </c:pt>
                <c:pt idx="863">
                  <c:v>-0.17</c:v>
                </c:pt>
                <c:pt idx="864">
                  <c:v>-0.28000000000000003</c:v>
                </c:pt>
                <c:pt idx="865">
                  <c:v>0.59</c:v>
                </c:pt>
                <c:pt idx="866">
                  <c:v>1.32</c:v>
                </c:pt>
                <c:pt idx="867">
                  <c:v>1.71</c:v>
                </c:pt>
                <c:pt idx="868">
                  <c:v>2.74</c:v>
                </c:pt>
                <c:pt idx="869">
                  <c:v>2.9</c:v>
                </c:pt>
                <c:pt idx="870">
                  <c:v>3.35</c:v>
                </c:pt>
                <c:pt idx="871">
                  <c:v>5.42</c:v>
                </c:pt>
                <c:pt idx="872">
                  <c:v>4.66</c:v>
                </c:pt>
                <c:pt idx="873">
                  <c:v>4.0599999999999996</c:v>
                </c:pt>
                <c:pt idx="874">
                  <c:v>3.95</c:v>
                </c:pt>
                <c:pt idx="875">
                  <c:v>4.95</c:v>
                </c:pt>
                <c:pt idx="876">
                  <c:v>4.5999999999999996</c:v>
                </c:pt>
                <c:pt idx="877">
                  <c:v>5.33</c:v>
                </c:pt>
                <c:pt idx="878">
                  <c:v>5.83</c:v>
                </c:pt>
                <c:pt idx="879">
                  <c:v>4.33</c:v>
                </c:pt>
                <c:pt idx="880">
                  <c:v>5.34</c:v>
                </c:pt>
                <c:pt idx="881">
                  <c:v>6.82</c:v>
                </c:pt>
                <c:pt idx="882">
                  <c:v>6.29</c:v>
                </c:pt>
                <c:pt idx="883">
                  <c:v>5.53</c:v>
                </c:pt>
                <c:pt idx="884">
                  <c:v>4.63</c:v>
                </c:pt>
                <c:pt idx="885">
                  <c:v>4.67</c:v>
                </c:pt>
                <c:pt idx="886">
                  <c:v>3.32</c:v>
                </c:pt>
                <c:pt idx="887">
                  <c:v>0.89</c:v>
                </c:pt>
                <c:pt idx="888">
                  <c:v>2.34</c:v>
                </c:pt>
                <c:pt idx="889">
                  <c:v>2.75</c:v>
                </c:pt>
                <c:pt idx="890">
                  <c:v>2.83</c:v>
                </c:pt>
                <c:pt idx="891">
                  <c:v>1.33</c:v>
                </c:pt>
                <c:pt idx="892">
                  <c:v>0.05</c:v>
                </c:pt>
                <c:pt idx="893">
                  <c:v>-1.04</c:v>
                </c:pt>
                <c:pt idx="894">
                  <c:v>-0.15</c:v>
                </c:pt>
                <c:pt idx="895">
                  <c:v>-0.84</c:v>
                </c:pt>
                <c:pt idx="896">
                  <c:v>0.31</c:v>
                </c:pt>
                <c:pt idx="897">
                  <c:v>-0.1</c:v>
                </c:pt>
                <c:pt idx="898">
                  <c:v>-0.68</c:v>
                </c:pt>
                <c:pt idx="899">
                  <c:v>-0.63</c:v>
                </c:pt>
                <c:pt idx="900">
                  <c:v>0.02</c:v>
                </c:pt>
                <c:pt idx="901">
                  <c:v>-1</c:v>
                </c:pt>
                <c:pt idx="902">
                  <c:v>0.85</c:v>
                </c:pt>
                <c:pt idx="903">
                  <c:v>0.78</c:v>
                </c:pt>
                <c:pt idx="904">
                  <c:v>0.37</c:v>
                </c:pt>
                <c:pt idx="905">
                  <c:v>0.38</c:v>
                </c:pt>
                <c:pt idx="906">
                  <c:v>-1.04</c:v>
                </c:pt>
                <c:pt idx="907">
                  <c:v>-1.73</c:v>
                </c:pt>
                <c:pt idx="908">
                  <c:v>-2.5</c:v>
                </c:pt>
                <c:pt idx="909">
                  <c:v>-1.66</c:v>
                </c:pt>
                <c:pt idx="910">
                  <c:v>-1.88</c:v>
                </c:pt>
                <c:pt idx="911">
                  <c:v>-2.38</c:v>
                </c:pt>
                <c:pt idx="912">
                  <c:v>-1.22</c:v>
                </c:pt>
                <c:pt idx="913">
                  <c:v>0.73</c:v>
                </c:pt>
                <c:pt idx="914">
                  <c:v>0.18</c:v>
                </c:pt>
                <c:pt idx="915">
                  <c:v>0.94</c:v>
                </c:pt>
                <c:pt idx="916">
                  <c:v>2.4</c:v>
                </c:pt>
                <c:pt idx="917">
                  <c:v>3.27</c:v>
                </c:pt>
                <c:pt idx="918">
                  <c:v>3.01</c:v>
                </c:pt>
                <c:pt idx="919">
                  <c:v>3.45</c:v>
                </c:pt>
                <c:pt idx="920">
                  <c:v>3.08</c:v>
                </c:pt>
                <c:pt idx="921">
                  <c:v>2.0099999999999998</c:v>
                </c:pt>
                <c:pt idx="922">
                  <c:v>3.21</c:v>
                </c:pt>
                <c:pt idx="923">
                  <c:v>3.56</c:v>
                </c:pt>
                <c:pt idx="924">
                  <c:v>2.7</c:v>
                </c:pt>
                <c:pt idx="925">
                  <c:v>3.81</c:v>
                </c:pt>
                <c:pt idx="926">
                  <c:v>2.21</c:v>
                </c:pt>
                <c:pt idx="927">
                  <c:v>1.65</c:v>
                </c:pt>
                <c:pt idx="928">
                  <c:v>1.27</c:v>
                </c:pt>
                <c:pt idx="929">
                  <c:v>2.09</c:v>
                </c:pt>
                <c:pt idx="930">
                  <c:v>1.68</c:v>
                </c:pt>
                <c:pt idx="931">
                  <c:v>3.22</c:v>
                </c:pt>
                <c:pt idx="932">
                  <c:v>3.58</c:v>
                </c:pt>
                <c:pt idx="933">
                  <c:v>3.9</c:v>
                </c:pt>
                <c:pt idx="934">
                  <c:v>3.93</c:v>
                </c:pt>
                <c:pt idx="935">
                  <c:v>3.45</c:v>
                </c:pt>
                <c:pt idx="936">
                  <c:v>3.11</c:v>
                </c:pt>
                <c:pt idx="937">
                  <c:v>3.49</c:v>
                </c:pt>
                <c:pt idx="938">
                  <c:v>4.92</c:v>
                </c:pt>
                <c:pt idx="939">
                  <c:v>3.97</c:v>
                </c:pt>
                <c:pt idx="940">
                  <c:v>4.38</c:v>
                </c:pt>
                <c:pt idx="941">
                  <c:v>3.26</c:v>
                </c:pt>
                <c:pt idx="942">
                  <c:v>3.7</c:v>
                </c:pt>
                <c:pt idx="943">
                  <c:v>2.59</c:v>
                </c:pt>
                <c:pt idx="944">
                  <c:v>2.0299999999999998</c:v>
                </c:pt>
                <c:pt idx="945">
                  <c:v>3.52</c:v>
                </c:pt>
                <c:pt idx="946">
                  <c:v>2.95</c:v>
                </c:pt>
                <c:pt idx="947">
                  <c:v>3.59</c:v>
                </c:pt>
                <c:pt idx="948">
                  <c:v>1.2</c:v>
                </c:pt>
                <c:pt idx="949">
                  <c:v>2.96</c:v>
                </c:pt>
                <c:pt idx="950">
                  <c:v>2.0699999999999998</c:v>
                </c:pt>
                <c:pt idx="951">
                  <c:v>3.33</c:v>
                </c:pt>
                <c:pt idx="952">
                  <c:v>3.48</c:v>
                </c:pt>
                <c:pt idx="953">
                  <c:v>3.55</c:v>
                </c:pt>
                <c:pt idx="954">
                  <c:v>1.86</c:v>
                </c:pt>
                <c:pt idx="955">
                  <c:v>1.56</c:v>
                </c:pt>
                <c:pt idx="956">
                  <c:v>1.47</c:v>
                </c:pt>
                <c:pt idx="957">
                  <c:v>2.91</c:v>
                </c:pt>
                <c:pt idx="958">
                  <c:v>2.4500000000000002</c:v>
                </c:pt>
                <c:pt idx="959">
                  <c:v>3.21</c:v>
                </c:pt>
                <c:pt idx="960">
                  <c:v>2.68</c:v>
                </c:pt>
                <c:pt idx="961">
                  <c:v>2.91</c:v>
                </c:pt>
                <c:pt idx="962">
                  <c:v>2.4900000000000002</c:v>
                </c:pt>
                <c:pt idx="963">
                  <c:v>1.03</c:v>
                </c:pt>
                <c:pt idx="964">
                  <c:v>0.79</c:v>
                </c:pt>
                <c:pt idx="965">
                  <c:v>0.08</c:v>
                </c:pt>
                <c:pt idx="966">
                  <c:v>0.86</c:v>
                </c:pt>
                <c:pt idx="967">
                  <c:v>0.88</c:v>
                </c:pt>
                <c:pt idx="968">
                  <c:v>1.28</c:v>
                </c:pt>
                <c:pt idx="969">
                  <c:v>1.41</c:v>
                </c:pt>
                <c:pt idx="970">
                  <c:v>-0.26</c:v>
                </c:pt>
                <c:pt idx="971">
                  <c:v>0.18</c:v>
                </c:pt>
                <c:pt idx="972">
                  <c:v>1.17</c:v>
                </c:pt>
                <c:pt idx="973">
                  <c:v>1.1299999999999999</c:v>
                </c:pt>
                <c:pt idx="974">
                  <c:v>2.08</c:v>
                </c:pt>
                <c:pt idx="975">
                  <c:v>1.34</c:v>
                </c:pt>
                <c:pt idx="976">
                  <c:v>1.48</c:v>
                </c:pt>
                <c:pt idx="977">
                  <c:v>0.23</c:v>
                </c:pt>
                <c:pt idx="978">
                  <c:v>-1.95</c:v>
                </c:pt>
                <c:pt idx="979">
                  <c:v>-1.67</c:v>
                </c:pt>
                <c:pt idx="980">
                  <c:v>-2.86</c:v>
                </c:pt>
                <c:pt idx="981">
                  <c:v>-4.5</c:v>
                </c:pt>
                <c:pt idx="982">
                  <c:v>-5.03</c:v>
                </c:pt>
                <c:pt idx="983">
                  <c:v>-5.0999999999999996</c:v>
                </c:pt>
                <c:pt idx="984">
                  <c:v>-4.4400000000000004</c:v>
                </c:pt>
                <c:pt idx="985">
                  <c:v>-4.5599999999999996</c:v>
                </c:pt>
                <c:pt idx="986">
                  <c:v>-4.42</c:v>
                </c:pt>
                <c:pt idx="987">
                  <c:v>-4.8899999999999997</c:v>
                </c:pt>
                <c:pt idx="988">
                  <c:v>-5.12</c:v>
                </c:pt>
                <c:pt idx="989">
                  <c:v>-6.66</c:v>
                </c:pt>
                <c:pt idx="990">
                  <c:v>-7.71</c:v>
                </c:pt>
                <c:pt idx="991">
                  <c:v>-7.37</c:v>
                </c:pt>
                <c:pt idx="992">
                  <c:v>-8</c:v>
                </c:pt>
                <c:pt idx="993">
                  <c:v>-7.24</c:v>
                </c:pt>
                <c:pt idx="994">
                  <c:v>-7.81</c:v>
                </c:pt>
                <c:pt idx="995">
                  <c:v>-7.81</c:v>
                </c:pt>
                <c:pt idx="996">
                  <c:v>-8.6300000000000008</c:v>
                </c:pt>
                <c:pt idx="997">
                  <c:v>-9.39</c:v>
                </c:pt>
                <c:pt idx="998">
                  <c:v>-10.19</c:v>
                </c:pt>
                <c:pt idx="999">
                  <c:v>-10.65</c:v>
                </c:pt>
                <c:pt idx="1000">
                  <c:v>-9.82</c:v>
                </c:pt>
                <c:pt idx="1001">
                  <c:v>-4.74</c:v>
                </c:pt>
                <c:pt idx="1002">
                  <c:v>-4.4800000000000004</c:v>
                </c:pt>
                <c:pt idx="1003">
                  <c:v>-3.87</c:v>
                </c:pt>
                <c:pt idx="1004">
                  <c:v>-4.71</c:v>
                </c:pt>
                <c:pt idx="1005">
                  <c:v>-4.4800000000000004</c:v>
                </c:pt>
                <c:pt idx="1006">
                  <c:v>-4.1399999999999997</c:v>
                </c:pt>
                <c:pt idx="1007">
                  <c:v>-4.09</c:v>
                </c:pt>
                <c:pt idx="1008">
                  <c:v>-4.12</c:v>
                </c:pt>
                <c:pt idx="1009">
                  <c:v>-4.78</c:v>
                </c:pt>
                <c:pt idx="1010">
                  <c:v>-5.99</c:v>
                </c:pt>
                <c:pt idx="1011">
                  <c:v>-5.86</c:v>
                </c:pt>
                <c:pt idx="1012">
                  <c:v>-4.78</c:v>
                </c:pt>
                <c:pt idx="1013">
                  <c:v>-4.6100000000000003</c:v>
                </c:pt>
                <c:pt idx="1014">
                  <c:v>-4.54</c:v>
                </c:pt>
                <c:pt idx="1015">
                  <c:v>-5.03</c:v>
                </c:pt>
                <c:pt idx="1016">
                  <c:v>-4.7</c:v>
                </c:pt>
                <c:pt idx="1017">
                  <c:v>-2.78</c:v>
                </c:pt>
                <c:pt idx="1018">
                  <c:v>-2.41</c:v>
                </c:pt>
                <c:pt idx="1019">
                  <c:v>-0.65</c:v>
                </c:pt>
                <c:pt idx="1020">
                  <c:v>-0.44</c:v>
                </c:pt>
                <c:pt idx="1021">
                  <c:v>-0.77</c:v>
                </c:pt>
                <c:pt idx="1022">
                  <c:v>-1.01</c:v>
                </c:pt>
                <c:pt idx="1023">
                  <c:v>-1.1599999999999999</c:v>
                </c:pt>
                <c:pt idx="1024">
                  <c:v>-0.83</c:v>
                </c:pt>
                <c:pt idx="1025">
                  <c:v>0.06</c:v>
                </c:pt>
                <c:pt idx="1026">
                  <c:v>1.05</c:v>
                </c:pt>
                <c:pt idx="1027">
                  <c:v>1.39</c:v>
                </c:pt>
                <c:pt idx="1028">
                  <c:v>1.38</c:v>
                </c:pt>
                <c:pt idx="1029">
                  <c:v>0.94</c:v>
                </c:pt>
                <c:pt idx="1030">
                  <c:v>0.96</c:v>
                </c:pt>
                <c:pt idx="1031">
                  <c:v>1.96</c:v>
                </c:pt>
                <c:pt idx="1032">
                  <c:v>2.2599999999999998</c:v>
                </c:pt>
                <c:pt idx="1033">
                  <c:v>2.92</c:v>
                </c:pt>
                <c:pt idx="1034">
                  <c:v>3.18</c:v>
                </c:pt>
                <c:pt idx="1035">
                  <c:v>2.54</c:v>
                </c:pt>
                <c:pt idx="1036">
                  <c:v>2.89</c:v>
                </c:pt>
                <c:pt idx="1037">
                  <c:v>2.9</c:v>
                </c:pt>
                <c:pt idx="1038">
                  <c:v>4.4400000000000004</c:v>
                </c:pt>
                <c:pt idx="1039">
                  <c:v>5.42</c:v>
                </c:pt>
                <c:pt idx="1040">
                  <c:v>6.04</c:v>
                </c:pt>
                <c:pt idx="1041">
                  <c:v>5.27</c:v>
                </c:pt>
                <c:pt idx="1042">
                  <c:v>5.93</c:v>
                </c:pt>
                <c:pt idx="1043">
                  <c:v>5.58</c:v>
                </c:pt>
                <c:pt idx="1044">
                  <c:v>6.39</c:v>
                </c:pt>
                <c:pt idx="1045">
                  <c:v>7.4</c:v>
                </c:pt>
                <c:pt idx="1046">
                  <c:v>7.46</c:v>
                </c:pt>
                <c:pt idx="1047">
                  <c:v>8.92</c:v>
                </c:pt>
                <c:pt idx="1048">
                  <c:v>7.89</c:v>
                </c:pt>
                <c:pt idx="1049">
                  <c:v>8.18</c:v>
                </c:pt>
                <c:pt idx="1050">
                  <c:v>8.34</c:v>
                </c:pt>
                <c:pt idx="1051">
                  <c:v>9.2899999999999991</c:v>
                </c:pt>
                <c:pt idx="1052">
                  <c:v>7.8</c:v>
                </c:pt>
                <c:pt idx="1053">
                  <c:v>8.6999999999999993</c:v>
                </c:pt>
                <c:pt idx="1054">
                  <c:v>9.15</c:v>
                </c:pt>
                <c:pt idx="1055">
                  <c:v>9.91</c:v>
                </c:pt>
                <c:pt idx="1056">
                  <c:v>9.89</c:v>
                </c:pt>
                <c:pt idx="1057">
                  <c:v>9.9499999999999993</c:v>
                </c:pt>
                <c:pt idx="1058">
                  <c:v>10.14</c:v>
                </c:pt>
                <c:pt idx="1059">
                  <c:v>9.35</c:v>
                </c:pt>
                <c:pt idx="1060">
                  <c:v>8.4600000000000009</c:v>
                </c:pt>
                <c:pt idx="1061">
                  <c:v>8.2899999999999991</c:v>
                </c:pt>
                <c:pt idx="1062">
                  <c:v>8.49</c:v>
                </c:pt>
                <c:pt idx="1063">
                  <c:v>7.24</c:v>
                </c:pt>
                <c:pt idx="1064">
                  <c:v>6.51</c:v>
                </c:pt>
                <c:pt idx="1065">
                  <c:v>6.99</c:v>
                </c:pt>
                <c:pt idx="1066">
                  <c:v>6.08</c:v>
                </c:pt>
                <c:pt idx="1067">
                  <c:v>7.1</c:v>
                </c:pt>
                <c:pt idx="1068">
                  <c:v>4.49</c:v>
                </c:pt>
                <c:pt idx="1069">
                  <c:v>4.46</c:v>
                </c:pt>
                <c:pt idx="1070">
                  <c:v>6.01</c:v>
                </c:pt>
                <c:pt idx="1071">
                  <c:v>6.19</c:v>
                </c:pt>
                <c:pt idx="1072">
                  <c:v>6.3</c:v>
                </c:pt>
                <c:pt idx="1073">
                  <c:v>6.31</c:v>
                </c:pt>
                <c:pt idx="1074">
                  <c:v>6.58</c:v>
                </c:pt>
                <c:pt idx="1075">
                  <c:v>5.37</c:v>
                </c:pt>
                <c:pt idx="1076">
                  <c:v>5.74</c:v>
                </c:pt>
                <c:pt idx="1077">
                  <c:v>5.7</c:v>
                </c:pt>
                <c:pt idx="1078">
                  <c:v>5.86</c:v>
                </c:pt>
                <c:pt idx="1079">
                  <c:v>6.74</c:v>
                </c:pt>
                <c:pt idx="1080">
                  <c:v>7.39</c:v>
                </c:pt>
                <c:pt idx="1081">
                  <c:v>7.21</c:v>
                </c:pt>
                <c:pt idx="1082">
                  <c:v>6.84</c:v>
                </c:pt>
                <c:pt idx="1083">
                  <c:v>7.61</c:v>
                </c:pt>
                <c:pt idx="1084">
                  <c:v>8.5</c:v>
                </c:pt>
                <c:pt idx="1085">
                  <c:v>7.69</c:v>
                </c:pt>
                <c:pt idx="1086">
                  <c:v>7.59</c:v>
                </c:pt>
                <c:pt idx="1087">
                  <c:v>7.64</c:v>
                </c:pt>
                <c:pt idx="1088">
                  <c:v>6.92</c:v>
                </c:pt>
                <c:pt idx="1089">
                  <c:v>7.29</c:v>
                </c:pt>
                <c:pt idx="1090">
                  <c:v>8.0500000000000007</c:v>
                </c:pt>
                <c:pt idx="1091">
                  <c:v>7.6</c:v>
                </c:pt>
                <c:pt idx="1092">
                  <c:v>7.67</c:v>
                </c:pt>
                <c:pt idx="1093">
                  <c:v>7.83</c:v>
                </c:pt>
                <c:pt idx="1094">
                  <c:v>8.1</c:v>
                </c:pt>
                <c:pt idx="1095">
                  <c:v>8.5500000000000007</c:v>
                </c:pt>
                <c:pt idx="1096">
                  <c:v>8.23</c:v>
                </c:pt>
                <c:pt idx="1097">
                  <c:v>8.3699999999999992</c:v>
                </c:pt>
                <c:pt idx="1098">
                  <c:v>9.43</c:v>
                </c:pt>
                <c:pt idx="1099">
                  <c:v>8.92</c:v>
                </c:pt>
                <c:pt idx="1100">
                  <c:v>8.43</c:v>
                </c:pt>
                <c:pt idx="1101">
                  <c:v>9.2200000000000006</c:v>
                </c:pt>
                <c:pt idx="1102">
                  <c:v>8.9499999999999993</c:v>
                </c:pt>
                <c:pt idx="1103">
                  <c:v>9.36</c:v>
                </c:pt>
                <c:pt idx="1104">
                  <c:v>9.35</c:v>
                </c:pt>
                <c:pt idx="1105">
                  <c:v>9.0500000000000007</c:v>
                </c:pt>
                <c:pt idx="1106">
                  <c:v>8.33</c:v>
                </c:pt>
                <c:pt idx="1107">
                  <c:v>7.58</c:v>
                </c:pt>
                <c:pt idx="1108">
                  <c:v>7.59</c:v>
                </c:pt>
                <c:pt idx="1109">
                  <c:v>7.75</c:v>
                </c:pt>
                <c:pt idx="1110">
                  <c:v>8.14</c:v>
                </c:pt>
                <c:pt idx="1111">
                  <c:v>8.09</c:v>
                </c:pt>
                <c:pt idx="1112">
                  <c:v>9.1999999999999993</c:v>
                </c:pt>
                <c:pt idx="1113">
                  <c:v>10.41</c:v>
                </c:pt>
                <c:pt idx="1114">
                  <c:v>10.49</c:v>
                </c:pt>
                <c:pt idx="1115">
                  <c:v>11</c:v>
                </c:pt>
                <c:pt idx="1116">
                  <c:v>11.06</c:v>
                </c:pt>
                <c:pt idx="1117">
                  <c:v>10.8</c:v>
                </c:pt>
                <c:pt idx="1118">
                  <c:v>12.41</c:v>
                </c:pt>
                <c:pt idx="1119">
                  <c:v>12.5</c:v>
                </c:pt>
                <c:pt idx="1120">
                  <c:v>11.78</c:v>
                </c:pt>
                <c:pt idx="1121">
                  <c:v>11.34</c:v>
                </c:pt>
                <c:pt idx="1122">
                  <c:v>12.19</c:v>
                </c:pt>
                <c:pt idx="1123">
                  <c:v>12.87</c:v>
                </c:pt>
                <c:pt idx="1124">
                  <c:v>15.02</c:v>
                </c:pt>
                <c:pt idx="1125">
                  <c:v>14.82</c:v>
                </c:pt>
                <c:pt idx="1126">
                  <c:v>13.55</c:v>
                </c:pt>
                <c:pt idx="1127">
                  <c:v>13.81</c:v>
                </c:pt>
                <c:pt idx="1128">
                  <c:v>13.79</c:v>
                </c:pt>
                <c:pt idx="1129">
                  <c:v>12.47</c:v>
                </c:pt>
                <c:pt idx="1130">
                  <c:v>11.85</c:v>
                </c:pt>
                <c:pt idx="1131">
                  <c:v>12.76</c:v>
                </c:pt>
                <c:pt idx="1132">
                  <c:v>12.58</c:v>
                </c:pt>
                <c:pt idx="1133">
                  <c:v>12.1</c:v>
                </c:pt>
                <c:pt idx="1134">
                  <c:v>11.9</c:v>
                </c:pt>
                <c:pt idx="1135">
                  <c:v>12.63</c:v>
                </c:pt>
                <c:pt idx="1136">
                  <c:v>14.98</c:v>
                </c:pt>
                <c:pt idx="1137">
                  <c:v>13.58</c:v>
                </c:pt>
                <c:pt idx="1138">
                  <c:v>14.68</c:v>
                </c:pt>
                <c:pt idx="1139">
                  <c:v>14.91</c:v>
                </c:pt>
                <c:pt idx="1140">
                  <c:v>16.489999999999998</c:v>
                </c:pt>
                <c:pt idx="1141">
                  <c:v>15.11</c:v>
                </c:pt>
                <c:pt idx="1142">
                  <c:v>14.87</c:v>
                </c:pt>
                <c:pt idx="1143">
                  <c:v>16.489999999999998</c:v>
                </c:pt>
                <c:pt idx="1144">
                  <c:v>16.89</c:v>
                </c:pt>
                <c:pt idx="1145">
                  <c:v>17.899999999999999</c:v>
                </c:pt>
                <c:pt idx="1146">
                  <c:v>18.38</c:v>
                </c:pt>
                <c:pt idx="1147">
                  <c:v>18.809999999999999</c:v>
                </c:pt>
                <c:pt idx="1148">
                  <c:v>19.420000000000002</c:v>
                </c:pt>
                <c:pt idx="1149">
                  <c:v>18.57</c:v>
                </c:pt>
                <c:pt idx="1150">
                  <c:v>17.59</c:v>
                </c:pt>
                <c:pt idx="1151">
                  <c:v>17.670000000000002</c:v>
                </c:pt>
                <c:pt idx="1152">
                  <c:v>17.87</c:v>
                </c:pt>
                <c:pt idx="1153">
                  <c:v>17.809999999999999</c:v>
                </c:pt>
                <c:pt idx="1154">
                  <c:v>18.03</c:v>
                </c:pt>
                <c:pt idx="1155">
                  <c:v>18.52</c:v>
                </c:pt>
                <c:pt idx="1156">
                  <c:v>18.920000000000002</c:v>
                </c:pt>
                <c:pt idx="1157">
                  <c:v>19.13</c:v>
                </c:pt>
                <c:pt idx="1158">
                  <c:v>18.07</c:v>
                </c:pt>
                <c:pt idx="1159">
                  <c:v>19.190000000000001</c:v>
                </c:pt>
                <c:pt idx="1160">
                  <c:v>18.37</c:v>
                </c:pt>
                <c:pt idx="1161">
                  <c:v>16.39</c:v>
                </c:pt>
                <c:pt idx="1162">
                  <c:v>17.29</c:v>
                </c:pt>
                <c:pt idx="1163">
                  <c:v>19.079999999999998</c:v>
                </c:pt>
                <c:pt idx="1164">
                  <c:v>18.8</c:v>
                </c:pt>
                <c:pt idx="1165">
                  <c:v>19.05</c:v>
                </c:pt>
                <c:pt idx="1166">
                  <c:v>19.55</c:v>
                </c:pt>
                <c:pt idx="1167">
                  <c:v>19.05</c:v>
                </c:pt>
                <c:pt idx="1168">
                  <c:v>18.95</c:v>
                </c:pt>
                <c:pt idx="1169">
                  <c:v>18.59</c:v>
                </c:pt>
                <c:pt idx="1170">
                  <c:v>17.32</c:v>
                </c:pt>
                <c:pt idx="1171">
                  <c:v>17.37</c:v>
                </c:pt>
                <c:pt idx="1172">
                  <c:v>15.86</c:v>
                </c:pt>
                <c:pt idx="1173">
                  <c:v>14.93</c:v>
                </c:pt>
                <c:pt idx="1174">
                  <c:v>16.79</c:v>
                </c:pt>
                <c:pt idx="1175">
                  <c:v>17.12</c:v>
                </c:pt>
                <c:pt idx="1176">
                  <c:v>17.64</c:v>
                </c:pt>
                <c:pt idx="1177">
                  <c:v>17.600000000000001</c:v>
                </c:pt>
                <c:pt idx="1178">
                  <c:v>16.68</c:v>
                </c:pt>
                <c:pt idx="1179">
                  <c:v>15.77</c:v>
                </c:pt>
                <c:pt idx="1180">
                  <c:v>16</c:v>
                </c:pt>
                <c:pt idx="1181">
                  <c:v>16.16</c:v>
                </c:pt>
                <c:pt idx="1182">
                  <c:v>15.57</c:v>
                </c:pt>
                <c:pt idx="1183">
                  <c:v>15.34</c:v>
                </c:pt>
                <c:pt idx="1184">
                  <c:v>16.07</c:v>
                </c:pt>
                <c:pt idx="1185">
                  <c:v>16.420000000000002</c:v>
                </c:pt>
                <c:pt idx="1186">
                  <c:v>15.61</c:v>
                </c:pt>
                <c:pt idx="1187">
                  <c:v>16.149999999999999</c:v>
                </c:pt>
                <c:pt idx="1188">
                  <c:v>15.78</c:v>
                </c:pt>
                <c:pt idx="1189">
                  <c:v>16.329999999999998</c:v>
                </c:pt>
                <c:pt idx="1190">
                  <c:v>16.100000000000001</c:v>
                </c:pt>
                <c:pt idx="1191">
                  <c:v>15.46</c:v>
                </c:pt>
                <c:pt idx="1192">
                  <c:v>15.71</c:v>
                </c:pt>
                <c:pt idx="1193">
                  <c:v>18.39</c:v>
                </c:pt>
                <c:pt idx="1194">
                  <c:v>17.3</c:v>
                </c:pt>
                <c:pt idx="1195">
                  <c:v>17.04</c:v>
                </c:pt>
                <c:pt idx="1196">
                  <c:v>16.399999999999999</c:v>
                </c:pt>
                <c:pt idx="1197">
                  <c:v>17.64</c:v>
                </c:pt>
                <c:pt idx="1198">
                  <c:v>21.3</c:v>
                </c:pt>
                <c:pt idx="1199">
                  <c:v>18.71</c:v>
                </c:pt>
                <c:pt idx="1200">
                  <c:v>22.18</c:v>
                </c:pt>
                <c:pt idx="1201">
                  <c:v>23.26</c:v>
                </c:pt>
                <c:pt idx="1202">
                  <c:v>23.11</c:v>
                </c:pt>
                <c:pt idx="1203">
                  <c:v>24.78</c:v>
                </c:pt>
                <c:pt idx="1204">
                  <c:v>26.16</c:v>
                </c:pt>
                <c:pt idx="1205">
                  <c:v>24.86</c:v>
                </c:pt>
                <c:pt idx="1206">
                  <c:v>21.83</c:v>
                </c:pt>
                <c:pt idx="1207">
                  <c:v>20.27</c:v>
                </c:pt>
                <c:pt idx="1208">
                  <c:v>20.71</c:v>
                </c:pt>
                <c:pt idx="1209">
                  <c:v>21</c:v>
                </c:pt>
                <c:pt idx="1210">
                  <c:v>23.18</c:v>
                </c:pt>
                <c:pt idx="1211">
                  <c:v>23.77</c:v>
                </c:pt>
                <c:pt idx="1212">
                  <c:v>23.69</c:v>
                </c:pt>
                <c:pt idx="1213">
                  <c:v>24.56</c:v>
                </c:pt>
                <c:pt idx="1214">
                  <c:v>24.91</c:v>
                </c:pt>
                <c:pt idx="1215">
                  <c:v>26.33</c:v>
                </c:pt>
                <c:pt idx="1216">
                  <c:v>26.67</c:v>
                </c:pt>
                <c:pt idx="1217">
                  <c:v>27.14</c:v>
                </c:pt>
                <c:pt idx="1218">
                  <c:v>26.3</c:v>
                </c:pt>
                <c:pt idx="1219">
                  <c:v>26.38</c:v>
                </c:pt>
                <c:pt idx="1220">
                  <c:v>26.32</c:v>
                </c:pt>
                <c:pt idx="1221">
                  <c:v>26.91</c:v>
                </c:pt>
                <c:pt idx="1222">
                  <c:v>26.61</c:v>
                </c:pt>
                <c:pt idx="1223">
                  <c:v>26.99</c:v>
                </c:pt>
                <c:pt idx="1224">
                  <c:v>27.62</c:v>
                </c:pt>
                <c:pt idx="1225">
                  <c:v>28.83</c:v>
                </c:pt>
                <c:pt idx="1226">
                  <c:v>29.65</c:v>
                </c:pt>
                <c:pt idx="1227">
                  <c:v>25.69</c:v>
                </c:pt>
                <c:pt idx="1228">
                  <c:v>26.67</c:v>
                </c:pt>
                <c:pt idx="1229">
                  <c:v>25.42</c:v>
                </c:pt>
                <c:pt idx="1230">
                  <c:v>23.53</c:v>
                </c:pt>
                <c:pt idx="1231">
                  <c:v>26.2</c:v>
                </c:pt>
                <c:pt idx="1232">
                  <c:v>25.77</c:v>
                </c:pt>
                <c:pt idx="1233">
                  <c:v>25.43</c:v>
                </c:pt>
                <c:pt idx="1234">
                  <c:v>26.77</c:v>
                </c:pt>
                <c:pt idx="1235">
                  <c:v>27.86</c:v>
                </c:pt>
                <c:pt idx="1236">
                  <c:v>28.65</c:v>
                </c:pt>
                <c:pt idx="1237">
                  <c:v>28.07</c:v>
                </c:pt>
                <c:pt idx="1238">
                  <c:v>28.24</c:v>
                </c:pt>
                <c:pt idx="1239">
                  <c:v>29.21</c:v>
                </c:pt>
                <c:pt idx="1240">
                  <c:v>29.72</c:v>
                </c:pt>
                <c:pt idx="1241">
                  <c:v>31.23</c:v>
                </c:pt>
                <c:pt idx="1242">
                  <c:v>30.97</c:v>
                </c:pt>
                <c:pt idx="1243">
                  <c:v>30.63</c:v>
                </c:pt>
                <c:pt idx="1244">
                  <c:v>29.65</c:v>
                </c:pt>
                <c:pt idx="1245">
                  <c:v>30.27</c:v>
                </c:pt>
                <c:pt idx="1246">
                  <c:v>31.09</c:v>
                </c:pt>
                <c:pt idx="1247">
                  <c:v>32.82</c:v>
                </c:pt>
                <c:pt idx="1248">
                  <c:v>32.53</c:v>
                </c:pt>
                <c:pt idx="1249">
                  <c:v>31.59</c:v>
                </c:pt>
                <c:pt idx="1250">
                  <c:v>32.340000000000003</c:v>
                </c:pt>
                <c:pt idx="1251">
                  <c:v>32.07</c:v>
                </c:pt>
                <c:pt idx="1252">
                  <c:v>32.14</c:v>
                </c:pt>
                <c:pt idx="1253">
                  <c:v>32.28</c:v>
                </c:pt>
                <c:pt idx="1254">
                  <c:v>31</c:v>
                </c:pt>
                <c:pt idx="1255">
                  <c:v>32.979999999999997</c:v>
                </c:pt>
                <c:pt idx="1256">
                  <c:v>33.61</c:v>
                </c:pt>
                <c:pt idx="1257">
                  <c:v>33.04</c:v>
                </c:pt>
                <c:pt idx="1258">
                  <c:v>34.29</c:v>
                </c:pt>
              </c:numCache>
            </c:numRef>
          </c:val>
          <c:smooth val="0"/>
          <c:extLst>
            <c:ext xmlns:c16="http://schemas.microsoft.com/office/drawing/2014/chart" uri="{C3380CC4-5D6E-409C-BE32-E72D297353CC}">
              <c16:uniqueId val="{00000005-ADE2-4E51-9998-4D2809C0E12C}"/>
            </c:ext>
          </c:extLst>
        </c:ser>
        <c:dLbls>
          <c:dLblPos val="r"/>
          <c:showLegendKey val="0"/>
          <c:showVal val="1"/>
          <c:showCatName val="0"/>
          <c:showSerName val="0"/>
          <c:showPercent val="0"/>
          <c:showBubbleSize val="0"/>
        </c:dLbls>
        <c:smooth val="0"/>
        <c:axId val="1478115087"/>
        <c:axId val="1"/>
      </c:lineChart>
      <c:dateAx>
        <c:axId val="1478115087"/>
        <c:scaling>
          <c:orientation val="minMax"/>
        </c:scaling>
        <c:delete val="0"/>
        <c:axPos val="b"/>
        <c:numFmt formatCode="[$-409]mmm\-yy;@" sourceLinked="0"/>
        <c:majorTickMark val="none"/>
        <c:minorTickMark val="none"/>
        <c:tickLblPos val="low"/>
        <c:spPr>
          <a:solidFill>
            <a:srgbClr val="FFFFFF"/>
          </a:solidFill>
          <a:ln w="9525">
            <a:solidFill>
              <a:schemeClr val="tx1"/>
            </a:solidFill>
          </a:ln>
        </c:spPr>
        <c:txPr>
          <a:bodyPr rot="0" vert="horz" anchor="ctr" anchorCtr="1"/>
          <a:lstStyle/>
          <a:p>
            <a:pPr>
              <a:defRPr sz="1000" b="0" i="0" u="none" strike="noStrike" baseline="0">
                <a:solidFill>
                  <a:schemeClr val="tx1"/>
                </a:solidFill>
                <a:latin typeface="Arial"/>
                <a:ea typeface="Arial"/>
                <a:cs typeface="Arial"/>
              </a:defRPr>
            </a:pPr>
            <a:endParaRPr lang="en-US"/>
          </a:p>
        </c:txPr>
        <c:crossAx val="1"/>
        <c:crosses val="autoZero"/>
        <c:auto val="1"/>
        <c:lblOffset val="100"/>
        <c:baseTimeUnit val="days"/>
        <c:majorUnit val="6"/>
        <c:majorTimeUnit val="months"/>
      </c:dateAx>
      <c:valAx>
        <c:axId val="1"/>
        <c:scaling>
          <c:orientation val="minMax"/>
        </c:scaling>
        <c:delete val="0"/>
        <c:axPos val="l"/>
        <c:numFmt formatCode="0\%;\(0\%\)" sourceLinked="0"/>
        <c:majorTickMark val="none"/>
        <c:minorTickMark val="none"/>
        <c:tickLblPos val="nextTo"/>
        <c:spPr>
          <a:noFill/>
          <a:ln w="9525">
            <a:noFill/>
          </a:ln>
        </c:spPr>
        <c:txPr>
          <a:bodyPr rot="0" vert="horz"/>
          <a:lstStyle/>
          <a:p>
            <a:pPr>
              <a:defRPr sz="1000" b="0" i="0" u="none" strike="noStrike" baseline="0">
                <a:solidFill>
                  <a:schemeClr val="tx1"/>
                </a:solidFill>
                <a:latin typeface="Arial"/>
                <a:ea typeface="Arial"/>
                <a:cs typeface="Arial"/>
              </a:defRPr>
            </a:pPr>
            <a:endParaRPr lang="en-US"/>
          </a:p>
        </c:txPr>
        <c:crossAx val="1478115087"/>
        <c:crosses val="autoZero"/>
        <c:crossBetween val="midCat"/>
        <c:majorUnit val="100"/>
      </c:valAx>
      <c:spPr>
        <a:solidFill>
          <a:srgbClr val="FFFFFF"/>
        </a:solidFill>
        <a:ln w="12700">
          <a:noFill/>
          <a:prstDash val="solid"/>
        </a:ln>
      </c:spPr>
    </c:plotArea>
    <c:legend>
      <c:legendPos val="b"/>
      <c:layout>
        <c:manualLayout>
          <c:xMode val="edge"/>
          <c:yMode val="edge"/>
          <c:x val="0.25642987060827921"/>
          <c:y val="0.89612155766611812"/>
          <c:w val="0.48714025878344153"/>
          <c:h val="0.10387844233388188"/>
        </c:manualLayout>
      </c:layout>
      <c:overlay val="0"/>
      <c:spPr>
        <a:noFill/>
        <a:ln w="3175">
          <a:noFill/>
          <a:prstDash val="solid"/>
        </a:ln>
      </c:spPr>
      <c:txPr>
        <a:bodyPr/>
        <a:lstStyle/>
        <a:p>
          <a:pPr>
            <a:defRPr sz="1000" b="0" i="0" u="none" strike="noStrike" baseline="0">
              <a:solidFill>
                <a:schemeClr val="tx1"/>
              </a:solidFill>
              <a:latin typeface="Arial"/>
              <a:ea typeface="Arial"/>
              <a:cs typeface="Arial"/>
            </a:defRPr>
          </a:pPr>
          <a:endParaRPr lang="en-US"/>
        </a:p>
      </c:txPr>
    </c:legend>
    <c:plotVisOnly val="1"/>
    <c:dispBlanksAs val="gap"/>
    <c:showDLblsOverMax val="0"/>
  </c:chart>
  <c:spPr>
    <a:solidFill>
      <a:srgbClr val="FFFFFF"/>
    </a:solid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480267851729147E-2"/>
          <c:y val="0.15762157366344171"/>
          <c:w val="0.93303946429654172"/>
          <c:h val="0.72167875027834349"/>
        </c:manualLayout>
      </c:layout>
      <c:barChart>
        <c:barDir val="col"/>
        <c:grouping val="percentStacked"/>
        <c:varyColors val="0"/>
        <c:ser>
          <c:idx val="0"/>
          <c:order val="0"/>
          <c:tx>
            <c:strRef>
              <c:f>Sheet3!$G$3</c:f>
              <c:strCache>
                <c:ptCount val="1"/>
                <c:pt idx="0">
                  <c:v>Product Sales</c:v>
                </c:pt>
              </c:strCache>
            </c:strRef>
          </c:tx>
          <c:spPr>
            <a:solidFill>
              <a:srgbClr val="00CDFF"/>
            </a:solidFill>
            <a:ln>
              <a:noFill/>
            </a:ln>
            <a:effectLst/>
          </c:spPr>
          <c:invertIfNegative val="0"/>
          <c:dLbls>
            <c:dLbl>
              <c:idx val="2"/>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55F-4E67-9C92-3BCC880F9923}"/>
                </c:ext>
              </c:extLst>
            </c:dLbl>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Sheet3!$H$2:$K$2</c:f>
              <c:strCache>
                <c:ptCount val="4"/>
                <c:pt idx="0">
                  <c:v>UxS</c:v>
                </c:pt>
                <c:pt idx="1">
                  <c:v>LMS</c:v>
                </c:pt>
                <c:pt idx="2">
                  <c:v>MW</c:v>
                </c:pt>
                <c:pt idx="3">
                  <c:v>Total</c:v>
                </c:pt>
              </c:strCache>
            </c:strRef>
          </c:cat>
          <c:val>
            <c:numRef>
              <c:f>Sheet3!$H$3:$K$3</c:f>
              <c:numCache>
                <c:formatCode>0%</c:formatCode>
                <c:ptCount val="4"/>
                <c:pt idx="0">
                  <c:v>0.92649205590996553</c:v>
                </c:pt>
                <c:pt idx="1">
                  <c:v>0.8768141151791139</c:v>
                </c:pt>
                <c:pt idx="2">
                  <c:v>2.4091321081876338E-2</c:v>
                </c:pt>
                <c:pt idx="3">
                  <c:v>0.81729406183725861</c:v>
                </c:pt>
              </c:numCache>
            </c:numRef>
          </c:val>
          <c:extLst>
            <c:ext xmlns:c16="http://schemas.microsoft.com/office/drawing/2014/chart" uri="{C3380CC4-5D6E-409C-BE32-E72D297353CC}">
              <c16:uniqueId val="{00000001-355F-4E67-9C92-3BCC880F9923}"/>
            </c:ext>
          </c:extLst>
        </c:ser>
        <c:ser>
          <c:idx val="1"/>
          <c:order val="1"/>
          <c:tx>
            <c:strRef>
              <c:f>Sheet3!$G$4</c:f>
              <c:strCache>
                <c:ptCount val="1"/>
                <c:pt idx="0">
                  <c:v>Contract Services</c:v>
                </c:pt>
              </c:strCache>
            </c:strRef>
          </c:tx>
          <c:spPr>
            <a:solidFill>
              <a:srgbClr val="C7EFFF"/>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Sheet3!$H$2:$K$2</c:f>
              <c:strCache>
                <c:ptCount val="4"/>
                <c:pt idx="0">
                  <c:v>UxS</c:v>
                </c:pt>
                <c:pt idx="1">
                  <c:v>LMS</c:v>
                </c:pt>
                <c:pt idx="2">
                  <c:v>MW</c:v>
                </c:pt>
                <c:pt idx="3">
                  <c:v>Total</c:v>
                </c:pt>
              </c:strCache>
            </c:strRef>
          </c:cat>
          <c:val>
            <c:numRef>
              <c:f>Sheet3!$H$4:$K$4</c:f>
              <c:numCache>
                <c:formatCode>0%</c:formatCode>
                <c:ptCount val="4"/>
                <c:pt idx="0">
                  <c:v>7.3507944090034513E-2</c:v>
                </c:pt>
                <c:pt idx="1">
                  <c:v>0.12318588482088615</c:v>
                </c:pt>
                <c:pt idx="2">
                  <c:v>0.97590867891812361</c:v>
                </c:pt>
                <c:pt idx="3">
                  <c:v>0.18270593816274139</c:v>
                </c:pt>
              </c:numCache>
            </c:numRef>
          </c:val>
          <c:extLst>
            <c:ext xmlns:c16="http://schemas.microsoft.com/office/drawing/2014/chart" uri="{C3380CC4-5D6E-409C-BE32-E72D297353CC}">
              <c16:uniqueId val="{00000002-355F-4E67-9C92-3BCC880F9923}"/>
            </c:ext>
          </c:extLst>
        </c:ser>
        <c:dLbls>
          <c:dLblPos val="ctr"/>
          <c:showLegendKey val="0"/>
          <c:showVal val="1"/>
          <c:showCatName val="0"/>
          <c:showSerName val="0"/>
          <c:showPercent val="0"/>
          <c:showBubbleSize val="0"/>
        </c:dLbls>
        <c:gapWidth val="150"/>
        <c:overlap val="100"/>
        <c:axId val="597122607"/>
        <c:axId val="597120527"/>
      </c:barChart>
      <c:catAx>
        <c:axId val="59712260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97120527"/>
        <c:crosses val="autoZero"/>
        <c:auto val="1"/>
        <c:lblAlgn val="ctr"/>
        <c:lblOffset val="100"/>
        <c:noMultiLvlLbl val="0"/>
      </c:catAx>
      <c:valAx>
        <c:axId val="597120527"/>
        <c:scaling>
          <c:orientation val="minMax"/>
        </c:scaling>
        <c:delete val="1"/>
        <c:axPos val="l"/>
        <c:numFmt formatCode="0%" sourceLinked="1"/>
        <c:majorTickMark val="none"/>
        <c:minorTickMark val="none"/>
        <c:tickLblPos val="nextTo"/>
        <c:crossAx val="59712260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000">
          <a:solidFill>
            <a:schemeClr val="tx1"/>
          </a:solidFill>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27483010888087E-2"/>
          <c:y val="0.17400572089121419"/>
          <c:w val="0.9245743543342142"/>
          <c:h val="0.59201946418160234"/>
        </c:manualLayout>
      </c:layout>
      <c:lineChart>
        <c:grouping val="standard"/>
        <c:varyColors val="0"/>
        <c:ser>
          <c:idx val="0"/>
          <c:order val="0"/>
          <c:tx>
            <c:v>AeroVironment, Inc. (NasdaqGS:AVAV) - TEV/Forward EBITDA</c:v>
          </c:tx>
          <c:spPr>
            <a:ln w="3175">
              <a:solidFill>
                <a:srgbClr val="009EFF"/>
              </a:solidFill>
              <a:prstDash val="solid"/>
            </a:ln>
          </c:spPr>
          <c:marker>
            <c:symbol val="none"/>
          </c:marker>
          <c:cat>
            <c:numRef>
              <c:f>'Pane 1'!$A$37:$A$287</c:f>
              <c:numCache>
                <c:formatCode>[$-409]mmm\-dd\-yyyy;@</c:formatCode>
                <c:ptCount val="251"/>
                <c:pt idx="0">
                  <c:v>45233</c:v>
                </c:pt>
                <c:pt idx="1">
                  <c:v>45236</c:v>
                </c:pt>
                <c:pt idx="2">
                  <c:v>45237</c:v>
                </c:pt>
                <c:pt idx="3">
                  <c:v>45238</c:v>
                </c:pt>
                <c:pt idx="4">
                  <c:v>45239</c:v>
                </c:pt>
                <c:pt idx="5">
                  <c:v>45240</c:v>
                </c:pt>
                <c:pt idx="6">
                  <c:v>45243</c:v>
                </c:pt>
                <c:pt idx="7">
                  <c:v>45244</c:v>
                </c:pt>
                <c:pt idx="8">
                  <c:v>45245</c:v>
                </c:pt>
                <c:pt idx="9">
                  <c:v>45246</c:v>
                </c:pt>
                <c:pt idx="10">
                  <c:v>45247</c:v>
                </c:pt>
                <c:pt idx="11">
                  <c:v>45250</c:v>
                </c:pt>
                <c:pt idx="12">
                  <c:v>45251</c:v>
                </c:pt>
                <c:pt idx="13">
                  <c:v>45252</c:v>
                </c:pt>
                <c:pt idx="14">
                  <c:v>45254</c:v>
                </c:pt>
                <c:pt idx="15">
                  <c:v>45257</c:v>
                </c:pt>
                <c:pt idx="16">
                  <c:v>45258</c:v>
                </c:pt>
                <c:pt idx="17">
                  <c:v>45259</c:v>
                </c:pt>
                <c:pt idx="18">
                  <c:v>45260</c:v>
                </c:pt>
                <c:pt idx="19">
                  <c:v>45261</c:v>
                </c:pt>
                <c:pt idx="20">
                  <c:v>45264</c:v>
                </c:pt>
                <c:pt idx="21">
                  <c:v>45265</c:v>
                </c:pt>
                <c:pt idx="22">
                  <c:v>45266</c:v>
                </c:pt>
                <c:pt idx="23">
                  <c:v>45267</c:v>
                </c:pt>
                <c:pt idx="24">
                  <c:v>45268</c:v>
                </c:pt>
                <c:pt idx="25">
                  <c:v>45271</c:v>
                </c:pt>
                <c:pt idx="26">
                  <c:v>45272</c:v>
                </c:pt>
                <c:pt idx="27">
                  <c:v>45273</c:v>
                </c:pt>
                <c:pt idx="28">
                  <c:v>45274</c:v>
                </c:pt>
                <c:pt idx="29">
                  <c:v>45275</c:v>
                </c:pt>
                <c:pt idx="30">
                  <c:v>45278</c:v>
                </c:pt>
                <c:pt idx="31">
                  <c:v>45279</c:v>
                </c:pt>
                <c:pt idx="32">
                  <c:v>45280</c:v>
                </c:pt>
                <c:pt idx="33">
                  <c:v>45281</c:v>
                </c:pt>
                <c:pt idx="34">
                  <c:v>45282</c:v>
                </c:pt>
                <c:pt idx="35">
                  <c:v>45286</c:v>
                </c:pt>
                <c:pt idx="36">
                  <c:v>45287</c:v>
                </c:pt>
                <c:pt idx="37">
                  <c:v>45288</c:v>
                </c:pt>
                <c:pt idx="38">
                  <c:v>45289</c:v>
                </c:pt>
                <c:pt idx="39">
                  <c:v>45293</c:v>
                </c:pt>
                <c:pt idx="40">
                  <c:v>45294</c:v>
                </c:pt>
                <c:pt idx="41">
                  <c:v>45295</c:v>
                </c:pt>
                <c:pt idx="42">
                  <c:v>45296</c:v>
                </c:pt>
                <c:pt idx="43">
                  <c:v>45299</c:v>
                </c:pt>
                <c:pt idx="44">
                  <c:v>45300</c:v>
                </c:pt>
                <c:pt idx="45">
                  <c:v>45301</c:v>
                </c:pt>
                <c:pt idx="46">
                  <c:v>45302</c:v>
                </c:pt>
                <c:pt idx="47">
                  <c:v>45303</c:v>
                </c:pt>
                <c:pt idx="48">
                  <c:v>45307</c:v>
                </c:pt>
                <c:pt idx="49">
                  <c:v>45308</c:v>
                </c:pt>
                <c:pt idx="50">
                  <c:v>45309</c:v>
                </c:pt>
                <c:pt idx="51">
                  <c:v>45310</c:v>
                </c:pt>
                <c:pt idx="52">
                  <c:v>45313</c:v>
                </c:pt>
                <c:pt idx="53">
                  <c:v>45314</c:v>
                </c:pt>
                <c:pt idx="54">
                  <c:v>45315</c:v>
                </c:pt>
                <c:pt idx="55">
                  <c:v>45316</c:v>
                </c:pt>
                <c:pt idx="56">
                  <c:v>45317</c:v>
                </c:pt>
                <c:pt idx="57">
                  <c:v>45320</c:v>
                </c:pt>
                <c:pt idx="58">
                  <c:v>45321</c:v>
                </c:pt>
                <c:pt idx="59">
                  <c:v>45322</c:v>
                </c:pt>
                <c:pt idx="60">
                  <c:v>45323</c:v>
                </c:pt>
                <c:pt idx="61">
                  <c:v>45324</c:v>
                </c:pt>
                <c:pt idx="62">
                  <c:v>45327</c:v>
                </c:pt>
                <c:pt idx="63">
                  <c:v>45328</c:v>
                </c:pt>
                <c:pt idx="64">
                  <c:v>45329</c:v>
                </c:pt>
                <c:pt idx="65">
                  <c:v>45330</c:v>
                </c:pt>
                <c:pt idx="66">
                  <c:v>45331</c:v>
                </c:pt>
                <c:pt idx="67">
                  <c:v>45334</c:v>
                </c:pt>
                <c:pt idx="68">
                  <c:v>45335</c:v>
                </c:pt>
                <c:pt idx="69">
                  <c:v>45336</c:v>
                </c:pt>
                <c:pt idx="70">
                  <c:v>45337</c:v>
                </c:pt>
                <c:pt idx="71">
                  <c:v>45338</c:v>
                </c:pt>
                <c:pt idx="72">
                  <c:v>45342</c:v>
                </c:pt>
                <c:pt idx="73">
                  <c:v>45343</c:v>
                </c:pt>
                <c:pt idx="74">
                  <c:v>45344</c:v>
                </c:pt>
                <c:pt idx="75">
                  <c:v>45345</c:v>
                </c:pt>
                <c:pt idx="76">
                  <c:v>45348</c:v>
                </c:pt>
                <c:pt idx="77">
                  <c:v>45349</c:v>
                </c:pt>
                <c:pt idx="78">
                  <c:v>45350</c:v>
                </c:pt>
                <c:pt idx="79">
                  <c:v>45351</c:v>
                </c:pt>
                <c:pt idx="80">
                  <c:v>45352</c:v>
                </c:pt>
                <c:pt idx="81">
                  <c:v>45355</c:v>
                </c:pt>
                <c:pt idx="82">
                  <c:v>45356</c:v>
                </c:pt>
                <c:pt idx="83">
                  <c:v>45357</c:v>
                </c:pt>
                <c:pt idx="84">
                  <c:v>45358</c:v>
                </c:pt>
                <c:pt idx="85">
                  <c:v>45359</c:v>
                </c:pt>
                <c:pt idx="86">
                  <c:v>45362</c:v>
                </c:pt>
                <c:pt idx="87">
                  <c:v>45363</c:v>
                </c:pt>
                <c:pt idx="88">
                  <c:v>45364</c:v>
                </c:pt>
                <c:pt idx="89">
                  <c:v>45365</c:v>
                </c:pt>
                <c:pt idx="90">
                  <c:v>45366</c:v>
                </c:pt>
                <c:pt idx="91">
                  <c:v>45369</c:v>
                </c:pt>
                <c:pt idx="92">
                  <c:v>45370</c:v>
                </c:pt>
                <c:pt idx="93">
                  <c:v>45371</c:v>
                </c:pt>
                <c:pt idx="94">
                  <c:v>45372</c:v>
                </c:pt>
                <c:pt idx="95">
                  <c:v>45373</c:v>
                </c:pt>
                <c:pt idx="96">
                  <c:v>45376</c:v>
                </c:pt>
                <c:pt idx="97">
                  <c:v>45377</c:v>
                </c:pt>
                <c:pt idx="98">
                  <c:v>45378</c:v>
                </c:pt>
                <c:pt idx="99">
                  <c:v>45379</c:v>
                </c:pt>
                <c:pt idx="100">
                  <c:v>45383</c:v>
                </c:pt>
                <c:pt idx="101">
                  <c:v>45384</c:v>
                </c:pt>
                <c:pt idx="102">
                  <c:v>45385</c:v>
                </c:pt>
                <c:pt idx="103">
                  <c:v>45386</c:v>
                </c:pt>
                <c:pt idx="104">
                  <c:v>45387</c:v>
                </c:pt>
                <c:pt idx="105">
                  <c:v>45390</c:v>
                </c:pt>
                <c:pt idx="106">
                  <c:v>45391</c:v>
                </c:pt>
                <c:pt idx="107">
                  <c:v>45392</c:v>
                </c:pt>
                <c:pt idx="108">
                  <c:v>45393</c:v>
                </c:pt>
                <c:pt idx="109">
                  <c:v>45394</c:v>
                </c:pt>
                <c:pt idx="110">
                  <c:v>45397</c:v>
                </c:pt>
                <c:pt idx="111">
                  <c:v>45398</c:v>
                </c:pt>
                <c:pt idx="112">
                  <c:v>45399</c:v>
                </c:pt>
                <c:pt idx="113">
                  <c:v>45400</c:v>
                </c:pt>
                <c:pt idx="114">
                  <c:v>45401</c:v>
                </c:pt>
                <c:pt idx="115">
                  <c:v>45404</c:v>
                </c:pt>
                <c:pt idx="116">
                  <c:v>45405</c:v>
                </c:pt>
                <c:pt idx="117">
                  <c:v>45406</c:v>
                </c:pt>
                <c:pt idx="118">
                  <c:v>45407</c:v>
                </c:pt>
                <c:pt idx="119">
                  <c:v>45408</c:v>
                </c:pt>
                <c:pt idx="120">
                  <c:v>45411</c:v>
                </c:pt>
                <c:pt idx="121">
                  <c:v>45412</c:v>
                </c:pt>
                <c:pt idx="122">
                  <c:v>45413</c:v>
                </c:pt>
                <c:pt idx="123">
                  <c:v>45414</c:v>
                </c:pt>
                <c:pt idx="124">
                  <c:v>45415</c:v>
                </c:pt>
                <c:pt idx="125">
                  <c:v>45418</c:v>
                </c:pt>
                <c:pt idx="126">
                  <c:v>45419</c:v>
                </c:pt>
                <c:pt idx="127">
                  <c:v>45420</c:v>
                </c:pt>
                <c:pt idx="128">
                  <c:v>45421</c:v>
                </c:pt>
                <c:pt idx="129">
                  <c:v>45422</c:v>
                </c:pt>
                <c:pt idx="130">
                  <c:v>45425</c:v>
                </c:pt>
                <c:pt idx="131">
                  <c:v>45426</c:v>
                </c:pt>
                <c:pt idx="132">
                  <c:v>45427</c:v>
                </c:pt>
                <c:pt idx="133">
                  <c:v>45428</c:v>
                </c:pt>
                <c:pt idx="134">
                  <c:v>45429</c:v>
                </c:pt>
                <c:pt idx="135">
                  <c:v>45432</c:v>
                </c:pt>
                <c:pt idx="136">
                  <c:v>45433</c:v>
                </c:pt>
                <c:pt idx="137">
                  <c:v>45434</c:v>
                </c:pt>
                <c:pt idx="138">
                  <c:v>45435</c:v>
                </c:pt>
                <c:pt idx="139">
                  <c:v>45436</c:v>
                </c:pt>
                <c:pt idx="140">
                  <c:v>45440</c:v>
                </c:pt>
                <c:pt idx="141">
                  <c:v>45441</c:v>
                </c:pt>
                <c:pt idx="142">
                  <c:v>45442</c:v>
                </c:pt>
                <c:pt idx="143">
                  <c:v>45443</c:v>
                </c:pt>
                <c:pt idx="144">
                  <c:v>45446</c:v>
                </c:pt>
                <c:pt idx="145">
                  <c:v>45447</c:v>
                </c:pt>
                <c:pt idx="146">
                  <c:v>45448</c:v>
                </c:pt>
                <c:pt idx="147">
                  <c:v>45449</c:v>
                </c:pt>
                <c:pt idx="148">
                  <c:v>45450</c:v>
                </c:pt>
                <c:pt idx="149">
                  <c:v>45453</c:v>
                </c:pt>
                <c:pt idx="150">
                  <c:v>45454</c:v>
                </c:pt>
                <c:pt idx="151">
                  <c:v>45455</c:v>
                </c:pt>
                <c:pt idx="152">
                  <c:v>45456</c:v>
                </c:pt>
                <c:pt idx="153">
                  <c:v>45457</c:v>
                </c:pt>
                <c:pt idx="154">
                  <c:v>45460</c:v>
                </c:pt>
                <c:pt idx="155">
                  <c:v>45461</c:v>
                </c:pt>
                <c:pt idx="156">
                  <c:v>45463</c:v>
                </c:pt>
                <c:pt idx="157">
                  <c:v>45464</c:v>
                </c:pt>
                <c:pt idx="158">
                  <c:v>45467</c:v>
                </c:pt>
                <c:pt idx="159">
                  <c:v>45468</c:v>
                </c:pt>
                <c:pt idx="160">
                  <c:v>45469</c:v>
                </c:pt>
                <c:pt idx="161">
                  <c:v>45470</c:v>
                </c:pt>
                <c:pt idx="162">
                  <c:v>45471</c:v>
                </c:pt>
                <c:pt idx="163">
                  <c:v>45474</c:v>
                </c:pt>
                <c:pt idx="164">
                  <c:v>45475</c:v>
                </c:pt>
                <c:pt idx="165">
                  <c:v>45476</c:v>
                </c:pt>
                <c:pt idx="166">
                  <c:v>45478</c:v>
                </c:pt>
                <c:pt idx="167">
                  <c:v>45481</c:v>
                </c:pt>
                <c:pt idx="168">
                  <c:v>45482</c:v>
                </c:pt>
                <c:pt idx="169">
                  <c:v>45483</c:v>
                </c:pt>
                <c:pt idx="170">
                  <c:v>45484</c:v>
                </c:pt>
                <c:pt idx="171">
                  <c:v>45485</c:v>
                </c:pt>
                <c:pt idx="172">
                  <c:v>45488</c:v>
                </c:pt>
                <c:pt idx="173">
                  <c:v>45489</c:v>
                </c:pt>
                <c:pt idx="174">
                  <c:v>45490</c:v>
                </c:pt>
                <c:pt idx="175">
                  <c:v>45491</c:v>
                </c:pt>
                <c:pt idx="176">
                  <c:v>45492</c:v>
                </c:pt>
                <c:pt idx="177">
                  <c:v>45495</c:v>
                </c:pt>
                <c:pt idx="178">
                  <c:v>45496</c:v>
                </c:pt>
                <c:pt idx="179">
                  <c:v>45497</c:v>
                </c:pt>
                <c:pt idx="180">
                  <c:v>45498</c:v>
                </c:pt>
                <c:pt idx="181">
                  <c:v>45499</c:v>
                </c:pt>
                <c:pt idx="182">
                  <c:v>45502</c:v>
                </c:pt>
                <c:pt idx="183">
                  <c:v>45503</c:v>
                </c:pt>
                <c:pt idx="184">
                  <c:v>45504</c:v>
                </c:pt>
                <c:pt idx="185">
                  <c:v>45505</c:v>
                </c:pt>
                <c:pt idx="186">
                  <c:v>45506</c:v>
                </c:pt>
                <c:pt idx="187">
                  <c:v>45509</c:v>
                </c:pt>
                <c:pt idx="188">
                  <c:v>45510</c:v>
                </c:pt>
                <c:pt idx="189">
                  <c:v>45511</c:v>
                </c:pt>
                <c:pt idx="190">
                  <c:v>45512</c:v>
                </c:pt>
                <c:pt idx="191">
                  <c:v>45513</c:v>
                </c:pt>
                <c:pt idx="192">
                  <c:v>45516</c:v>
                </c:pt>
                <c:pt idx="193">
                  <c:v>45517</c:v>
                </c:pt>
                <c:pt idx="194">
                  <c:v>45518</c:v>
                </c:pt>
                <c:pt idx="195">
                  <c:v>45519</c:v>
                </c:pt>
                <c:pt idx="196">
                  <c:v>45520</c:v>
                </c:pt>
                <c:pt idx="197">
                  <c:v>45523</c:v>
                </c:pt>
                <c:pt idx="198">
                  <c:v>45524</c:v>
                </c:pt>
                <c:pt idx="199">
                  <c:v>45525</c:v>
                </c:pt>
                <c:pt idx="200">
                  <c:v>45526</c:v>
                </c:pt>
                <c:pt idx="201">
                  <c:v>45527</c:v>
                </c:pt>
                <c:pt idx="202">
                  <c:v>45530</c:v>
                </c:pt>
                <c:pt idx="203">
                  <c:v>45531</c:v>
                </c:pt>
                <c:pt idx="204">
                  <c:v>45532</c:v>
                </c:pt>
                <c:pt idx="205">
                  <c:v>45533</c:v>
                </c:pt>
                <c:pt idx="206">
                  <c:v>45534</c:v>
                </c:pt>
                <c:pt idx="207">
                  <c:v>45538</c:v>
                </c:pt>
                <c:pt idx="208">
                  <c:v>45539</c:v>
                </c:pt>
                <c:pt idx="209">
                  <c:v>45540</c:v>
                </c:pt>
                <c:pt idx="210">
                  <c:v>45541</c:v>
                </c:pt>
                <c:pt idx="211">
                  <c:v>45544</c:v>
                </c:pt>
                <c:pt idx="212">
                  <c:v>45545</c:v>
                </c:pt>
                <c:pt idx="213">
                  <c:v>45546</c:v>
                </c:pt>
                <c:pt idx="214">
                  <c:v>45547</c:v>
                </c:pt>
                <c:pt idx="215">
                  <c:v>45548</c:v>
                </c:pt>
                <c:pt idx="216">
                  <c:v>45551</c:v>
                </c:pt>
                <c:pt idx="217">
                  <c:v>45552</c:v>
                </c:pt>
                <c:pt idx="218">
                  <c:v>45553</c:v>
                </c:pt>
                <c:pt idx="219">
                  <c:v>45554</c:v>
                </c:pt>
                <c:pt idx="220">
                  <c:v>45555</c:v>
                </c:pt>
                <c:pt idx="221">
                  <c:v>45558</c:v>
                </c:pt>
                <c:pt idx="222">
                  <c:v>45559</c:v>
                </c:pt>
                <c:pt idx="223">
                  <c:v>45560</c:v>
                </c:pt>
                <c:pt idx="224">
                  <c:v>45561</c:v>
                </c:pt>
                <c:pt idx="225">
                  <c:v>45562</c:v>
                </c:pt>
                <c:pt idx="226">
                  <c:v>45565</c:v>
                </c:pt>
                <c:pt idx="227">
                  <c:v>45566</c:v>
                </c:pt>
                <c:pt idx="228">
                  <c:v>45567</c:v>
                </c:pt>
                <c:pt idx="229">
                  <c:v>45568</c:v>
                </c:pt>
                <c:pt idx="230">
                  <c:v>45569</c:v>
                </c:pt>
                <c:pt idx="231">
                  <c:v>45572</c:v>
                </c:pt>
                <c:pt idx="232">
                  <c:v>45573</c:v>
                </c:pt>
                <c:pt idx="233">
                  <c:v>45574</c:v>
                </c:pt>
                <c:pt idx="234">
                  <c:v>45575</c:v>
                </c:pt>
                <c:pt idx="235">
                  <c:v>45576</c:v>
                </c:pt>
                <c:pt idx="236">
                  <c:v>45579</c:v>
                </c:pt>
                <c:pt idx="237">
                  <c:v>45580</c:v>
                </c:pt>
                <c:pt idx="238">
                  <c:v>45581</c:v>
                </c:pt>
                <c:pt idx="239">
                  <c:v>45582</c:v>
                </c:pt>
                <c:pt idx="240">
                  <c:v>45583</c:v>
                </c:pt>
                <c:pt idx="241">
                  <c:v>45586</c:v>
                </c:pt>
                <c:pt idx="242">
                  <c:v>45587</c:v>
                </c:pt>
                <c:pt idx="243">
                  <c:v>45588</c:v>
                </c:pt>
                <c:pt idx="244">
                  <c:v>45589</c:v>
                </c:pt>
                <c:pt idx="245">
                  <c:v>45590</c:v>
                </c:pt>
                <c:pt idx="246">
                  <c:v>45593</c:v>
                </c:pt>
                <c:pt idx="247">
                  <c:v>45594</c:v>
                </c:pt>
                <c:pt idx="248">
                  <c:v>45595</c:v>
                </c:pt>
                <c:pt idx="249">
                  <c:v>45596</c:v>
                </c:pt>
                <c:pt idx="250">
                  <c:v>45597</c:v>
                </c:pt>
              </c:numCache>
            </c:numRef>
          </c:cat>
          <c:val>
            <c:numRef>
              <c:f>'Pane 1'!$B$37:$B$287</c:f>
              <c:numCache>
                <c:formatCode>0.00\x</c:formatCode>
                <c:ptCount val="251"/>
                <c:pt idx="0">
                  <c:v>25.369995066686247</c:v>
                </c:pt>
                <c:pt idx="1">
                  <c:v>25.153282097823521</c:v>
                </c:pt>
                <c:pt idx="2">
                  <c:v>25.759661654929801</c:v>
                </c:pt>
                <c:pt idx="3">
                  <c:v>26.128490457705787</c:v>
                </c:pt>
                <c:pt idx="4">
                  <c:v>25.486686665304639</c:v>
                </c:pt>
                <c:pt idx="5">
                  <c:v>25.738823869462234</c:v>
                </c:pt>
                <c:pt idx="6">
                  <c:v>26.636932423114494</c:v>
                </c:pt>
                <c:pt idx="7">
                  <c:v>27.326663122091055</c:v>
                </c:pt>
                <c:pt idx="8">
                  <c:v>27.162044616897255</c:v>
                </c:pt>
                <c:pt idx="9">
                  <c:v>26.716116007891259</c:v>
                </c:pt>
                <c:pt idx="10">
                  <c:v>26.453559910999878</c:v>
                </c:pt>
                <c:pt idx="11">
                  <c:v>27.143290609976439</c:v>
                </c:pt>
                <c:pt idx="12">
                  <c:v>27.245395758767533</c:v>
                </c:pt>
                <c:pt idx="13">
                  <c:v>27.637146125557848</c:v>
                </c:pt>
                <c:pt idx="14">
                  <c:v>28.193514997541961</c:v>
                </c:pt>
                <c:pt idx="15">
                  <c:v>28.41022796640469</c:v>
                </c:pt>
                <c:pt idx="16">
                  <c:v>28.649862499281742</c:v>
                </c:pt>
                <c:pt idx="17">
                  <c:v>28.489411551181455</c:v>
                </c:pt>
                <c:pt idx="18">
                  <c:v>29.21668134394724</c:v>
                </c:pt>
                <c:pt idx="19">
                  <c:v>29.656376408191218</c:v>
                </c:pt>
                <c:pt idx="20">
                  <c:v>29.748502993080432</c:v>
                </c:pt>
                <c:pt idx="21">
                  <c:v>29.319032029730305</c:v>
                </c:pt>
                <c:pt idx="22">
                  <c:v>31.473327648400957</c:v>
                </c:pt>
                <c:pt idx="23">
                  <c:v>30.74126892659066</c:v>
                </c:pt>
                <c:pt idx="24">
                  <c:v>30.953961663332841</c:v>
                </c:pt>
                <c:pt idx="25">
                  <c:v>30.585459131070223</c:v>
                </c:pt>
                <c:pt idx="26">
                  <c:v>31.038049489486728</c:v>
                </c:pt>
                <c:pt idx="27">
                  <c:v>31.475800819758426</c:v>
                </c:pt>
                <c:pt idx="28">
                  <c:v>31.938283863604795</c:v>
                </c:pt>
                <c:pt idx="29">
                  <c:v>31.297732482020784</c:v>
                </c:pt>
                <c:pt idx="30">
                  <c:v>31.208698313151967</c:v>
                </c:pt>
                <c:pt idx="31">
                  <c:v>32.366142508446629</c:v>
                </c:pt>
                <c:pt idx="32">
                  <c:v>31.357088594599997</c:v>
                </c:pt>
                <c:pt idx="33">
                  <c:v>31.48816667654576</c:v>
                </c:pt>
                <c:pt idx="34">
                  <c:v>31.641503300708727</c:v>
                </c:pt>
                <c:pt idx="35">
                  <c:v>31.804732610301567</c:v>
                </c:pt>
                <c:pt idx="36">
                  <c:v>31.804732610301567</c:v>
                </c:pt>
                <c:pt idx="37">
                  <c:v>31.542576446410042</c:v>
                </c:pt>
                <c:pt idx="38">
                  <c:v>31.263108083016245</c:v>
                </c:pt>
                <c:pt idx="39">
                  <c:v>30.649761586364374</c:v>
                </c:pt>
                <c:pt idx="40">
                  <c:v>29.989424833920623</c:v>
                </c:pt>
                <c:pt idx="41">
                  <c:v>29.902863836409271</c:v>
                </c:pt>
                <c:pt idx="42">
                  <c:v>29.348873452336612</c:v>
                </c:pt>
                <c:pt idx="43">
                  <c:v>30.09824437364918</c:v>
                </c:pt>
                <c:pt idx="44">
                  <c:v>29.69017109966709</c:v>
                </c:pt>
                <c:pt idx="45">
                  <c:v>30.263946854599485</c:v>
                </c:pt>
                <c:pt idx="46">
                  <c:v>30.849917508641003</c:v>
                </c:pt>
                <c:pt idx="47">
                  <c:v>31.337842518227426</c:v>
                </c:pt>
                <c:pt idx="48">
                  <c:v>30.256028986871669</c:v>
                </c:pt>
                <c:pt idx="49">
                  <c:v>30.10570865563545</c:v>
                </c:pt>
                <c:pt idx="50">
                  <c:v>30.581312326595953</c:v>
                </c:pt>
                <c:pt idx="51">
                  <c:v>30.391563711756788</c:v>
                </c:pt>
                <c:pt idx="52">
                  <c:v>30.9115242017706</c:v>
                </c:pt>
                <c:pt idx="53">
                  <c:v>30.729168390106988</c:v>
                </c:pt>
                <c:pt idx="54">
                  <c:v>30.029316356154748</c:v>
                </c:pt>
                <c:pt idx="55">
                  <c:v>30.300385805924982</c:v>
                </c:pt>
                <c:pt idx="56">
                  <c:v>30.179636687390968</c:v>
                </c:pt>
                <c:pt idx="57">
                  <c:v>30.61827634247371</c:v>
                </c:pt>
                <c:pt idx="58">
                  <c:v>30.29299300274943</c:v>
                </c:pt>
                <c:pt idx="59">
                  <c:v>29.819853599514111</c:v>
                </c:pt>
                <c:pt idx="60">
                  <c:v>30.135279868337658</c:v>
                </c:pt>
                <c:pt idx="61">
                  <c:v>30.083530246108793</c:v>
                </c:pt>
                <c:pt idx="62">
                  <c:v>30.031780623879932</c:v>
                </c:pt>
                <c:pt idx="63">
                  <c:v>30.896738595419496</c:v>
                </c:pt>
                <c:pt idx="64">
                  <c:v>30.734096925557356</c:v>
                </c:pt>
                <c:pt idx="65">
                  <c:v>30.788310815511405</c:v>
                </c:pt>
                <c:pt idx="66">
                  <c:v>30.941095414472809</c:v>
                </c:pt>
                <c:pt idx="67">
                  <c:v>31.229414738319331</c:v>
                </c:pt>
                <c:pt idx="68">
                  <c:v>30.191958026016888</c:v>
                </c:pt>
                <c:pt idx="69">
                  <c:v>31.143165367937893</c:v>
                </c:pt>
                <c:pt idx="70">
                  <c:v>31.271307289647456</c:v>
                </c:pt>
                <c:pt idx="71">
                  <c:v>30.756275335084013</c:v>
                </c:pt>
                <c:pt idx="72">
                  <c:v>30.803096421862506</c:v>
                </c:pt>
                <c:pt idx="73">
                  <c:v>30.963273823999465</c:v>
                </c:pt>
                <c:pt idx="74">
                  <c:v>30.586240862046321</c:v>
                </c:pt>
                <c:pt idx="75">
                  <c:v>30.460563208061938</c:v>
                </c:pt>
                <c:pt idx="76">
                  <c:v>30.214136435543544</c:v>
                </c:pt>
                <c:pt idx="77">
                  <c:v>31.350163856853342</c:v>
                </c:pt>
                <c:pt idx="78">
                  <c:v>31.291021431448929</c:v>
                </c:pt>
                <c:pt idx="79">
                  <c:v>31.335378250502242</c:v>
                </c:pt>
                <c:pt idx="80">
                  <c:v>31.813446189187925</c:v>
                </c:pt>
                <c:pt idx="81">
                  <c:v>28.179985682566091</c:v>
                </c:pt>
                <c:pt idx="82">
                  <c:v>35.827192529544178</c:v>
                </c:pt>
                <c:pt idx="83">
                  <c:v>39.090279166177098</c:v>
                </c:pt>
                <c:pt idx="84">
                  <c:v>38.100548252549366</c:v>
                </c:pt>
                <c:pt idx="85">
                  <c:v>35.628381953007597</c:v>
                </c:pt>
                <c:pt idx="86">
                  <c:v>34.258317762527284</c:v>
                </c:pt>
                <c:pt idx="87">
                  <c:v>34.71644648237244</c:v>
                </c:pt>
                <c:pt idx="88">
                  <c:v>34.54356772016672</c:v>
                </c:pt>
                <c:pt idx="89">
                  <c:v>33.87150153209199</c:v>
                </c:pt>
                <c:pt idx="90">
                  <c:v>31.818566230899094</c:v>
                </c:pt>
                <c:pt idx="91">
                  <c:v>30.902308791208792</c:v>
                </c:pt>
                <c:pt idx="92">
                  <c:v>31.187558748848225</c:v>
                </c:pt>
                <c:pt idx="93">
                  <c:v>31.943903333498241</c:v>
                </c:pt>
                <c:pt idx="94">
                  <c:v>32.047630590821669</c:v>
                </c:pt>
                <c:pt idx="95">
                  <c:v>31.885556751253812</c:v>
                </c:pt>
                <c:pt idx="96">
                  <c:v>32.581393769131822</c:v>
                </c:pt>
                <c:pt idx="97">
                  <c:v>32.285338888854533</c:v>
                </c:pt>
                <c:pt idx="98">
                  <c:v>31.965513178773957</c:v>
                </c:pt>
                <c:pt idx="99">
                  <c:v>32.829906989802545</c:v>
                </c:pt>
                <c:pt idx="100">
                  <c:v>31.995766962159955</c:v>
                </c:pt>
                <c:pt idx="101">
                  <c:v>31.224295485816942</c:v>
                </c:pt>
                <c:pt idx="102">
                  <c:v>31.451198861211946</c:v>
                </c:pt>
                <c:pt idx="103">
                  <c:v>31.029656857646991</c:v>
                </c:pt>
                <c:pt idx="104">
                  <c:v>31.481001787274678</c:v>
                </c:pt>
                <c:pt idx="105">
                  <c:v>32.289572324711955</c:v>
                </c:pt>
                <c:pt idx="106">
                  <c:v>31.763359752728963</c:v>
                </c:pt>
                <c:pt idx="107">
                  <c:v>31.293553108857722</c:v>
                </c:pt>
                <c:pt idx="108">
                  <c:v>31.518484593757687</c:v>
                </c:pt>
                <c:pt idx="109">
                  <c:v>31.225002561078686</c:v>
                </c:pt>
                <c:pt idx="110">
                  <c:v>31.010782099269193</c:v>
                </c:pt>
                <c:pt idx="111">
                  <c:v>31.726278441712893</c:v>
                </c:pt>
                <c:pt idx="112">
                  <c:v>31.117892330173937</c:v>
                </c:pt>
                <c:pt idx="113">
                  <c:v>31.135029967118697</c:v>
                </c:pt>
                <c:pt idx="114">
                  <c:v>31.846241900326209</c:v>
                </c:pt>
                <c:pt idx="115">
                  <c:v>31.781975761783361</c:v>
                </c:pt>
                <c:pt idx="116">
                  <c:v>33.619987324108791</c:v>
                </c:pt>
                <c:pt idx="117">
                  <c:v>33.553578980947847</c:v>
                </c:pt>
                <c:pt idx="118">
                  <c:v>33.050160895695548</c:v>
                </c:pt>
                <c:pt idx="119">
                  <c:v>33.575001027128799</c:v>
                </c:pt>
                <c:pt idx="120">
                  <c:v>33.821354558209713</c:v>
                </c:pt>
                <c:pt idx="121">
                  <c:v>33.93917581220493</c:v>
                </c:pt>
                <c:pt idx="122">
                  <c:v>34.52613987756294</c:v>
                </c:pt>
                <c:pt idx="123">
                  <c:v>35.209503150735209</c:v>
                </c:pt>
                <c:pt idx="124">
                  <c:v>35.862875559254157</c:v>
                </c:pt>
                <c:pt idx="125">
                  <c:v>38.245007094575698</c:v>
                </c:pt>
                <c:pt idx="126">
                  <c:v>38.180740956032849</c:v>
                </c:pt>
                <c:pt idx="127">
                  <c:v>38.581333219616596</c:v>
                </c:pt>
                <c:pt idx="128">
                  <c:v>39.838807330438307</c:v>
                </c:pt>
                <c:pt idx="129">
                  <c:v>39.654577733282146</c:v>
                </c:pt>
                <c:pt idx="130">
                  <c:v>39.828096307347835</c:v>
                </c:pt>
                <c:pt idx="131">
                  <c:v>41.323355130778076</c:v>
                </c:pt>
                <c:pt idx="132">
                  <c:v>41.062006167370498</c:v>
                </c:pt>
                <c:pt idx="133">
                  <c:v>40.995597824209554</c:v>
                </c:pt>
                <c:pt idx="134">
                  <c:v>41.231240332199995</c:v>
                </c:pt>
                <c:pt idx="135">
                  <c:v>41.942452265407503</c:v>
                </c:pt>
                <c:pt idx="136">
                  <c:v>41.863190694537998</c:v>
                </c:pt>
                <c:pt idx="137">
                  <c:v>41.734658417452302</c:v>
                </c:pt>
                <c:pt idx="138">
                  <c:v>41.955305493116079</c:v>
                </c:pt>
                <c:pt idx="139">
                  <c:v>42.50370987534837</c:v>
                </c:pt>
                <c:pt idx="140">
                  <c:v>42.295916027393169</c:v>
                </c:pt>
                <c:pt idx="141">
                  <c:v>42.0709845424932</c:v>
                </c:pt>
                <c:pt idx="142">
                  <c:v>42.647237584760731</c:v>
                </c:pt>
                <c:pt idx="143">
                  <c:v>43.013554574454957</c:v>
                </c:pt>
                <c:pt idx="144">
                  <c:v>43.25348149168159</c:v>
                </c:pt>
                <c:pt idx="145">
                  <c:v>43.133518033068277</c:v>
                </c:pt>
                <c:pt idx="146">
                  <c:v>44.162981748458385</c:v>
                </c:pt>
                <c:pt idx="147">
                  <c:v>44.04227095619985</c:v>
                </c:pt>
                <c:pt idx="148">
                  <c:v>43.701888271723078</c:v>
                </c:pt>
                <c:pt idx="149">
                  <c:v>44.26738027149279</c:v>
                </c:pt>
                <c:pt idx="150">
                  <c:v>45.672410393997531</c:v>
                </c:pt>
                <c:pt idx="151">
                  <c:v>47.025241254985069</c:v>
                </c:pt>
                <c:pt idx="152">
                  <c:v>46.577197593629066</c:v>
                </c:pt>
                <c:pt idx="153">
                  <c:v>46.518473424422211</c:v>
                </c:pt>
                <c:pt idx="154">
                  <c:v>46.490198824433726</c:v>
                </c:pt>
                <c:pt idx="155">
                  <c:v>47.403685900984797</c:v>
                </c:pt>
                <c:pt idx="156">
                  <c:v>43.984634271607938</c:v>
                </c:pt>
                <c:pt idx="157">
                  <c:v>40.915752688242314</c:v>
                </c:pt>
                <c:pt idx="158">
                  <c:v>41.135424580460551</c:v>
                </c:pt>
                <c:pt idx="159">
                  <c:v>41.618267749494684</c:v>
                </c:pt>
                <c:pt idx="160">
                  <c:v>35.05083682244809</c:v>
                </c:pt>
                <c:pt idx="161">
                  <c:v>32.303004217140568</c:v>
                </c:pt>
                <c:pt idx="162">
                  <c:v>33.463966371266487</c:v>
                </c:pt>
                <c:pt idx="163">
                  <c:v>32.531306862500351</c:v>
                </c:pt>
                <c:pt idx="164">
                  <c:v>31.701228976161232</c:v>
                </c:pt>
                <c:pt idx="165">
                  <c:v>31.535956197896844</c:v>
                </c:pt>
                <c:pt idx="166">
                  <c:v>31.274119549185844</c:v>
                </c:pt>
                <c:pt idx="167">
                  <c:v>31.494381141568144</c:v>
                </c:pt>
                <c:pt idx="168">
                  <c:v>31.069238716759561</c:v>
                </c:pt>
                <c:pt idx="169">
                  <c:v>32.482048259464065</c:v>
                </c:pt>
                <c:pt idx="170">
                  <c:v>32.46162657093614</c:v>
                </c:pt>
                <c:pt idx="171">
                  <c:v>32.073614488905605</c:v>
                </c:pt>
                <c:pt idx="172">
                  <c:v>32.244414065684595</c:v>
                </c:pt>
                <c:pt idx="173">
                  <c:v>31.38670314751182</c:v>
                </c:pt>
                <c:pt idx="174">
                  <c:v>30.714643943229259</c:v>
                </c:pt>
                <c:pt idx="175">
                  <c:v>30.614392017728544</c:v>
                </c:pt>
                <c:pt idx="176">
                  <c:v>30.3990360296159</c:v>
                </c:pt>
                <c:pt idx="177">
                  <c:v>31.176916710815885</c:v>
                </c:pt>
                <c:pt idx="178">
                  <c:v>31.752437023875537</c:v>
                </c:pt>
                <c:pt idx="179">
                  <c:v>31.527798450068381</c:v>
                </c:pt>
                <c:pt idx="180">
                  <c:v>31.459107315929003</c:v>
                </c:pt>
                <c:pt idx="181">
                  <c:v>32.179435965823025</c:v>
                </c:pt>
                <c:pt idx="182">
                  <c:v>32.426352745297002</c:v>
                </c:pt>
                <c:pt idx="183">
                  <c:v>32.123740451655962</c:v>
                </c:pt>
                <c:pt idx="184">
                  <c:v>33.055712055384816</c:v>
                </c:pt>
                <c:pt idx="185">
                  <c:v>32.275974857045931</c:v>
                </c:pt>
                <c:pt idx="186">
                  <c:v>30.820465420146679</c:v>
                </c:pt>
                <c:pt idx="187">
                  <c:v>30.382327375365779</c:v>
                </c:pt>
                <c:pt idx="188">
                  <c:v>31.399698767484136</c:v>
                </c:pt>
                <c:pt idx="189">
                  <c:v>30.917004311369588</c:v>
                </c:pt>
                <c:pt idx="190">
                  <c:v>32.663986939076473</c:v>
                </c:pt>
                <c:pt idx="191">
                  <c:v>32.587869736381485</c:v>
                </c:pt>
                <c:pt idx="192">
                  <c:v>33.050679223654384</c:v>
                </c:pt>
                <c:pt idx="193">
                  <c:v>33.696565479519649</c:v>
                </c:pt>
                <c:pt idx="194">
                  <c:v>34.171208117115164</c:v>
                </c:pt>
                <c:pt idx="195">
                  <c:v>34.684938971924424</c:v>
                </c:pt>
                <c:pt idx="196">
                  <c:v>35.356884039265516</c:v>
                </c:pt>
                <c:pt idx="197">
                  <c:v>35.23775804394743</c:v>
                </c:pt>
                <c:pt idx="198">
                  <c:v>34.761254062675071</c:v>
                </c:pt>
                <c:pt idx="199">
                  <c:v>34.951111117713275</c:v>
                </c:pt>
                <c:pt idx="200">
                  <c:v>34.16004005505409</c:v>
                </c:pt>
                <c:pt idx="201">
                  <c:v>34.458785715187737</c:v>
                </c:pt>
                <c:pt idx="202">
                  <c:v>32.927830540982605</c:v>
                </c:pt>
                <c:pt idx="203">
                  <c:v>32.996700257025871</c:v>
                </c:pt>
                <c:pt idx="204">
                  <c:v>35.998808761728533</c:v>
                </c:pt>
                <c:pt idx="205">
                  <c:v>37.813888353797658</c:v>
                </c:pt>
                <c:pt idx="206">
                  <c:v>37.298410423980343</c:v>
                </c:pt>
                <c:pt idx="207">
                  <c:v>35.188289758951676</c:v>
                </c:pt>
                <c:pt idx="208">
                  <c:v>33.628135446254824</c:v>
                </c:pt>
                <c:pt idx="209">
                  <c:v>33.410702301069939</c:v>
                </c:pt>
                <c:pt idx="210">
                  <c:v>32.630378011134084</c:v>
                </c:pt>
                <c:pt idx="211">
                  <c:v>32.895798221448892</c:v>
                </c:pt>
                <c:pt idx="212">
                  <c:v>32.857358053058476</c:v>
                </c:pt>
                <c:pt idx="213">
                  <c:v>33.457756873632668</c:v>
                </c:pt>
                <c:pt idx="214">
                  <c:v>33.734159989201885</c:v>
                </c:pt>
                <c:pt idx="215">
                  <c:v>34.944110051395619</c:v>
                </c:pt>
                <c:pt idx="216">
                  <c:v>32.206678900370889</c:v>
                </c:pt>
                <c:pt idx="217">
                  <c:v>32.475829691374216</c:v>
                </c:pt>
                <c:pt idx="218">
                  <c:v>32.378636350178567</c:v>
                </c:pt>
                <c:pt idx="219">
                  <c:v>33.359915275711529</c:v>
                </c:pt>
                <c:pt idx="220">
                  <c:v>33.9337298093089</c:v>
                </c:pt>
                <c:pt idx="221">
                  <c:v>37.48019164187437</c:v>
                </c:pt>
                <c:pt idx="222">
                  <c:v>36.248618224922033</c:v>
                </c:pt>
                <c:pt idx="223">
                  <c:v>36.051345237476077</c:v>
                </c:pt>
                <c:pt idx="224">
                  <c:v>35.673392317602982</c:v>
                </c:pt>
                <c:pt idx="225">
                  <c:v>36.508576086883529</c:v>
                </c:pt>
                <c:pt idx="226">
                  <c:v>36.742722529926866</c:v>
                </c:pt>
                <c:pt idx="227">
                  <c:v>38.695172003807883</c:v>
                </c:pt>
                <c:pt idx="228">
                  <c:v>37.38800800288093</c:v>
                </c:pt>
                <c:pt idx="229">
                  <c:v>36.855186569498862</c:v>
                </c:pt>
                <c:pt idx="230">
                  <c:v>38.116258750929092</c:v>
                </c:pt>
                <c:pt idx="231">
                  <c:v>37.623998118704137</c:v>
                </c:pt>
                <c:pt idx="232">
                  <c:v>38.092291004790802</c:v>
                </c:pt>
                <c:pt idx="233">
                  <c:v>38.184474643784242</c:v>
                </c:pt>
                <c:pt idx="234">
                  <c:v>37.880268635105892</c:v>
                </c:pt>
                <c:pt idx="235">
                  <c:v>39.487951299151455</c:v>
                </c:pt>
                <c:pt idx="236">
                  <c:v>39.447390497994341</c:v>
                </c:pt>
                <c:pt idx="237">
                  <c:v>39.251961183328255</c:v>
                </c:pt>
                <c:pt idx="238">
                  <c:v>40.380288924607939</c:v>
                </c:pt>
                <c:pt idx="239">
                  <c:v>39.532199445868308</c:v>
                </c:pt>
                <c:pt idx="240">
                  <c:v>39.77925159837072</c:v>
                </c:pt>
                <c:pt idx="241">
                  <c:v>40.431911762444265</c:v>
                </c:pt>
                <c:pt idx="242">
                  <c:v>39.688911632157151</c:v>
                </c:pt>
                <c:pt idx="243">
                  <c:v>39.357050531780772</c:v>
                </c:pt>
                <c:pt idx="244">
                  <c:v>39.536808627817976</c:v>
                </c:pt>
                <c:pt idx="245">
                  <c:v>40.503815000859142</c:v>
                </c:pt>
                <c:pt idx="246">
                  <c:v>40.485378273060455</c:v>
                </c:pt>
                <c:pt idx="247">
                  <c:v>40.494596636959798</c:v>
                </c:pt>
                <c:pt idx="248">
                  <c:v>39.711035705515577</c:v>
                </c:pt>
                <c:pt idx="249">
                  <c:v>39.408673369617098</c:v>
                </c:pt>
                <c:pt idx="250">
                  <c:v>39.600415338723451</c:v>
                </c:pt>
              </c:numCache>
            </c:numRef>
          </c:val>
          <c:smooth val="0"/>
          <c:extLst>
            <c:ext xmlns:c16="http://schemas.microsoft.com/office/drawing/2014/chart" uri="{C3380CC4-5D6E-409C-BE32-E72D297353CC}">
              <c16:uniqueId val="{00000000-24B1-4D13-8D68-8A3881FF5195}"/>
            </c:ext>
          </c:extLst>
        </c:ser>
        <c:dLbls>
          <c:showLegendKey val="0"/>
          <c:showVal val="0"/>
          <c:showCatName val="0"/>
          <c:showSerName val="0"/>
          <c:showPercent val="0"/>
          <c:showBubbleSize val="0"/>
        </c:dLbls>
        <c:smooth val="0"/>
        <c:axId val="50160911"/>
        <c:axId val="1"/>
      </c:lineChart>
      <c:catAx>
        <c:axId val="50160911"/>
        <c:scaling>
          <c:orientation val="minMax"/>
        </c:scaling>
        <c:delete val="0"/>
        <c:axPos val="b"/>
        <c:majorGridlines>
          <c:spPr>
            <a:ln w="3175">
              <a:noFill/>
              <a:prstDash val="solid"/>
            </a:ln>
          </c:spPr>
        </c:majorGridlines>
        <c:numFmt formatCode="[$-409]mmm\-yy;@" sourceLinked="0"/>
        <c:majorTickMark val="none"/>
        <c:minorTickMark val="none"/>
        <c:tickLblPos val="low"/>
        <c:spPr>
          <a:ln w="6350">
            <a:noFill/>
          </a:ln>
        </c:spPr>
        <c:txPr>
          <a:bodyPr rot="-2700000" vert="horz"/>
          <a:lstStyle/>
          <a:p>
            <a:pPr>
              <a:defRPr sz="1000" b="0" i="0" u="none" strike="noStrike" baseline="0">
                <a:solidFill>
                  <a:schemeClr val="tx1"/>
                </a:solidFill>
                <a:latin typeface="Arial"/>
                <a:ea typeface="Arial"/>
                <a:cs typeface="Arial"/>
              </a:defRPr>
            </a:pPr>
            <a:endParaRPr lang="en-US"/>
          </a:p>
        </c:txPr>
        <c:crossAx val="1"/>
        <c:crosses val="autoZero"/>
        <c:auto val="0"/>
        <c:lblAlgn val="ctr"/>
        <c:lblOffset val="80"/>
        <c:tickLblSkip val="50"/>
        <c:tickMarkSkip val="10"/>
        <c:noMultiLvlLbl val="0"/>
      </c:catAx>
      <c:valAx>
        <c:axId val="1"/>
        <c:scaling>
          <c:orientation val="minMax"/>
          <c:max val="50"/>
          <c:min val="22"/>
        </c:scaling>
        <c:delete val="0"/>
        <c:axPos val="l"/>
        <c:majorGridlines>
          <c:spPr>
            <a:ln w="3175">
              <a:noFill/>
              <a:prstDash val="solid"/>
            </a:ln>
          </c:spPr>
        </c:majorGridlines>
        <c:numFmt formatCode="0.0\x" sourceLinked="0"/>
        <c:majorTickMark val="out"/>
        <c:minorTickMark val="none"/>
        <c:tickLblPos val="nextTo"/>
        <c:spPr>
          <a:ln w="6350">
            <a:noFill/>
          </a:ln>
        </c:spPr>
        <c:txPr>
          <a:bodyPr rot="0" vert="horz"/>
          <a:lstStyle/>
          <a:p>
            <a:pPr>
              <a:defRPr sz="1000" b="0" i="0" u="none" strike="noStrike" baseline="0">
                <a:solidFill>
                  <a:schemeClr val="tx1"/>
                </a:solidFill>
                <a:latin typeface="Arial"/>
                <a:ea typeface="Arial"/>
                <a:cs typeface="Arial"/>
              </a:defRPr>
            </a:pPr>
            <a:endParaRPr lang="en-US"/>
          </a:p>
        </c:txPr>
        <c:crossAx val="50160911"/>
        <c:crosses val="autoZero"/>
        <c:crossBetween val="between"/>
      </c:valAx>
      <c:spPr>
        <a:solidFill>
          <a:srgbClr val="FFFFFF"/>
        </a:solidFill>
        <a:ln w="12700">
          <a:noFill/>
          <a:prstDash val="solid"/>
        </a:ln>
      </c:spPr>
    </c:plotArea>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974737532808401E-2"/>
          <c:y val="0.17667233595800527"/>
          <c:w val="0.92366523500841846"/>
          <c:h val="0.59201946418160234"/>
        </c:manualLayout>
      </c:layout>
      <c:lineChart>
        <c:grouping val="standard"/>
        <c:varyColors val="0"/>
        <c:ser>
          <c:idx val="0"/>
          <c:order val="0"/>
          <c:tx>
            <c:v>AeroVironment, Inc. (NasdaqGS:AVAV) - Share Pricing</c:v>
          </c:tx>
          <c:spPr>
            <a:ln w="3175">
              <a:solidFill>
                <a:srgbClr val="009EFF"/>
              </a:solidFill>
              <a:prstDash val="solid"/>
            </a:ln>
          </c:spPr>
          <c:marker>
            <c:symbol val="none"/>
          </c:marker>
          <c:cat>
            <c:numRef>
              <c:f>'Pane 1'!$A$37:$A$790</c:f>
              <c:numCache>
                <c:formatCode>[$-409]mmm\-dd\-yyyy;@</c:formatCode>
                <c:ptCount val="754"/>
                <c:pt idx="0">
                  <c:v>44503</c:v>
                </c:pt>
                <c:pt idx="1">
                  <c:v>44504</c:v>
                </c:pt>
                <c:pt idx="2">
                  <c:v>44505</c:v>
                </c:pt>
                <c:pt idx="3">
                  <c:v>44508</c:v>
                </c:pt>
                <c:pt idx="4">
                  <c:v>44509</c:v>
                </c:pt>
                <c:pt idx="5">
                  <c:v>44510</c:v>
                </c:pt>
                <c:pt idx="6">
                  <c:v>44511</c:v>
                </c:pt>
                <c:pt idx="7">
                  <c:v>44512</c:v>
                </c:pt>
                <c:pt idx="8">
                  <c:v>44515</c:v>
                </c:pt>
                <c:pt idx="9">
                  <c:v>44516</c:v>
                </c:pt>
                <c:pt idx="10">
                  <c:v>44517</c:v>
                </c:pt>
                <c:pt idx="11">
                  <c:v>44518</c:v>
                </c:pt>
                <c:pt idx="12">
                  <c:v>44519</c:v>
                </c:pt>
                <c:pt idx="13">
                  <c:v>44522</c:v>
                </c:pt>
                <c:pt idx="14">
                  <c:v>44523</c:v>
                </c:pt>
                <c:pt idx="15">
                  <c:v>44524</c:v>
                </c:pt>
                <c:pt idx="16">
                  <c:v>44526</c:v>
                </c:pt>
                <c:pt idx="17">
                  <c:v>44529</c:v>
                </c:pt>
                <c:pt idx="18">
                  <c:v>44530</c:v>
                </c:pt>
                <c:pt idx="19">
                  <c:v>44531</c:v>
                </c:pt>
                <c:pt idx="20">
                  <c:v>44532</c:v>
                </c:pt>
                <c:pt idx="21">
                  <c:v>44533</c:v>
                </c:pt>
                <c:pt idx="22">
                  <c:v>44536</c:v>
                </c:pt>
                <c:pt idx="23">
                  <c:v>44537</c:v>
                </c:pt>
                <c:pt idx="24">
                  <c:v>44538</c:v>
                </c:pt>
                <c:pt idx="25">
                  <c:v>44539</c:v>
                </c:pt>
                <c:pt idx="26">
                  <c:v>44540</c:v>
                </c:pt>
                <c:pt idx="27">
                  <c:v>44543</c:v>
                </c:pt>
                <c:pt idx="28">
                  <c:v>44544</c:v>
                </c:pt>
                <c:pt idx="29">
                  <c:v>44545</c:v>
                </c:pt>
                <c:pt idx="30">
                  <c:v>44546</c:v>
                </c:pt>
                <c:pt idx="31">
                  <c:v>44547</c:v>
                </c:pt>
                <c:pt idx="32">
                  <c:v>44550</c:v>
                </c:pt>
                <c:pt idx="33">
                  <c:v>44551</c:v>
                </c:pt>
                <c:pt idx="34">
                  <c:v>44552</c:v>
                </c:pt>
                <c:pt idx="35">
                  <c:v>44553</c:v>
                </c:pt>
                <c:pt idx="36">
                  <c:v>44557</c:v>
                </c:pt>
                <c:pt idx="37">
                  <c:v>44558</c:v>
                </c:pt>
                <c:pt idx="38">
                  <c:v>44559</c:v>
                </c:pt>
                <c:pt idx="39">
                  <c:v>44560</c:v>
                </c:pt>
                <c:pt idx="40">
                  <c:v>44561</c:v>
                </c:pt>
                <c:pt idx="41">
                  <c:v>44564</c:v>
                </c:pt>
                <c:pt idx="42">
                  <c:v>44565</c:v>
                </c:pt>
                <c:pt idx="43">
                  <c:v>44566</c:v>
                </c:pt>
                <c:pt idx="44">
                  <c:v>44567</c:v>
                </c:pt>
                <c:pt idx="45">
                  <c:v>44568</c:v>
                </c:pt>
                <c:pt idx="46">
                  <c:v>44571</c:v>
                </c:pt>
                <c:pt idx="47">
                  <c:v>44572</c:v>
                </c:pt>
                <c:pt idx="48">
                  <c:v>44573</c:v>
                </c:pt>
                <c:pt idx="49">
                  <c:v>44574</c:v>
                </c:pt>
                <c:pt idx="50">
                  <c:v>44575</c:v>
                </c:pt>
                <c:pt idx="51">
                  <c:v>44579</c:v>
                </c:pt>
                <c:pt idx="52">
                  <c:v>44580</c:v>
                </c:pt>
                <c:pt idx="53">
                  <c:v>44581</c:v>
                </c:pt>
                <c:pt idx="54">
                  <c:v>44582</c:v>
                </c:pt>
                <c:pt idx="55">
                  <c:v>44585</c:v>
                </c:pt>
                <c:pt idx="56">
                  <c:v>44586</c:v>
                </c:pt>
                <c:pt idx="57">
                  <c:v>44587</c:v>
                </c:pt>
                <c:pt idx="58">
                  <c:v>44588</c:v>
                </c:pt>
                <c:pt idx="59">
                  <c:v>44589</c:v>
                </c:pt>
                <c:pt idx="60">
                  <c:v>44592</c:v>
                </c:pt>
                <c:pt idx="61">
                  <c:v>44593</c:v>
                </c:pt>
                <c:pt idx="62">
                  <c:v>44594</c:v>
                </c:pt>
                <c:pt idx="63">
                  <c:v>44595</c:v>
                </c:pt>
                <c:pt idx="64">
                  <c:v>44596</c:v>
                </c:pt>
                <c:pt idx="65">
                  <c:v>44599</c:v>
                </c:pt>
                <c:pt idx="66">
                  <c:v>44600</c:v>
                </c:pt>
                <c:pt idx="67">
                  <c:v>44601</c:v>
                </c:pt>
                <c:pt idx="68">
                  <c:v>44602</c:v>
                </c:pt>
                <c:pt idx="69">
                  <c:v>44603</c:v>
                </c:pt>
                <c:pt idx="70">
                  <c:v>44606</c:v>
                </c:pt>
                <c:pt idx="71">
                  <c:v>44607</c:v>
                </c:pt>
                <c:pt idx="72">
                  <c:v>44608</c:v>
                </c:pt>
                <c:pt idx="73">
                  <c:v>44609</c:v>
                </c:pt>
                <c:pt idx="74">
                  <c:v>44610</c:v>
                </c:pt>
                <c:pt idx="75">
                  <c:v>44614</c:v>
                </c:pt>
                <c:pt idx="76">
                  <c:v>44615</c:v>
                </c:pt>
                <c:pt idx="77">
                  <c:v>44616</c:v>
                </c:pt>
                <c:pt idx="78">
                  <c:v>44617</c:v>
                </c:pt>
                <c:pt idx="79">
                  <c:v>44620</c:v>
                </c:pt>
                <c:pt idx="80">
                  <c:v>44621</c:v>
                </c:pt>
                <c:pt idx="81">
                  <c:v>44622</c:v>
                </c:pt>
                <c:pt idx="82">
                  <c:v>44623</c:v>
                </c:pt>
                <c:pt idx="83">
                  <c:v>44624</c:v>
                </c:pt>
                <c:pt idx="84">
                  <c:v>44627</c:v>
                </c:pt>
                <c:pt idx="85">
                  <c:v>44628</c:v>
                </c:pt>
                <c:pt idx="86">
                  <c:v>44629</c:v>
                </c:pt>
                <c:pt idx="87">
                  <c:v>44630</c:v>
                </c:pt>
                <c:pt idx="88">
                  <c:v>44631</c:v>
                </c:pt>
                <c:pt idx="89">
                  <c:v>44634</c:v>
                </c:pt>
                <c:pt idx="90">
                  <c:v>44635</c:v>
                </c:pt>
                <c:pt idx="91">
                  <c:v>44636</c:v>
                </c:pt>
                <c:pt idx="92">
                  <c:v>44637</c:v>
                </c:pt>
                <c:pt idx="93">
                  <c:v>44638</c:v>
                </c:pt>
                <c:pt idx="94">
                  <c:v>44641</c:v>
                </c:pt>
                <c:pt idx="95">
                  <c:v>44642</c:v>
                </c:pt>
                <c:pt idx="96">
                  <c:v>44643</c:v>
                </c:pt>
                <c:pt idx="97">
                  <c:v>44644</c:v>
                </c:pt>
                <c:pt idx="98">
                  <c:v>44645</c:v>
                </c:pt>
                <c:pt idx="99">
                  <c:v>44648</c:v>
                </c:pt>
                <c:pt idx="100">
                  <c:v>44649</c:v>
                </c:pt>
                <c:pt idx="101">
                  <c:v>44650</c:v>
                </c:pt>
                <c:pt idx="102">
                  <c:v>44651</c:v>
                </c:pt>
                <c:pt idx="103">
                  <c:v>44652</c:v>
                </c:pt>
                <c:pt idx="104">
                  <c:v>44655</c:v>
                </c:pt>
                <c:pt idx="105">
                  <c:v>44656</c:v>
                </c:pt>
                <c:pt idx="106">
                  <c:v>44657</c:v>
                </c:pt>
                <c:pt idx="107">
                  <c:v>44658</c:v>
                </c:pt>
                <c:pt idx="108">
                  <c:v>44659</c:v>
                </c:pt>
                <c:pt idx="109">
                  <c:v>44662</c:v>
                </c:pt>
                <c:pt idx="110">
                  <c:v>44663</c:v>
                </c:pt>
                <c:pt idx="111">
                  <c:v>44664</c:v>
                </c:pt>
                <c:pt idx="112">
                  <c:v>44665</c:v>
                </c:pt>
                <c:pt idx="113">
                  <c:v>44669</c:v>
                </c:pt>
                <c:pt idx="114">
                  <c:v>44670</c:v>
                </c:pt>
                <c:pt idx="115">
                  <c:v>44671</c:v>
                </c:pt>
                <c:pt idx="116">
                  <c:v>44672</c:v>
                </c:pt>
                <c:pt idx="117">
                  <c:v>44673</c:v>
                </c:pt>
                <c:pt idx="118">
                  <c:v>44676</c:v>
                </c:pt>
                <c:pt idx="119">
                  <c:v>44677</c:v>
                </c:pt>
                <c:pt idx="120">
                  <c:v>44678</c:v>
                </c:pt>
                <c:pt idx="121">
                  <c:v>44679</c:v>
                </c:pt>
                <c:pt idx="122">
                  <c:v>44680</c:v>
                </c:pt>
                <c:pt idx="123">
                  <c:v>44683</c:v>
                </c:pt>
                <c:pt idx="124">
                  <c:v>44684</c:v>
                </c:pt>
                <c:pt idx="125">
                  <c:v>44685</c:v>
                </c:pt>
                <c:pt idx="126">
                  <c:v>44686</c:v>
                </c:pt>
                <c:pt idx="127">
                  <c:v>44687</c:v>
                </c:pt>
                <c:pt idx="128">
                  <c:v>44690</c:v>
                </c:pt>
                <c:pt idx="129">
                  <c:v>44691</c:v>
                </c:pt>
                <c:pt idx="130">
                  <c:v>44692</c:v>
                </c:pt>
                <c:pt idx="131">
                  <c:v>44693</c:v>
                </c:pt>
                <c:pt idx="132">
                  <c:v>44694</c:v>
                </c:pt>
                <c:pt idx="133">
                  <c:v>44697</c:v>
                </c:pt>
                <c:pt idx="134">
                  <c:v>44698</c:v>
                </c:pt>
                <c:pt idx="135">
                  <c:v>44699</c:v>
                </c:pt>
                <c:pt idx="136">
                  <c:v>44700</c:v>
                </c:pt>
                <c:pt idx="137">
                  <c:v>44701</c:v>
                </c:pt>
                <c:pt idx="138">
                  <c:v>44704</c:v>
                </c:pt>
                <c:pt idx="139">
                  <c:v>44705</c:v>
                </c:pt>
                <c:pt idx="140">
                  <c:v>44706</c:v>
                </c:pt>
                <c:pt idx="141">
                  <c:v>44707</c:v>
                </c:pt>
                <c:pt idx="142">
                  <c:v>44708</c:v>
                </c:pt>
                <c:pt idx="143">
                  <c:v>44712</c:v>
                </c:pt>
                <c:pt idx="144">
                  <c:v>44713</c:v>
                </c:pt>
                <c:pt idx="145">
                  <c:v>44714</c:v>
                </c:pt>
                <c:pt idx="146">
                  <c:v>44715</c:v>
                </c:pt>
                <c:pt idx="147">
                  <c:v>44718</c:v>
                </c:pt>
                <c:pt idx="148">
                  <c:v>44719</c:v>
                </c:pt>
                <c:pt idx="149">
                  <c:v>44720</c:v>
                </c:pt>
                <c:pt idx="150">
                  <c:v>44721</c:v>
                </c:pt>
                <c:pt idx="151">
                  <c:v>44722</c:v>
                </c:pt>
                <c:pt idx="152">
                  <c:v>44725</c:v>
                </c:pt>
                <c:pt idx="153">
                  <c:v>44726</c:v>
                </c:pt>
                <c:pt idx="154">
                  <c:v>44727</c:v>
                </c:pt>
                <c:pt idx="155">
                  <c:v>44728</c:v>
                </c:pt>
                <c:pt idx="156">
                  <c:v>44729</c:v>
                </c:pt>
                <c:pt idx="157">
                  <c:v>44733</c:v>
                </c:pt>
                <c:pt idx="158">
                  <c:v>44734</c:v>
                </c:pt>
                <c:pt idx="159">
                  <c:v>44735</c:v>
                </c:pt>
                <c:pt idx="160">
                  <c:v>44736</c:v>
                </c:pt>
                <c:pt idx="161">
                  <c:v>44739</c:v>
                </c:pt>
                <c:pt idx="162">
                  <c:v>44740</c:v>
                </c:pt>
                <c:pt idx="163">
                  <c:v>44741</c:v>
                </c:pt>
                <c:pt idx="164">
                  <c:v>44742</c:v>
                </c:pt>
                <c:pt idx="165">
                  <c:v>44743</c:v>
                </c:pt>
                <c:pt idx="166">
                  <c:v>44747</c:v>
                </c:pt>
                <c:pt idx="167">
                  <c:v>44748</c:v>
                </c:pt>
                <c:pt idx="168">
                  <c:v>44749</c:v>
                </c:pt>
                <c:pt idx="169">
                  <c:v>44750</c:v>
                </c:pt>
                <c:pt idx="170">
                  <c:v>44753</c:v>
                </c:pt>
                <c:pt idx="171">
                  <c:v>44754</c:v>
                </c:pt>
                <c:pt idx="172">
                  <c:v>44755</c:v>
                </c:pt>
                <c:pt idx="173">
                  <c:v>44756</c:v>
                </c:pt>
                <c:pt idx="174">
                  <c:v>44757</c:v>
                </c:pt>
                <c:pt idx="175">
                  <c:v>44760</c:v>
                </c:pt>
                <c:pt idx="176">
                  <c:v>44761</c:v>
                </c:pt>
                <c:pt idx="177">
                  <c:v>44762</c:v>
                </c:pt>
                <c:pt idx="178">
                  <c:v>44763</c:v>
                </c:pt>
                <c:pt idx="179">
                  <c:v>44764</c:v>
                </c:pt>
                <c:pt idx="180">
                  <c:v>44767</c:v>
                </c:pt>
                <c:pt idx="181">
                  <c:v>44768</c:v>
                </c:pt>
                <c:pt idx="182">
                  <c:v>44769</c:v>
                </c:pt>
                <c:pt idx="183">
                  <c:v>44770</c:v>
                </c:pt>
                <c:pt idx="184">
                  <c:v>44771</c:v>
                </c:pt>
                <c:pt idx="185">
                  <c:v>44774</c:v>
                </c:pt>
                <c:pt idx="186">
                  <c:v>44775</c:v>
                </c:pt>
                <c:pt idx="187">
                  <c:v>44776</c:v>
                </c:pt>
                <c:pt idx="188">
                  <c:v>44777</c:v>
                </c:pt>
                <c:pt idx="189">
                  <c:v>44778</c:v>
                </c:pt>
                <c:pt idx="190">
                  <c:v>44781</c:v>
                </c:pt>
                <c:pt idx="191">
                  <c:v>44782</c:v>
                </c:pt>
                <c:pt idx="192">
                  <c:v>44783</c:v>
                </c:pt>
                <c:pt idx="193">
                  <c:v>44784</c:v>
                </c:pt>
                <c:pt idx="194">
                  <c:v>44785</c:v>
                </c:pt>
                <c:pt idx="195">
                  <c:v>44788</c:v>
                </c:pt>
                <c:pt idx="196">
                  <c:v>44789</c:v>
                </c:pt>
                <c:pt idx="197">
                  <c:v>44790</c:v>
                </c:pt>
                <c:pt idx="198">
                  <c:v>44791</c:v>
                </c:pt>
                <c:pt idx="199">
                  <c:v>44792</c:v>
                </c:pt>
                <c:pt idx="200">
                  <c:v>44795</c:v>
                </c:pt>
                <c:pt idx="201">
                  <c:v>44796</c:v>
                </c:pt>
                <c:pt idx="202">
                  <c:v>44797</c:v>
                </c:pt>
                <c:pt idx="203">
                  <c:v>44798</c:v>
                </c:pt>
                <c:pt idx="204">
                  <c:v>44799</c:v>
                </c:pt>
                <c:pt idx="205">
                  <c:v>44802</c:v>
                </c:pt>
                <c:pt idx="206">
                  <c:v>44803</c:v>
                </c:pt>
                <c:pt idx="207">
                  <c:v>44804</c:v>
                </c:pt>
                <c:pt idx="208">
                  <c:v>44805</c:v>
                </c:pt>
                <c:pt idx="209">
                  <c:v>44806</c:v>
                </c:pt>
                <c:pt idx="210">
                  <c:v>44810</c:v>
                </c:pt>
                <c:pt idx="211">
                  <c:v>44811</c:v>
                </c:pt>
                <c:pt idx="212">
                  <c:v>44812</c:v>
                </c:pt>
                <c:pt idx="213">
                  <c:v>44813</c:v>
                </c:pt>
                <c:pt idx="214">
                  <c:v>44816</c:v>
                </c:pt>
                <c:pt idx="215">
                  <c:v>44817</c:v>
                </c:pt>
                <c:pt idx="216">
                  <c:v>44818</c:v>
                </c:pt>
                <c:pt idx="217">
                  <c:v>44819</c:v>
                </c:pt>
                <c:pt idx="218">
                  <c:v>44820</c:v>
                </c:pt>
                <c:pt idx="219">
                  <c:v>44823</c:v>
                </c:pt>
                <c:pt idx="220">
                  <c:v>44824</c:v>
                </c:pt>
                <c:pt idx="221">
                  <c:v>44825</c:v>
                </c:pt>
                <c:pt idx="222">
                  <c:v>44826</c:v>
                </c:pt>
                <c:pt idx="223">
                  <c:v>44827</c:v>
                </c:pt>
                <c:pt idx="224">
                  <c:v>44830</c:v>
                </c:pt>
                <c:pt idx="225">
                  <c:v>44831</c:v>
                </c:pt>
                <c:pt idx="226">
                  <c:v>44832</c:v>
                </c:pt>
                <c:pt idx="227">
                  <c:v>44833</c:v>
                </c:pt>
                <c:pt idx="228">
                  <c:v>44834</c:v>
                </c:pt>
                <c:pt idx="229">
                  <c:v>44837</c:v>
                </c:pt>
                <c:pt idx="230">
                  <c:v>44838</c:v>
                </c:pt>
                <c:pt idx="231">
                  <c:v>44839</c:v>
                </c:pt>
                <c:pt idx="232">
                  <c:v>44840</c:v>
                </c:pt>
                <c:pt idx="233">
                  <c:v>44841</c:v>
                </c:pt>
                <c:pt idx="234">
                  <c:v>44844</c:v>
                </c:pt>
                <c:pt idx="235">
                  <c:v>44845</c:v>
                </c:pt>
                <c:pt idx="236">
                  <c:v>44846</c:v>
                </c:pt>
                <c:pt idx="237">
                  <c:v>44847</c:v>
                </c:pt>
                <c:pt idx="238">
                  <c:v>44848</c:v>
                </c:pt>
                <c:pt idx="239">
                  <c:v>44851</c:v>
                </c:pt>
                <c:pt idx="240">
                  <c:v>44852</c:v>
                </c:pt>
                <c:pt idx="241">
                  <c:v>44853</c:v>
                </c:pt>
                <c:pt idx="242">
                  <c:v>44854</c:v>
                </c:pt>
                <c:pt idx="243">
                  <c:v>44855</c:v>
                </c:pt>
                <c:pt idx="244">
                  <c:v>44858</c:v>
                </c:pt>
                <c:pt idx="245">
                  <c:v>44859</c:v>
                </c:pt>
                <c:pt idx="246">
                  <c:v>44860</c:v>
                </c:pt>
                <c:pt idx="247">
                  <c:v>44861</c:v>
                </c:pt>
                <c:pt idx="248">
                  <c:v>44862</c:v>
                </c:pt>
                <c:pt idx="249">
                  <c:v>44865</c:v>
                </c:pt>
                <c:pt idx="250">
                  <c:v>44866</c:v>
                </c:pt>
                <c:pt idx="251">
                  <c:v>44867</c:v>
                </c:pt>
                <c:pt idx="252">
                  <c:v>44868</c:v>
                </c:pt>
                <c:pt idx="253">
                  <c:v>44869</c:v>
                </c:pt>
                <c:pt idx="254">
                  <c:v>44872</c:v>
                </c:pt>
                <c:pt idx="255">
                  <c:v>44873</c:v>
                </c:pt>
                <c:pt idx="256">
                  <c:v>44874</c:v>
                </c:pt>
                <c:pt idx="257">
                  <c:v>44875</c:v>
                </c:pt>
                <c:pt idx="258">
                  <c:v>44876</c:v>
                </c:pt>
                <c:pt idx="259">
                  <c:v>44879</c:v>
                </c:pt>
                <c:pt idx="260">
                  <c:v>44880</c:v>
                </c:pt>
                <c:pt idx="261">
                  <c:v>44881</c:v>
                </c:pt>
                <c:pt idx="262">
                  <c:v>44882</c:v>
                </c:pt>
                <c:pt idx="263">
                  <c:v>44883</c:v>
                </c:pt>
                <c:pt idx="264">
                  <c:v>44886</c:v>
                </c:pt>
                <c:pt idx="265">
                  <c:v>44887</c:v>
                </c:pt>
                <c:pt idx="266">
                  <c:v>44888</c:v>
                </c:pt>
                <c:pt idx="267">
                  <c:v>44890</c:v>
                </c:pt>
                <c:pt idx="268">
                  <c:v>44893</c:v>
                </c:pt>
                <c:pt idx="269">
                  <c:v>44894</c:v>
                </c:pt>
                <c:pt idx="270">
                  <c:v>44895</c:v>
                </c:pt>
                <c:pt idx="271">
                  <c:v>44896</c:v>
                </c:pt>
                <c:pt idx="272">
                  <c:v>44897</c:v>
                </c:pt>
                <c:pt idx="273">
                  <c:v>44900</c:v>
                </c:pt>
                <c:pt idx="274">
                  <c:v>44901</c:v>
                </c:pt>
                <c:pt idx="275">
                  <c:v>44902</c:v>
                </c:pt>
                <c:pt idx="276">
                  <c:v>44903</c:v>
                </c:pt>
                <c:pt idx="277">
                  <c:v>44904</c:v>
                </c:pt>
                <c:pt idx="278">
                  <c:v>44907</c:v>
                </c:pt>
                <c:pt idx="279">
                  <c:v>44908</c:v>
                </c:pt>
                <c:pt idx="280">
                  <c:v>44909</c:v>
                </c:pt>
                <c:pt idx="281">
                  <c:v>44910</c:v>
                </c:pt>
                <c:pt idx="282">
                  <c:v>44911</c:v>
                </c:pt>
                <c:pt idx="283">
                  <c:v>44914</c:v>
                </c:pt>
                <c:pt idx="284">
                  <c:v>44915</c:v>
                </c:pt>
                <c:pt idx="285">
                  <c:v>44916</c:v>
                </c:pt>
                <c:pt idx="286">
                  <c:v>44917</c:v>
                </c:pt>
                <c:pt idx="287">
                  <c:v>44918</c:v>
                </c:pt>
                <c:pt idx="288">
                  <c:v>44922</c:v>
                </c:pt>
                <c:pt idx="289">
                  <c:v>44923</c:v>
                </c:pt>
                <c:pt idx="290">
                  <c:v>44924</c:v>
                </c:pt>
                <c:pt idx="291">
                  <c:v>44925</c:v>
                </c:pt>
                <c:pt idx="292">
                  <c:v>44929</c:v>
                </c:pt>
                <c:pt idx="293">
                  <c:v>44930</c:v>
                </c:pt>
                <c:pt idx="294">
                  <c:v>44931</c:v>
                </c:pt>
                <c:pt idx="295">
                  <c:v>44932</c:v>
                </c:pt>
                <c:pt idx="296">
                  <c:v>44935</c:v>
                </c:pt>
                <c:pt idx="297">
                  <c:v>44936</c:v>
                </c:pt>
                <c:pt idx="298">
                  <c:v>44937</c:v>
                </c:pt>
                <c:pt idx="299">
                  <c:v>44938</c:v>
                </c:pt>
                <c:pt idx="300">
                  <c:v>44939</c:v>
                </c:pt>
                <c:pt idx="301">
                  <c:v>44943</c:v>
                </c:pt>
                <c:pt idx="302">
                  <c:v>44944</c:v>
                </c:pt>
                <c:pt idx="303">
                  <c:v>44945</c:v>
                </c:pt>
                <c:pt idx="304">
                  <c:v>44946</c:v>
                </c:pt>
                <c:pt idx="305">
                  <c:v>44949</c:v>
                </c:pt>
                <c:pt idx="306">
                  <c:v>44950</c:v>
                </c:pt>
                <c:pt idx="307">
                  <c:v>44951</c:v>
                </c:pt>
                <c:pt idx="308">
                  <c:v>44952</c:v>
                </c:pt>
                <c:pt idx="309">
                  <c:v>44953</c:v>
                </c:pt>
                <c:pt idx="310">
                  <c:v>44956</c:v>
                </c:pt>
                <c:pt idx="311">
                  <c:v>44957</c:v>
                </c:pt>
                <c:pt idx="312">
                  <c:v>44958</c:v>
                </c:pt>
                <c:pt idx="313">
                  <c:v>44959</c:v>
                </c:pt>
                <c:pt idx="314">
                  <c:v>44960</c:v>
                </c:pt>
                <c:pt idx="315">
                  <c:v>44963</c:v>
                </c:pt>
                <c:pt idx="316">
                  <c:v>44964</c:v>
                </c:pt>
                <c:pt idx="317">
                  <c:v>44965</c:v>
                </c:pt>
                <c:pt idx="318">
                  <c:v>44966</c:v>
                </c:pt>
                <c:pt idx="319">
                  <c:v>44967</c:v>
                </c:pt>
                <c:pt idx="320">
                  <c:v>44970</c:v>
                </c:pt>
                <c:pt idx="321">
                  <c:v>44971</c:v>
                </c:pt>
                <c:pt idx="322">
                  <c:v>44972</c:v>
                </c:pt>
                <c:pt idx="323">
                  <c:v>44973</c:v>
                </c:pt>
                <c:pt idx="324">
                  <c:v>44974</c:v>
                </c:pt>
                <c:pt idx="325">
                  <c:v>44978</c:v>
                </c:pt>
                <c:pt idx="326">
                  <c:v>44979</c:v>
                </c:pt>
                <c:pt idx="327">
                  <c:v>44980</c:v>
                </c:pt>
                <c:pt idx="328">
                  <c:v>44981</c:v>
                </c:pt>
                <c:pt idx="329">
                  <c:v>44984</c:v>
                </c:pt>
                <c:pt idx="330">
                  <c:v>44985</c:v>
                </c:pt>
                <c:pt idx="331">
                  <c:v>44986</c:v>
                </c:pt>
                <c:pt idx="332">
                  <c:v>44987</c:v>
                </c:pt>
                <c:pt idx="333">
                  <c:v>44988</c:v>
                </c:pt>
                <c:pt idx="334">
                  <c:v>44991</c:v>
                </c:pt>
                <c:pt idx="335">
                  <c:v>44992</c:v>
                </c:pt>
                <c:pt idx="336">
                  <c:v>44993</c:v>
                </c:pt>
                <c:pt idx="337">
                  <c:v>44994</c:v>
                </c:pt>
                <c:pt idx="338">
                  <c:v>44995</c:v>
                </c:pt>
                <c:pt idx="339">
                  <c:v>44998</c:v>
                </c:pt>
                <c:pt idx="340">
                  <c:v>44999</c:v>
                </c:pt>
                <c:pt idx="341">
                  <c:v>45000</c:v>
                </c:pt>
                <c:pt idx="342">
                  <c:v>45001</c:v>
                </c:pt>
                <c:pt idx="343">
                  <c:v>45002</c:v>
                </c:pt>
                <c:pt idx="344">
                  <c:v>45005</c:v>
                </c:pt>
                <c:pt idx="345">
                  <c:v>45006</c:v>
                </c:pt>
                <c:pt idx="346">
                  <c:v>45007</c:v>
                </c:pt>
                <c:pt idx="347">
                  <c:v>45008</c:v>
                </c:pt>
                <c:pt idx="348">
                  <c:v>45009</c:v>
                </c:pt>
                <c:pt idx="349">
                  <c:v>45012</c:v>
                </c:pt>
                <c:pt idx="350">
                  <c:v>45013</c:v>
                </c:pt>
                <c:pt idx="351">
                  <c:v>45014</c:v>
                </c:pt>
                <c:pt idx="352">
                  <c:v>45015</c:v>
                </c:pt>
                <c:pt idx="353">
                  <c:v>45016</c:v>
                </c:pt>
                <c:pt idx="354">
                  <c:v>45019</c:v>
                </c:pt>
                <c:pt idx="355">
                  <c:v>45020</c:v>
                </c:pt>
                <c:pt idx="356">
                  <c:v>45021</c:v>
                </c:pt>
                <c:pt idx="357">
                  <c:v>45022</c:v>
                </c:pt>
                <c:pt idx="358">
                  <c:v>45026</c:v>
                </c:pt>
                <c:pt idx="359">
                  <c:v>45027</c:v>
                </c:pt>
                <c:pt idx="360">
                  <c:v>45028</c:v>
                </c:pt>
                <c:pt idx="361">
                  <c:v>45029</c:v>
                </c:pt>
                <c:pt idx="362">
                  <c:v>45030</c:v>
                </c:pt>
                <c:pt idx="363">
                  <c:v>45033</c:v>
                </c:pt>
                <c:pt idx="364">
                  <c:v>45034</c:v>
                </c:pt>
                <c:pt idx="365">
                  <c:v>45035</c:v>
                </c:pt>
                <c:pt idx="366">
                  <c:v>45036</c:v>
                </c:pt>
                <c:pt idx="367">
                  <c:v>45037</c:v>
                </c:pt>
                <c:pt idx="368">
                  <c:v>45040</c:v>
                </c:pt>
                <c:pt idx="369">
                  <c:v>45041</c:v>
                </c:pt>
                <c:pt idx="370">
                  <c:v>45042</c:v>
                </c:pt>
                <c:pt idx="371">
                  <c:v>45043</c:v>
                </c:pt>
                <c:pt idx="372">
                  <c:v>45044</c:v>
                </c:pt>
                <c:pt idx="373">
                  <c:v>45047</c:v>
                </c:pt>
                <c:pt idx="374">
                  <c:v>45048</c:v>
                </c:pt>
                <c:pt idx="375">
                  <c:v>45049</c:v>
                </c:pt>
                <c:pt idx="376">
                  <c:v>45050</c:v>
                </c:pt>
                <c:pt idx="377">
                  <c:v>45051</c:v>
                </c:pt>
                <c:pt idx="378">
                  <c:v>45054</c:v>
                </c:pt>
                <c:pt idx="379">
                  <c:v>45055</c:v>
                </c:pt>
                <c:pt idx="380">
                  <c:v>45056</c:v>
                </c:pt>
                <c:pt idx="381">
                  <c:v>45057</c:v>
                </c:pt>
                <c:pt idx="382">
                  <c:v>45058</c:v>
                </c:pt>
                <c:pt idx="383">
                  <c:v>45061</c:v>
                </c:pt>
                <c:pt idx="384">
                  <c:v>45062</c:v>
                </c:pt>
                <c:pt idx="385">
                  <c:v>45063</c:v>
                </c:pt>
                <c:pt idx="386">
                  <c:v>45064</c:v>
                </c:pt>
                <c:pt idx="387">
                  <c:v>45065</c:v>
                </c:pt>
                <c:pt idx="388">
                  <c:v>45068</c:v>
                </c:pt>
                <c:pt idx="389">
                  <c:v>45069</c:v>
                </c:pt>
                <c:pt idx="390">
                  <c:v>45070</c:v>
                </c:pt>
                <c:pt idx="391">
                  <c:v>45071</c:v>
                </c:pt>
                <c:pt idx="392">
                  <c:v>45072</c:v>
                </c:pt>
                <c:pt idx="393">
                  <c:v>45076</c:v>
                </c:pt>
                <c:pt idx="394">
                  <c:v>45077</c:v>
                </c:pt>
                <c:pt idx="395">
                  <c:v>45078</c:v>
                </c:pt>
                <c:pt idx="396">
                  <c:v>45079</c:v>
                </c:pt>
                <c:pt idx="397">
                  <c:v>45082</c:v>
                </c:pt>
                <c:pt idx="398">
                  <c:v>45083</c:v>
                </c:pt>
                <c:pt idx="399">
                  <c:v>45084</c:v>
                </c:pt>
                <c:pt idx="400">
                  <c:v>45085</c:v>
                </c:pt>
                <c:pt idx="401">
                  <c:v>45086</c:v>
                </c:pt>
                <c:pt idx="402">
                  <c:v>45089</c:v>
                </c:pt>
                <c:pt idx="403">
                  <c:v>45090</c:v>
                </c:pt>
                <c:pt idx="404">
                  <c:v>45091</c:v>
                </c:pt>
                <c:pt idx="405">
                  <c:v>45092</c:v>
                </c:pt>
                <c:pt idx="406">
                  <c:v>45093</c:v>
                </c:pt>
                <c:pt idx="407">
                  <c:v>45097</c:v>
                </c:pt>
                <c:pt idx="408">
                  <c:v>45098</c:v>
                </c:pt>
                <c:pt idx="409">
                  <c:v>45099</c:v>
                </c:pt>
                <c:pt idx="410">
                  <c:v>45100</c:v>
                </c:pt>
                <c:pt idx="411">
                  <c:v>45103</c:v>
                </c:pt>
                <c:pt idx="412">
                  <c:v>45104</c:v>
                </c:pt>
                <c:pt idx="413">
                  <c:v>45105</c:v>
                </c:pt>
                <c:pt idx="414">
                  <c:v>45106</c:v>
                </c:pt>
                <c:pt idx="415">
                  <c:v>45107</c:v>
                </c:pt>
                <c:pt idx="416">
                  <c:v>45110</c:v>
                </c:pt>
                <c:pt idx="417">
                  <c:v>45112</c:v>
                </c:pt>
                <c:pt idx="418">
                  <c:v>45113</c:v>
                </c:pt>
                <c:pt idx="419">
                  <c:v>45114</c:v>
                </c:pt>
                <c:pt idx="420">
                  <c:v>45117</c:v>
                </c:pt>
                <c:pt idx="421">
                  <c:v>45118</c:v>
                </c:pt>
                <c:pt idx="422">
                  <c:v>45119</c:v>
                </c:pt>
                <c:pt idx="423">
                  <c:v>45120</c:v>
                </c:pt>
                <c:pt idx="424">
                  <c:v>45121</c:v>
                </c:pt>
                <c:pt idx="425">
                  <c:v>45124</c:v>
                </c:pt>
                <c:pt idx="426">
                  <c:v>45125</c:v>
                </c:pt>
                <c:pt idx="427">
                  <c:v>45126</c:v>
                </c:pt>
                <c:pt idx="428">
                  <c:v>45127</c:v>
                </c:pt>
                <c:pt idx="429">
                  <c:v>45128</c:v>
                </c:pt>
                <c:pt idx="430">
                  <c:v>45131</c:v>
                </c:pt>
                <c:pt idx="431">
                  <c:v>45132</c:v>
                </c:pt>
                <c:pt idx="432">
                  <c:v>45133</c:v>
                </c:pt>
                <c:pt idx="433">
                  <c:v>45134</c:v>
                </c:pt>
                <c:pt idx="434">
                  <c:v>45135</c:v>
                </c:pt>
                <c:pt idx="435">
                  <c:v>45138</c:v>
                </c:pt>
                <c:pt idx="436">
                  <c:v>45139</c:v>
                </c:pt>
                <c:pt idx="437">
                  <c:v>45140</c:v>
                </c:pt>
                <c:pt idx="438">
                  <c:v>45141</c:v>
                </c:pt>
                <c:pt idx="439">
                  <c:v>45142</c:v>
                </c:pt>
                <c:pt idx="440">
                  <c:v>45145</c:v>
                </c:pt>
                <c:pt idx="441">
                  <c:v>45146</c:v>
                </c:pt>
                <c:pt idx="442">
                  <c:v>45147</c:v>
                </c:pt>
                <c:pt idx="443">
                  <c:v>45148</c:v>
                </c:pt>
                <c:pt idx="444">
                  <c:v>45149</c:v>
                </c:pt>
                <c:pt idx="445">
                  <c:v>45152</c:v>
                </c:pt>
                <c:pt idx="446">
                  <c:v>45153</c:v>
                </c:pt>
                <c:pt idx="447">
                  <c:v>45154</c:v>
                </c:pt>
                <c:pt idx="448">
                  <c:v>45155</c:v>
                </c:pt>
                <c:pt idx="449">
                  <c:v>45156</c:v>
                </c:pt>
                <c:pt idx="450">
                  <c:v>45159</c:v>
                </c:pt>
                <c:pt idx="451">
                  <c:v>45160</c:v>
                </c:pt>
                <c:pt idx="452">
                  <c:v>45161</c:v>
                </c:pt>
                <c:pt idx="453">
                  <c:v>45162</c:v>
                </c:pt>
                <c:pt idx="454">
                  <c:v>45163</c:v>
                </c:pt>
                <c:pt idx="455">
                  <c:v>45166</c:v>
                </c:pt>
                <c:pt idx="456">
                  <c:v>45167</c:v>
                </c:pt>
                <c:pt idx="457">
                  <c:v>45168</c:v>
                </c:pt>
                <c:pt idx="458">
                  <c:v>45169</c:v>
                </c:pt>
                <c:pt idx="459">
                  <c:v>45170</c:v>
                </c:pt>
                <c:pt idx="460">
                  <c:v>45174</c:v>
                </c:pt>
                <c:pt idx="461">
                  <c:v>45175</c:v>
                </c:pt>
                <c:pt idx="462">
                  <c:v>45176</c:v>
                </c:pt>
                <c:pt idx="463">
                  <c:v>45177</c:v>
                </c:pt>
                <c:pt idx="464">
                  <c:v>45180</c:v>
                </c:pt>
                <c:pt idx="465">
                  <c:v>45181</c:v>
                </c:pt>
                <c:pt idx="466">
                  <c:v>45182</c:v>
                </c:pt>
                <c:pt idx="467">
                  <c:v>45183</c:v>
                </c:pt>
                <c:pt idx="468">
                  <c:v>45184</c:v>
                </c:pt>
                <c:pt idx="469">
                  <c:v>45187</c:v>
                </c:pt>
                <c:pt idx="470">
                  <c:v>45188</c:v>
                </c:pt>
                <c:pt idx="471">
                  <c:v>45189</c:v>
                </c:pt>
                <c:pt idx="472">
                  <c:v>45190</c:v>
                </c:pt>
                <c:pt idx="473">
                  <c:v>45191</c:v>
                </c:pt>
                <c:pt idx="474">
                  <c:v>45194</c:v>
                </c:pt>
                <c:pt idx="475">
                  <c:v>45195</c:v>
                </c:pt>
                <c:pt idx="476">
                  <c:v>45196</c:v>
                </c:pt>
                <c:pt idx="477">
                  <c:v>45197</c:v>
                </c:pt>
                <c:pt idx="478">
                  <c:v>45198</c:v>
                </c:pt>
                <c:pt idx="479">
                  <c:v>45201</c:v>
                </c:pt>
                <c:pt idx="480">
                  <c:v>45202</c:v>
                </c:pt>
                <c:pt idx="481">
                  <c:v>45203</c:v>
                </c:pt>
                <c:pt idx="482">
                  <c:v>45204</c:v>
                </c:pt>
                <c:pt idx="483">
                  <c:v>45205</c:v>
                </c:pt>
                <c:pt idx="484">
                  <c:v>45208</c:v>
                </c:pt>
                <c:pt idx="485">
                  <c:v>45209</c:v>
                </c:pt>
                <c:pt idx="486">
                  <c:v>45210</c:v>
                </c:pt>
                <c:pt idx="487">
                  <c:v>45211</c:v>
                </c:pt>
                <c:pt idx="488">
                  <c:v>45212</c:v>
                </c:pt>
                <c:pt idx="489">
                  <c:v>45215</c:v>
                </c:pt>
                <c:pt idx="490">
                  <c:v>45216</c:v>
                </c:pt>
                <c:pt idx="491">
                  <c:v>45217</c:v>
                </c:pt>
                <c:pt idx="492">
                  <c:v>45218</c:v>
                </c:pt>
                <c:pt idx="493">
                  <c:v>45219</c:v>
                </c:pt>
                <c:pt idx="494">
                  <c:v>45222</c:v>
                </c:pt>
                <c:pt idx="495">
                  <c:v>45223</c:v>
                </c:pt>
                <c:pt idx="496">
                  <c:v>45224</c:v>
                </c:pt>
                <c:pt idx="497">
                  <c:v>45225</c:v>
                </c:pt>
                <c:pt idx="498">
                  <c:v>45226</c:v>
                </c:pt>
                <c:pt idx="499">
                  <c:v>45229</c:v>
                </c:pt>
                <c:pt idx="500">
                  <c:v>45230</c:v>
                </c:pt>
                <c:pt idx="501">
                  <c:v>45231</c:v>
                </c:pt>
                <c:pt idx="502">
                  <c:v>45232</c:v>
                </c:pt>
                <c:pt idx="503">
                  <c:v>45233</c:v>
                </c:pt>
                <c:pt idx="504">
                  <c:v>45236</c:v>
                </c:pt>
                <c:pt idx="505">
                  <c:v>45237</c:v>
                </c:pt>
                <c:pt idx="506">
                  <c:v>45238</c:v>
                </c:pt>
                <c:pt idx="507">
                  <c:v>45239</c:v>
                </c:pt>
                <c:pt idx="508">
                  <c:v>45240</c:v>
                </c:pt>
                <c:pt idx="509">
                  <c:v>45243</c:v>
                </c:pt>
                <c:pt idx="510">
                  <c:v>45244</c:v>
                </c:pt>
                <c:pt idx="511">
                  <c:v>45245</c:v>
                </c:pt>
                <c:pt idx="512">
                  <c:v>45246</c:v>
                </c:pt>
                <c:pt idx="513">
                  <c:v>45247</c:v>
                </c:pt>
                <c:pt idx="514">
                  <c:v>45250</c:v>
                </c:pt>
                <c:pt idx="515">
                  <c:v>45251</c:v>
                </c:pt>
                <c:pt idx="516">
                  <c:v>45252</c:v>
                </c:pt>
                <c:pt idx="517">
                  <c:v>45254</c:v>
                </c:pt>
                <c:pt idx="518">
                  <c:v>45257</c:v>
                </c:pt>
                <c:pt idx="519">
                  <c:v>45258</c:v>
                </c:pt>
                <c:pt idx="520">
                  <c:v>45259</c:v>
                </c:pt>
                <c:pt idx="521">
                  <c:v>45260</c:v>
                </c:pt>
                <c:pt idx="522">
                  <c:v>45261</c:v>
                </c:pt>
                <c:pt idx="523">
                  <c:v>45264</c:v>
                </c:pt>
                <c:pt idx="524">
                  <c:v>45265</c:v>
                </c:pt>
                <c:pt idx="525">
                  <c:v>45266</c:v>
                </c:pt>
                <c:pt idx="526">
                  <c:v>45267</c:v>
                </c:pt>
                <c:pt idx="527">
                  <c:v>45268</c:v>
                </c:pt>
                <c:pt idx="528">
                  <c:v>45271</c:v>
                </c:pt>
                <c:pt idx="529">
                  <c:v>45272</c:v>
                </c:pt>
                <c:pt idx="530">
                  <c:v>45273</c:v>
                </c:pt>
                <c:pt idx="531">
                  <c:v>45274</c:v>
                </c:pt>
                <c:pt idx="532">
                  <c:v>45275</c:v>
                </c:pt>
                <c:pt idx="533">
                  <c:v>45278</c:v>
                </c:pt>
                <c:pt idx="534">
                  <c:v>45279</c:v>
                </c:pt>
                <c:pt idx="535">
                  <c:v>45280</c:v>
                </c:pt>
                <c:pt idx="536">
                  <c:v>45281</c:v>
                </c:pt>
                <c:pt idx="537">
                  <c:v>45282</c:v>
                </c:pt>
                <c:pt idx="538">
                  <c:v>45286</c:v>
                </c:pt>
                <c:pt idx="539">
                  <c:v>45287</c:v>
                </c:pt>
                <c:pt idx="540">
                  <c:v>45288</c:v>
                </c:pt>
                <c:pt idx="541">
                  <c:v>45289</c:v>
                </c:pt>
                <c:pt idx="542">
                  <c:v>45293</c:v>
                </c:pt>
                <c:pt idx="543">
                  <c:v>45294</c:v>
                </c:pt>
                <c:pt idx="544">
                  <c:v>45295</c:v>
                </c:pt>
                <c:pt idx="545">
                  <c:v>45296</c:v>
                </c:pt>
                <c:pt idx="546">
                  <c:v>45299</c:v>
                </c:pt>
                <c:pt idx="547">
                  <c:v>45300</c:v>
                </c:pt>
                <c:pt idx="548">
                  <c:v>45301</c:v>
                </c:pt>
                <c:pt idx="549">
                  <c:v>45302</c:v>
                </c:pt>
                <c:pt idx="550">
                  <c:v>45303</c:v>
                </c:pt>
                <c:pt idx="551">
                  <c:v>45307</c:v>
                </c:pt>
                <c:pt idx="552">
                  <c:v>45308</c:v>
                </c:pt>
                <c:pt idx="553">
                  <c:v>45309</c:v>
                </c:pt>
                <c:pt idx="554">
                  <c:v>45310</c:v>
                </c:pt>
                <c:pt idx="555">
                  <c:v>45313</c:v>
                </c:pt>
                <c:pt idx="556">
                  <c:v>45314</c:v>
                </c:pt>
                <c:pt idx="557">
                  <c:v>45315</c:v>
                </c:pt>
                <c:pt idx="558">
                  <c:v>45316</c:v>
                </c:pt>
                <c:pt idx="559">
                  <c:v>45317</c:v>
                </c:pt>
                <c:pt idx="560">
                  <c:v>45320</c:v>
                </c:pt>
                <c:pt idx="561">
                  <c:v>45321</c:v>
                </c:pt>
                <c:pt idx="562">
                  <c:v>45322</c:v>
                </c:pt>
                <c:pt idx="563">
                  <c:v>45323</c:v>
                </c:pt>
                <c:pt idx="564">
                  <c:v>45324</c:v>
                </c:pt>
                <c:pt idx="565">
                  <c:v>45327</c:v>
                </c:pt>
                <c:pt idx="566">
                  <c:v>45328</c:v>
                </c:pt>
                <c:pt idx="567">
                  <c:v>45329</c:v>
                </c:pt>
                <c:pt idx="568">
                  <c:v>45330</c:v>
                </c:pt>
                <c:pt idx="569">
                  <c:v>45331</c:v>
                </c:pt>
                <c:pt idx="570">
                  <c:v>45334</c:v>
                </c:pt>
                <c:pt idx="571">
                  <c:v>45335</c:v>
                </c:pt>
                <c:pt idx="572">
                  <c:v>45336</c:v>
                </c:pt>
                <c:pt idx="573">
                  <c:v>45337</c:v>
                </c:pt>
                <c:pt idx="574">
                  <c:v>45338</c:v>
                </c:pt>
                <c:pt idx="575">
                  <c:v>45342</c:v>
                </c:pt>
                <c:pt idx="576">
                  <c:v>45343</c:v>
                </c:pt>
                <c:pt idx="577">
                  <c:v>45344</c:v>
                </c:pt>
                <c:pt idx="578">
                  <c:v>45345</c:v>
                </c:pt>
                <c:pt idx="579">
                  <c:v>45348</c:v>
                </c:pt>
                <c:pt idx="580">
                  <c:v>45349</c:v>
                </c:pt>
                <c:pt idx="581">
                  <c:v>45350</c:v>
                </c:pt>
                <c:pt idx="582">
                  <c:v>45351</c:v>
                </c:pt>
                <c:pt idx="583">
                  <c:v>45352</c:v>
                </c:pt>
                <c:pt idx="584">
                  <c:v>45355</c:v>
                </c:pt>
                <c:pt idx="585">
                  <c:v>45356</c:v>
                </c:pt>
                <c:pt idx="586">
                  <c:v>45357</c:v>
                </c:pt>
                <c:pt idx="587">
                  <c:v>45358</c:v>
                </c:pt>
                <c:pt idx="588">
                  <c:v>45359</c:v>
                </c:pt>
                <c:pt idx="589">
                  <c:v>45362</c:v>
                </c:pt>
                <c:pt idx="590">
                  <c:v>45363</c:v>
                </c:pt>
                <c:pt idx="591">
                  <c:v>45364</c:v>
                </c:pt>
                <c:pt idx="592">
                  <c:v>45365</c:v>
                </c:pt>
                <c:pt idx="593">
                  <c:v>45366</c:v>
                </c:pt>
                <c:pt idx="594">
                  <c:v>45369</c:v>
                </c:pt>
                <c:pt idx="595">
                  <c:v>45370</c:v>
                </c:pt>
                <c:pt idx="596">
                  <c:v>45371</c:v>
                </c:pt>
                <c:pt idx="597">
                  <c:v>45372</c:v>
                </c:pt>
                <c:pt idx="598">
                  <c:v>45373</c:v>
                </c:pt>
                <c:pt idx="599">
                  <c:v>45376</c:v>
                </c:pt>
                <c:pt idx="600">
                  <c:v>45377</c:v>
                </c:pt>
                <c:pt idx="601">
                  <c:v>45378</c:v>
                </c:pt>
                <c:pt idx="602">
                  <c:v>45379</c:v>
                </c:pt>
                <c:pt idx="603">
                  <c:v>45383</c:v>
                </c:pt>
                <c:pt idx="604">
                  <c:v>45384</c:v>
                </c:pt>
                <c:pt idx="605">
                  <c:v>45385</c:v>
                </c:pt>
                <c:pt idx="606">
                  <c:v>45386</c:v>
                </c:pt>
                <c:pt idx="607">
                  <c:v>45387</c:v>
                </c:pt>
                <c:pt idx="608">
                  <c:v>45390</c:v>
                </c:pt>
                <c:pt idx="609">
                  <c:v>45391</c:v>
                </c:pt>
                <c:pt idx="610">
                  <c:v>45392</c:v>
                </c:pt>
                <c:pt idx="611">
                  <c:v>45393</c:v>
                </c:pt>
                <c:pt idx="612">
                  <c:v>45394</c:v>
                </c:pt>
                <c:pt idx="613">
                  <c:v>45397</c:v>
                </c:pt>
                <c:pt idx="614">
                  <c:v>45398</c:v>
                </c:pt>
                <c:pt idx="615">
                  <c:v>45399</c:v>
                </c:pt>
                <c:pt idx="616">
                  <c:v>45400</c:v>
                </c:pt>
                <c:pt idx="617">
                  <c:v>45401</c:v>
                </c:pt>
                <c:pt idx="618">
                  <c:v>45404</c:v>
                </c:pt>
                <c:pt idx="619">
                  <c:v>45405</c:v>
                </c:pt>
                <c:pt idx="620">
                  <c:v>45406</c:v>
                </c:pt>
                <c:pt idx="621">
                  <c:v>45407</c:v>
                </c:pt>
                <c:pt idx="622">
                  <c:v>45408</c:v>
                </c:pt>
                <c:pt idx="623">
                  <c:v>45411</c:v>
                </c:pt>
                <c:pt idx="624">
                  <c:v>45412</c:v>
                </c:pt>
                <c:pt idx="625">
                  <c:v>45413</c:v>
                </c:pt>
                <c:pt idx="626">
                  <c:v>45414</c:v>
                </c:pt>
                <c:pt idx="627">
                  <c:v>45415</c:v>
                </c:pt>
                <c:pt idx="628">
                  <c:v>45418</c:v>
                </c:pt>
                <c:pt idx="629">
                  <c:v>45419</c:v>
                </c:pt>
                <c:pt idx="630">
                  <c:v>45420</c:v>
                </c:pt>
                <c:pt idx="631">
                  <c:v>45421</c:v>
                </c:pt>
                <c:pt idx="632">
                  <c:v>45422</c:v>
                </c:pt>
                <c:pt idx="633">
                  <c:v>45425</c:v>
                </c:pt>
                <c:pt idx="634">
                  <c:v>45426</c:v>
                </c:pt>
                <c:pt idx="635">
                  <c:v>45427</c:v>
                </c:pt>
                <c:pt idx="636">
                  <c:v>45428</c:v>
                </c:pt>
                <c:pt idx="637">
                  <c:v>45429</c:v>
                </c:pt>
                <c:pt idx="638">
                  <c:v>45432</c:v>
                </c:pt>
                <c:pt idx="639">
                  <c:v>45433</c:v>
                </c:pt>
                <c:pt idx="640">
                  <c:v>45434</c:v>
                </c:pt>
                <c:pt idx="641">
                  <c:v>45435</c:v>
                </c:pt>
                <c:pt idx="642">
                  <c:v>45436</c:v>
                </c:pt>
                <c:pt idx="643">
                  <c:v>45440</c:v>
                </c:pt>
                <c:pt idx="644">
                  <c:v>45441</c:v>
                </c:pt>
                <c:pt idx="645">
                  <c:v>45442</c:v>
                </c:pt>
                <c:pt idx="646">
                  <c:v>45443</c:v>
                </c:pt>
                <c:pt idx="647">
                  <c:v>45446</c:v>
                </c:pt>
                <c:pt idx="648">
                  <c:v>45447</c:v>
                </c:pt>
                <c:pt idx="649">
                  <c:v>45448</c:v>
                </c:pt>
                <c:pt idx="650">
                  <c:v>45449</c:v>
                </c:pt>
                <c:pt idx="651">
                  <c:v>45450</c:v>
                </c:pt>
                <c:pt idx="652">
                  <c:v>45453</c:v>
                </c:pt>
                <c:pt idx="653">
                  <c:v>45454</c:v>
                </c:pt>
                <c:pt idx="654">
                  <c:v>45455</c:v>
                </c:pt>
                <c:pt idx="655">
                  <c:v>45456</c:v>
                </c:pt>
                <c:pt idx="656">
                  <c:v>45457</c:v>
                </c:pt>
                <c:pt idx="657">
                  <c:v>45460</c:v>
                </c:pt>
                <c:pt idx="658">
                  <c:v>45461</c:v>
                </c:pt>
                <c:pt idx="659">
                  <c:v>45463</c:v>
                </c:pt>
                <c:pt idx="660">
                  <c:v>45464</c:v>
                </c:pt>
                <c:pt idx="661">
                  <c:v>45467</c:v>
                </c:pt>
                <c:pt idx="662">
                  <c:v>45468</c:v>
                </c:pt>
                <c:pt idx="663">
                  <c:v>45469</c:v>
                </c:pt>
                <c:pt idx="664">
                  <c:v>45470</c:v>
                </c:pt>
                <c:pt idx="665">
                  <c:v>45471</c:v>
                </c:pt>
                <c:pt idx="666">
                  <c:v>45474</c:v>
                </c:pt>
                <c:pt idx="667">
                  <c:v>45475</c:v>
                </c:pt>
                <c:pt idx="668">
                  <c:v>45476</c:v>
                </c:pt>
                <c:pt idx="669">
                  <c:v>45478</c:v>
                </c:pt>
                <c:pt idx="670">
                  <c:v>45481</c:v>
                </c:pt>
                <c:pt idx="671">
                  <c:v>45482</c:v>
                </c:pt>
                <c:pt idx="672">
                  <c:v>45483</c:v>
                </c:pt>
                <c:pt idx="673">
                  <c:v>45484</c:v>
                </c:pt>
                <c:pt idx="674">
                  <c:v>45485</c:v>
                </c:pt>
                <c:pt idx="675">
                  <c:v>45488</c:v>
                </c:pt>
                <c:pt idx="676">
                  <c:v>45489</c:v>
                </c:pt>
                <c:pt idx="677">
                  <c:v>45490</c:v>
                </c:pt>
                <c:pt idx="678">
                  <c:v>45491</c:v>
                </c:pt>
                <c:pt idx="679">
                  <c:v>45492</c:v>
                </c:pt>
                <c:pt idx="680">
                  <c:v>45495</c:v>
                </c:pt>
                <c:pt idx="681">
                  <c:v>45496</c:v>
                </c:pt>
                <c:pt idx="682">
                  <c:v>45497</c:v>
                </c:pt>
                <c:pt idx="683">
                  <c:v>45498</c:v>
                </c:pt>
                <c:pt idx="684">
                  <c:v>45499</c:v>
                </c:pt>
                <c:pt idx="685">
                  <c:v>45502</c:v>
                </c:pt>
                <c:pt idx="686">
                  <c:v>45503</c:v>
                </c:pt>
                <c:pt idx="687">
                  <c:v>45504</c:v>
                </c:pt>
                <c:pt idx="688">
                  <c:v>45505</c:v>
                </c:pt>
                <c:pt idx="689">
                  <c:v>45506</c:v>
                </c:pt>
                <c:pt idx="690">
                  <c:v>45509</c:v>
                </c:pt>
                <c:pt idx="691">
                  <c:v>45510</c:v>
                </c:pt>
                <c:pt idx="692">
                  <c:v>45511</c:v>
                </c:pt>
                <c:pt idx="693">
                  <c:v>45512</c:v>
                </c:pt>
                <c:pt idx="694">
                  <c:v>45513</c:v>
                </c:pt>
                <c:pt idx="695">
                  <c:v>45516</c:v>
                </c:pt>
                <c:pt idx="696">
                  <c:v>45517</c:v>
                </c:pt>
                <c:pt idx="697">
                  <c:v>45518</c:v>
                </c:pt>
                <c:pt idx="698">
                  <c:v>45519</c:v>
                </c:pt>
                <c:pt idx="699">
                  <c:v>45520</c:v>
                </c:pt>
                <c:pt idx="700">
                  <c:v>45523</c:v>
                </c:pt>
                <c:pt idx="701">
                  <c:v>45524</c:v>
                </c:pt>
                <c:pt idx="702">
                  <c:v>45525</c:v>
                </c:pt>
                <c:pt idx="703">
                  <c:v>45526</c:v>
                </c:pt>
                <c:pt idx="704">
                  <c:v>45527</c:v>
                </c:pt>
                <c:pt idx="705">
                  <c:v>45530</c:v>
                </c:pt>
                <c:pt idx="706">
                  <c:v>45531</c:v>
                </c:pt>
                <c:pt idx="707">
                  <c:v>45532</c:v>
                </c:pt>
                <c:pt idx="708">
                  <c:v>45533</c:v>
                </c:pt>
                <c:pt idx="709">
                  <c:v>45534</c:v>
                </c:pt>
                <c:pt idx="710">
                  <c:v>45538</c:v>
                </c:pt>
                <c:pt idx="711">
                  <c:v>45539</c:v>
                </c:pt>
                <c:pt idx="712">
                  <c:v>45540</c:v>
                </c:pt>
                <c:pt idx="713">
                  <c:v>45541</c:v>
                </c:pt>
                <c:pt idx="714">
                  <c:v>45544</c:v>
                </c:pt>
                <c:pt idx="715">
                  <c:v>45545</c:v>
                </c:pt>
                <c:pt idx="716">
                  <c:v>45546</c:v>
                </c:pt>
                <c:pt idx="717">
                  <c:v>45547</c:v>
                </c:pt>
                <c:pt idx="718">
                  <c:v>45548</c:v>
                </c:pt>
                <c:pt idx="719">
                  <c:v>45551</c:v>
                </c:pt>
                <c:pt idx="720">
                  <c:v>45552</c:v>
                </c:pt>
                <c:pt idx="721">
                  <c:v>45553</c:v>
                </c:pt>
                <c:pt idx="722">
                  <c:v>45554</c:v>
                </c:pt>
                <c:pt idx="723">
                  <c:v>45555</c:v>
                </c:pt>
                <c:pt idx="724">
                  <c:v>45558</c:v>
                </c:pt>
                <c:pt idx="725">
                  <c:v>45559</c:v>
                </c:pt>
                <c:pt idx="726">
                  <c:v>45560</c:v>
                </c:pt>
                <c:pt idx="727">
                  <c:v>45561</c:v>
                </c:pt>
                <c:pt idx="728">
                  <c:v>45562</c:v>
                </c:pt>
                <c:pt idx="729">
                  <c:v>45565</c:v>
                </c:pt>
                <c:pt idx="730">
                  <c:v>45566</c:v>
                </c:pt>
                <c:pt idx="731">
                  <c:v>45567</c:v>
                </c:pt>
                <c:pt idx="732">
                  <c:v>45568</c:v>
                </c:pt>
                <c:pt idx="733">
                  <c:v>45569</c:v>
                </c:pt>
                <c:pt idx="734">
                  <c:v>45572</c:v>
                </c:pt>
                <c:pt idx="735">
                  <c:v>45573</c:v>
                </c:pt>
                <c:pt idx="736">
                  <c:v>45574</c:v>
                </c:pt>
                <c:pt idx="737">
                  <c:v>45575</c:v>
                </c:pt>
                <c:pt idx="738">
                  <c:v>45576</c:v>
                </c:pt>
                <c:pt idx="739">
                  <c:v>45579</c:v>
                </c:pt>
                <c:pt idx="740">
                  <c:v>45580</c:v>
                </c:pt>
                <c:pt idx="741">
                  <c:v>45581</c:v>
                </c:pt>
                <c:pt idx="742">
                  <c:v>45582</c:v>
                </c:pt>
                <c:pt idx="743">
                  <c:v>45583</c:v>
                </c:pt>
                <c:pt idx="744">
                  <c:v>45586</c:v>
                </c:pt>
                <c:pt idx="745">
                  <c:v>45587</c:v>
                </c:pt>
                <c:pt idx="746">
                  <c:v>45588</c:v>
                </c:pt>
                <c:pt idx="747">
                  <c:v>45589</c:v>
                </c:pt>
                <c:pt idx="748">
                  <c:v>45590</c:v>
                </c:pt>
                <c:pt idx="749">
                  <c:v>45593</c:v>
                </c:pt>
                <c:pt idx="750">
                  <c:v>45594</c:v>
                </c:pt>
                <c:pt idx="751">
                  <c:v>45595</c:v>
                </c:pt>
                <c:pt idx="752">
                  <c:v>45596</c:v>
                </c:pt>
                <c:pt idx="753">
                  <c:v>45597</c:v>
                </c:pt>
              </c:numCache>
            </c:numRef>
          </c:cat>
          <c:val>
            <c:numRef>
              <c:f>'Pane 1'!$B$37:$B$790</c:f>
              <c:numCache>
                <c:formatCode>0.00</c:formatCode>
                <c:ptCount val="754"/>
                <c:pt idx="0">
                  <c:v>94.02</c:v>
                </c:pt>
                <c:pt idx="1">
                  <c:v>94.27</c:v>
                </c:pt>
                <c:pt idx="2">
                  <c:v>95.14</c:v>
                </c:pt>
                <c:pt idx="3">
                  <c:v>94.3</c:v>
                </c:pt>
                <c:pt idx="4">
                  <c:v>93.53</c:v>
                </c:pt>
                <c:pt idx="5">
                  <c:v>91.83</c:v>
                </c:pt>
                <c:pt idx="6">
                  <c:v>91.89</c:v>
                </c:pt>
                <c:pt idx="7">
                  <c:v>91.59</c:v>
                </c:pt>
                <c:pt idx="8">
                  <c:v>92.05</c:v>
                </c:pt>
                <c:pt idx="9">
                  <c:v>90.8</c:v>
                </c:pt>
                <c:pt idx="10">
                  <c:v>91.68</c:v>
                </c:pt>
                <c:pt idx="11">
                  <c:v>89.4</c:v>
                </c:pt>
                <c:pt idx="12">
                  <c:v>88.74</c:v>
                </c:pt>
                <c:pt idx="13">
                  <c:v>88.19</c:v>
                </c:pt>
                <c:pt idx="14">
                  <c:v>85.79</c:v>
                </c:pt>
                <c:pt idx="15">
                  <c:v>86.28</c:v>
                </c:pt>
                <c:pt idx="16">
                  <c:v>83.19</c:v>
                </c:pt>
                <c:pt idx="17">
                  <c:v>82.43</c:v>
                </c:pt>
                <c:pt idx="18">
                  <c:v>80.760000000000005</c:v>
                </c:pt>
                <c:pt idx="19">
                  <c:v>78.8</c:v>
                </c:pt>
                <c:pt idx="20">
                  <c:v>79.33</c:v>
                </c:pt>
                <c:pt idx="21">
                  <c:v>77.75</c:v>
                </c:pt>
                <c:pt idx="22">
                  <c:v>79.95</c:v>
                </c:pt>
                <c:pt idx="23">
                  <c:v>57.98</c:v>
                </c:pt>
                <c:pt idx="24">
                  <c:v>61.52</c:v>
                </c:pt>
                <c:pt idx="25">
                  <c:v>62.84</c:v>
                </c:pt>
                <c:pt idx="26">
                  <c:v>63.07</c:v>
                </c:pt>
                <c:pt idx="27">
                  <c:v>60.03</c:v>
                </c:pt>
                <c:pt idx="28">
                  <c:v>61.39</c:v>
                </c:pt>
                <c:pt idx="29">
                  <c:v>63.47</c:v>
                </c:pt>
                <c:pt idx="30">
                  <c:v>62.41</c:v>
                </c:pt>
                <c:pt idx="31">
                  <c:v>64.13</c:v>
                </c:pt>
                <c:pt idx="32">
                  <c:v>62.8</c:v>
                </c:pt>
                <c:pt idx="33">
                  <c:v>62.88</c:v>
                </c:pt>
                <c:pt idx="34">
                  <c:v>62.6</c:v>
                </c:pt>
                <c:pt idx="35">
                  <c:v>63.75</c:v>
                </c:pt>
                <c:pt idx="36">
                  <c:v>63.12</c:v>
                </c:pt>
                <c:pt idx="37">
                  <c:v>62.8</c:v>
                </c:pt>
                <c:pt idx="38">
                  <c:v>61.85</c:v>
                </c:pt>
                <c:pt idx="39">
                  <c:v>62.2</c:v>
                </c:pt>
                <c:pt idx="40">
                  <c:v>62.03</c:v>
                </c:pt>
                <c:pt idx="41">
                  <c:v>62.73</c:v>
                </c:pt>
                <c:pt idx="42">
                  <c:v>63.31</c:v>
                </c:pt>
                <c:pt idx="43">
                  <c:v>63.38</c:v>
                </c:pt>
                <c:pt idx="44">
                  <c:v>63.11</c:v>
                </c:pt>
                <c:pt idx="45">
                  <c:v>62.53</c:v>
                </c:pt>
                <c:pt idx="46">
                  <c:v>62.25</c:v>
                </c:pt>
                <c:pt idx="47">
                  <c:v>62</c:v>
                </c:pt>
                <c:pt idx="48">
                  <c:v>61.54</c:v>
                </c:pt>
                <c:pt idx="49">
                  <c:v>60.85</c:v>
                </c:pt>
                <c:pt idx="50">
                  <c:v>60.96</c:v>
                </c:pt>
                <c:pt idx="51">
                  <c:v>59.12</c:v>
                </c:pt>
                <c:pt idx="52">
                  <c:v>58.19</c:v>
                </c:pt>
                <c:pt idx="53">
                  <c:v>58.03</c:v>
                </c:pt>
                <c:pt idx="54">
                  <c:v>57.31</c:v>
                </c:pt>
                <c:pt idx="55">
                  <c:v>58.38</c:v>
                </c:pt>
                <c:pt idx="56">
                  <c:v>56.72</c:v>
                </c:pt>
                <c:pt idx="57">
                  <c:v>56</c:v>
                </c:pt>
                <c:pt idx="58">
                  <c:v>54</c:v>
                </c:pt>
                <c:pt idx="59">
                  <c:v>53.78</c:v>
                </c:pt>
                <c:pt idx="60">
                  <c:v>56.92</c:v>
                </c:pt>
                <c:pt idx="61">
                  <c:v>57.68</c:v>
                </c:pt>
                <c:pt idx="62">
                  <c:v>56.76</c:v>
                </c:pt>
                <c:pt idx="63">
                  <c:v>56.24</c:v>
                </c:pt>
                <c:pt idx="64">
                  <c:v>56.71</c:v>
                </c:pt>
                <c:pt idx="65">
                  <c:v>57.51</c:v>
                </c:pt>
                <c:pt idx="66">
                  <c:v>59.6</c:v>
                </c:pt>
                <c:pt idx="67">
                  <c:v>60.78</c:v>
                </c:pt>
                <c:pt idx="68">
                  <c:v>60.67</c:v>
                </c:pt>
                <c:pt idx="69">
                  <c:v>60.79</c:v>
                </c:pt>
                <c:pt idx="70">
                  <c:v>60.16</c:v>
                </c:pt>
                <c:pt idx="71">
                  <c:v>60.76</c:v>
                </c:pt>
                <c:pt idx="72">
                  <c:v>60.61</c:v>
                </c:pt>
                <c:pt idx="73">
                  <c:v>59.91</c:v>
                </c:pt>
                <c:pt idx="74">
                  <c:v>59.46</c:v>
                </c:pt>
                <c:pt idx="75">
                  <c:v>58.34</c:v>
                </c:pt>
                <c:pt idx="76">
                  <c:v>56.93</c:v>
                </c:pt>
                <c:pt idx="77">
                  <c:v>62.41</c:v>
                </c:pt>
                <c:pt idx="78">
                  <c:v>62.27</c:v>
                </c:pt>
                <c:pt idx="79">
                  <c:v>71.05</c:v>
                </c:pt>
                <c:pt idx="80">
                  <c:v>71.98</c:v>
                </c:pt>
                <c:pt idx="81">
                  <c:v>72.77</c:v>
                </c:pt>
                <c:pt idx="82">
                  <c:v>72.98</c:v>
                </c:pt>
                <c:pt idx="83">
                  <c:v>74.239999999999995</c:v>
                </c:pt>
                <c:pt idx="84">
                  <c:v>80.849999999999994</c:v>
                </c:pt>
                <c:pt idx="85">
                  <c:v>75.599999999999994</c:v>
                </c:pt>
                <c:pt idx="86">
                  <c:v>76.459999999999994</c:v>
                </c:pt>
                <c:pt idx="87">
                  <c:v>77.55</c:v>
                </c:pt>
                <c:pt idx="88">
                  <c:v>75.739999999999995</c:v>
                </c:pt>
                <c:pt idx="89">
                  <c:v>73.61</c:v>
                </c:pt>
                <c:pt idx="90">
                  <c:v>74.22</c:v>
                </c:pt>
                <c:pt idx="91">
                  <c:v>81.47</c:v>
                </c:pt>
                <c:pt idx="92">
                  <c:v>93.46</c:v>
                </c:pt>
                <c:pt idx="93">
                  <c:v>93.19</c:v>
                </c:pt>
                <c:pt idx="94">
                  <c:v>95.26</c:v>
                </c:pt>
                <c:pt idx="95">
                  <c:v>97.9</c:v>
                </c:pt>
                <c:pt idx="96">
                  <c:v>95.22</c:v>
                </c:pt>
                <c:pt idx="97">
                  <c:v>99.47</c:v>
                </c:pt>
                <c:pt idx="98">
                  <c:v>99.32</c:v>
                </c:pt>
                <c:pt idx="99">
                  <c:v>96.72</c:v>
                </c:pt>
                <c:pt idx="100">
                  <c:v>92.89</c:v>
                </c:pt>
                <c:pt idx="101">
                  <c:v>94.61</c:v>
                </c:pt>
                <c:pt idx="102">
                  <c:v>94.14</c:v>
                </c:pt>
                <c:pt idx="103">
                  <c:v>94.28</c:v>
                </c:pt>
                <c:pt idx="104">
                  <c:v>97.79</c:v>
                </c:pt>
                <c:pt idx="105">
                  <c:v>97.29</c:v>
                </c:pt>
                <c:pt idx="106">
                  <c:v>100.74</c:v>
                </c:pt>
                <c:pt idx="107">
                  <c:v>104.15</c:v>
                </c:pt>
                <c:pt idx="108">
                  <c:v>103.09</c:v>
                </c:pt>
                <c:pt idx="109">
                  <c:v>107.8</c:v>
                </c:pt>
                <c:pt idx="110">
                  <c:v>108.51</c:v>
                </c:pt>
                <c:pt idx="111">
                  <c:v>109.19</c:v>
                </c:pt>
                <c:pt idx="112">
                  <c:v>109.18</c:v>
                </c:pt>
                <c:pt idx="113">
                  <c:v>107.48</c:v>
                </c:pt>
                <c:pt idx="114">
                  <c:v>104.03</c:v>
                </c:pt>
                <c:pt idx="115">
                  <c:v>100.45</c:v>
                </c:pt>
                <c:pt idx="116">
                  <c:v>91.9</c:v>
                </c:pt>
                <c:pt idx="117">
                  <c:v>86.78</c:v>
                </c:pt>
                <c:pt idx="118">
                  <c:v>86.51</c:v>
                </c:pt>
                <c:pt idx="119">
                  <c:v>83.99</c:v>
                </c:pt>
                <c:pt idx="120">
                  <c:v>81.12</c:v>
                </c:pt>
                <c:pt idx="121">
                  <c:v>81.72</c:v>
                </c:pt>
                <c:pt idx="122">
                  <c:v>80.319999999999993</c:v>
                </c:pt>
                <c:pt idx="123">
                  <c:v>85.73</c:v>
                </c:pt>
                <c:pt idx="124">
                  <c:v>86.68</c:v>
                </c:pt>
                <c:pt idx="125">
                  <c:v>91.01</c:v>
                </c:pt>
                <c:pt idx="126">
                  <c:v>84.71</c:v>
                </c:pt>
                <c:pt idx="127">
                  <c:v>81.25</c:v>
                </c:pt>
                <c:pt idx="128">
                  <c:v>75.77</c:v>
                </c:pt>
                <c:pt idx="129">
                  <c:v>77.66</c:v>
                </c:pt>
                <c:pt idx="130">
                  <c:v>74.61</c:v>
                </c:pt>
                <c:pt idx="131">
                  <c:v>76.040000000000006</c:v>
                </c:pt>
                <c:pt idx="132">
                  <c:v>80.150000000000006</c:v>
                </c:pt>
                <c:pt idx="133">
                  <c:v>78.61</c:v>
                </c:pt>
                <c:pt idx="134">
                  <c:v>81.87</c:v>
                </c:pt>
                <c:pt idx="135">
                  <c:v>85.51</c:v>
                </c:pt>
                <c:pt idx="136">
                  <c:v>85.35</c:v>
                </c:pt>
                <c:pt idx="137">
                  <c:v>84.54</c:v>
                </c:pt>
                <c:pt idx="138">
                  <c:v>85.1</c:v>
                </c:pt>
                <c:pt idx="139">
                  <c:v>83.79</c:v>
                </c:pt>
                <c:pt idx="140">
                  <c:v>87.03</c:v>
                </c:pt>
                <c:pt idx="141">
                  <c:v>90.05</c:v>
                </c:pt>
                <c:pt idx="142">
                  <c:v>95.99</c:v>
                </c:pt>
                <c:pt idx="143">
                  <c:v>91.96</c:v>
                </c:pt>
                <c:pt idx="144">
                  <c:v>91.14</c:v>
                </c:pt>
                <c:pt idx="145">
                  <c:v>97.67</c:v>
                </c:pt>
                <c:pt idx="146">
                  <c:v>96.27</c:v>
                </c:pt>
                <c:pt idx="147">
                  <c:v>91.24</c:v>
                </c:pt>
                <c:pt idx="148">
                  <c:v>92.92</c:v>
                </c:pt>
                <c:pt idx="149">
                  <c:v>92.8</c:v>
                </c:pt>
                <c:pt idx="150">
                  <c:v>90.77</c:v>
                </c:pt>
                <c:pt idx="151">
                  <c:v>90.53</c:v>
                </c:pt>
                <c:pt idx="152">
                  <c:v>83.34</c:v>
                </c:pt>
                <c:pt idx="153">
                  <c:v>81.17</c:v>
                </c:pt>
                <c:pt idx="154">
                  <c:v>83.61</c:v>
                </c:pt>
                <c:pt idx="155">
                  <c:v>79.28</c:v>
                </c:pt>
                <c:pt idx="156">
                  <c:v>83.52</c:v>
                </c:pt>
                <c:pt idx="157">
                  <c:v>82.37</c:v>
                </c:pt>
                <c:pt idx="158">
                  <c:v>82.39</c:v>
                </c:pt>
                <c:pt idx="159">
                  <c:v>82.36</c:v>
                </c:pt>
                <c:pt idx="160">
                  <c:v>82.8</c:v>
                </c:pt>
                <c:pt idx="161">
                  <c:v>82.83</c:v>
                </c:pt>
                <c:pt idx="162">
                  <c:v>81.709999999999994</c:v>
                </c:pt>
                <c:pt idx="163">
                  <c:v>77.959999999999994</c:v>
                </c:pt>
                <c:pt idx="164">
                  <c:v>82.2</c:v>
                </c:pt>
                <c:pt idx="165">
                  <c:v>85.91</c:v>
                </c:pt>
                <c:pt idx="166">
                  <c:v>83.08</c:v>
                </c:pt>
                <c:pt idx="167">
                  <c:v>83.07</c:v>
                </c:pt>
                <c:pt idx="168">
                  <c:v>85.54</c:v>
                </c:pt>
                <c:pt idx="169">
                  <c:v>82.81</c:v>
                </c:pt>
                <c:pt idx="170">
                  <c:v>80.489999999999995</c:v>
                </c:pt>
                <c:pt idx="171">
                  <c:v>78.150000000000006</c:v>
                </c:pt>
                <c:pt idx="172">
                  <c:v>76.69</c:v>
                </c:pt>
                <c:pt idx="173">
                  <c:v>76.12</c:v>
                </c:pt>
                <c:pt idx="174">
                  <c:v>78.680000000000007</c:v>
                </c:pt>
                <c:pt idx="175">
                  <c:v>77.959999999999994</c:v>
                </c:pt>
                <c:pt idx="176">
                  <c:v>81.489999999999995</c:v>
                </c:pt>
                <c:pt idx="177">
                  <c:v>82.68</c:v>
                </c:pt>
                <c:pt idx="178">
                  <c:v>82.92</c:v>
                </c:pt>
                <c:pt idx="179">
                  <c:v>81.209999999999994</c:v>
                </c:pt>
                <c:pt idx="180">
                  <c:v>82.94</c:v>
                </c:pt>
                <c:pt idx="181">
                  <c:v>81.48</c:v>
                </c:pt>
                <c:pt idx="182">
                  <c:v>82.71</c:v>
                </c:pt>
                <c:pt idx="183">
                  <c:v>85.32</c:v>
                </c:pt>
                <c:pt idx="184">
                  <c:v>86.64</c:v>
                </c:pt>
                <c:pt idx="185">
                  <c:v>87.68</c:v>
                </c:pt>
                <c:pt idx="186">
                  <c:v>91.24</c:v>
                </c:pt>
                <c:pt idx="187">
                  <c:v>91.44</c:v>
                </c:pt>
                <c:pt idx="188">
                  <c:v>90.59</c:v>
                </c:pt>
                <c:pt idx="189">
                  <c:v>90.17</c:v>
                </c:pt>
                <c:pt idx="190">
                  <c:v>89.76</c:v>
                </c:pt>
                <c:pt idx="191">
                  <c:v>89.62</c:v>
                </c:pt>
                <c:pt idx="192">
                  <c:v>93.49</c:v>
                </c:pt>
                <c:pt idx="193">
                  <c:v>93.27</c:v>
                </c:pt>
                <c:pt idx="194">
                  <c:v>97.93</c:v>
                </c:pt>
                <c:pt idx="195">
                  <c:v>99.76</c:v>
                </c:pt>
                <c:pt idx="196">
                  <c:v>102.81</c:v>
                </c:pt>
                <c:pt idx="197">
                  <c:v>103.53</c:v>
                </c:pt>
                <c:pt idx="198">
                  <c:v>104.03</c:v>
                </c:pt>
                <c:pt idx="199">
                  <c:v>102.62</c:v>
                </c:pt>
                <c:pt idx="200">
                  <c:v>100.05</c:v>
                </c:pt>
                <c:pt idx="201">
                  <c:v>94.08</c:v>
                </c:pt>
                <c:pt idx="202">
                  <c:v>97.61</c:v>
                </c:pt>
                <c:pt idx="203">
                  <c:v>100.95</c:v>
                </c:pt>
                <c:pt idx="204">
                  <c:v>97.12</c:v>
                </c:pt>
                <c:pt idx="205">
                  <c:v>92.06</c:v>
                </c:pt>
                <c:pt idx="206">
                  <c:v>89.4</c:v>
                </c:pt>
                <c:pt idx="207">
                  <c:v>88.65</c:v>
                </c:pt>
                <c:pt idx="208">
                  <c:v>83.46</c:v>
                </c:pt>
                <c:pt idx="209">
                  <c:v>82.91</c:v>
                </c:pt>
                <c:pt idx="210">
                  <c:v>87.74</c:v>
                </c:pt>
                <c:pt idx="211">
                  <c:v>88.67</c:v>
                </c:pt>
                <c:pt idx="212">
                  <c:v>101.87</c:v>
                </c:pt>
                <c:pt idx="213">
                  <c:v>100.07</c:v>
                </c:pt>
                <c:pt idx="214">
                  <c:v>100.02</c:v>
                </c:pt>
                <c:pt idx="215">
                  <c:v>96.29</c:v>
                </c:pt>
                <c:pt idx="216">
                  <c:v>96.69</c:v>
                </c:pt>
                <c:pt idx="217">
                  <c:v>94.46</c:v>
                </c:pt>
                <c:pt idx="218">
                  <c:v>92.13</c:v>
                </c:pt>
                <c:pt idx="219">
                  <c:v>91.07</c:v>
                </c:pt>
                <c:pt idx="220">
                  <c:v>90.05</c:v>
                </c:pt>
                <c:pt idx="221">
                  <c:v>92.22</c:v>
                </c:pt>
                <c:pt idx="222">
                  <c:v>89.69</c:v>
                </c:pt>
                <c:pt idx="223">
                  <c:v>88.65</c:v>
                </c:pt>
                <c:pt idx="224">
                  <c:v>85.66</c:v>
                </c:pt>
                <c:pt idx="225">
                  <c:v>83.8</c:v>
                </c:pt>
                <c:pt idx="226">
                  <c:v>87.34</c:v>
                </c:pt>
                <c:pt idx="227">
                  <c:v>82.43</c:v>
                </c:pt>
                <c:pt idx="228">
                  <c:v>83.36</c:v>
                </c:pt>
                <c:pt idx="229">
                  <c:v>85.25</c:v>
                </c:pt>
                <c:pt idx="230">
                  <c:v>86.97</c:v>
                </c:pt>
                <c:pt idx="231">
                  <c:v>83.38</c:v>
                </c:pt>
                <c:pt idx="232">
                  <c:v>79.150000000000006</c:v>
                </c:pt>
                <c:pt idx="233">
                  <c:v>76.84</c:v>
                </c:pt>
                <c:pt idx="234">
                  <c:v>77.14</c:v>
                </c:pt>
                <c:pt idx="235">
                  <c:v>78.92</c:v>
                </c:pt>
                <c:pt idx="236">
                  <c:v>77.260000000000005</c:v>
                </c:pt>
                <c:pt idx="237">
                  <c:v>79.56</c:v>
                </c:pt>
                <c:pt idx="238">
                  <c:v>75.59</c:v>
                </c:pt>
                <c:pt idx="239">
                  <c:v>78.739999999999995</c:v>
                </c:pt>
                <c:pt idx="240">
                  <c:v>80.02</c:v>
                </c:pt>
                <c:pt idx="241">
                  <c:v>79.209999999999994</c:v>
                </c:pt>
                <c:pt idx="242">
                  <c:v>79.459999999999994</c:v>
                </c:pt>
                <c:pt idx="243">
                  <c:v>79.739999999999995</c:v>
                </c:pt>
                <c:pt idx="244">
                  <c:v>83.32</c:v>
                </c:pt>
                <c:pt idx="245">
                  <c:v>84.75</c:v>
                </c:pt>
                <c:pt idx="246">
                  <c:v>83.86</c:v>
                </c:pt>
                <c:pt idx="247">
                  <c:v>88.3</c:v>
                </c:pt>
                <c:pt idx="248">
                  <c:v>90.14</c:v>
                </c:pt>
                <c:pt idx="249">
                  <c:v>91.5</c:v>
                </c:pt>
                <c:pt idx="250">
                  <c:v>89.39</c:v>
                </c:pt>
                <c:pt idx="251">
                  <c:v>86.17</c:v>
                </c:pt>
                <c:pt idx="252">
                  <c:v>86.18</c:v>
                </c:pt>
                <c:pt idx="253">
                  <c:v>84.96</c:v>
                </c:pt>
                <c:pt idx="254">
                  <c:v>85.12</c:v>
                </c:pt>
                <c:pt idx="255">
                  <c:v>83.65</c:v>
                </c:pt>
                <c:pt idx="256">
                  <c:v>81.52</c:v>
                </c:pt>
                <c:pt idx="257">
                  <c:v>92.5</c:v>
                </c:pt>
                <c:pt idx="258">
                  <c:v>92.93</c:v>
                </c:pt>
                <c:pt idx="259">
                  <c:v>89.6</c:v>
                </c:pt>
                <c:pt idx="260">
                  <c:v>93.73</c:v>
                </c:pt>
                <c:pt idx="261">
                  <c:v>90.76</c:v>
                </c:pt>
                <c:pt idx="262">
                  <c:v>90.51</c:v>
                </c:pt>
                <c:pt idx="263">
                  <c:v>92.73</c:v>
                </c:pt>
                <c:pt idx="264">
                  <c:v>92.7</c:v>
                </c:pt>
                <c:pt idx="265">
                  <c:v>90.56</c:v>
                </c:pt>
                <c:pt idx="266">
                  <c:v>90.29</c:v>
                </c:pt>
                <c:pt idx="267">
                  <c:v>92.08</c:v>
                </c:pt>
                <c:pt idx="268">
                  <c:v>92.42</c:v>
                </c:pt>
                <c:pt idx="269">
                  <c:v>88.93</c:v>
                </c:pt>
                <c:pt idx="270">
                  <c:v>91.99</c:v>
                </c:pt>
                <c:pt idx="271">
                  <c:v>91.41</c:v>
                </c:pt>
                <c:pt idx="272">
                  <c:v>92.68</c:v>
                </c:pt>
                <c:pt idx="273">
                  <c:v>88.71</c:v>
                </c:pt>
                <c:pt idx="274">
                  <c:v>85.11</c:v>
                </c:pt>
                <c:pt idx="275">
                  <c:v>82.37</c:v>
                </c:pt>
                <c:pt idx="276">
                  <c:v>82.19</c:v>
                </c:pt>
                <c:pt idx="277">
                  <c:v>82.13</c:v>
                </c:pt>
                <c:pt idx="278">
                  <c:v>87.71</c:v>
                </c:pt>
                <c:pt idx="279">
                  <c:v>85.95</c:v>
                </c:pt>
                <c:pt idx="280">
                  <c:v>88.09</c:v>
                </c:pt>
                <c:pt idx="281">
                  <c:v>88.07</c:v>
                </c:pt>
                <c:pt idx="282">
                  <c:v>81.86</c:v>
                </c:pt>
                <c:pt idx="283">
                  <c:v>81.209999999999994</c:v>
                </c:pt>
                <c:pt idx="284">
                  <c:v>82.64</c:v>
                </c:pt>
                <c:pt idx="285">
                  <c:v>85.3</c:v>
                </c:pt>
                <c:pt idx="286">
                  <c:v>83.37</c:v>
                </c:pt>
                <c:pt idx="287">
                  <c:v>84.72</c:v>
                </c:pt>
                <c:pt idx="288">
                  <c:v>82.67</c:v>
                </c:pt>
                <c:pt idx="289">
                  <c:v>82.7</c:v>
                </c:pt>
                <c:pt idx="290">
                  <c:v>85.41</c:v>
                </c:pt>
                <c:pt idx="291">
                  <c:v>85.66</c:v>
                </c:pt>
                <c:pt idx="292">
                  <c:v>83.84</c:v>
                </c:pt>
                <c:pt idx="293">
                  <c:v>82.69</c:v>
                </c:pt>
                <c:pt idx="294">
                  <c:v>82.45</c:v>
                </c:pt>
                <c:pt idx="295">
                  <c:v>86.11</c:v>
                </c:pt>
                <c:pt idx="296">
                  <c:v>89.73</c:v>
                </c:pt>
                <c:pt idx="297">
                  <c:v>89.82</c:v>
                </c:pt>
                <c:pt idx="298">
                  <c:v>89.73</c:v>
                </c:pt>
                <c:pt idx="299">
                  <c:v>88.2</c:v>
                </c:pt>
                <c:pt idx="300">
                  <c:v>88.31</c:v>
                </c:pt>
                <c:pt idx="301">
                  <c:v>87.39</c:v>
                </c:pt>
                <c:pt idx="302">
                  <c:v>84.14</c:v>
                </c:pt>
                <c:pt idx="303">
                  <c:v>82.19</c:v>
                </c:pt>
                <c:pt idx="304">
                  <c:v>82.91</c:v>
                </c:pt>
                <c:pt idx="305">
                  <c:v>85.56</c:v>
                </c:pt>
                <c:pt idx="306">
                  <c:v>85.72</c:v>
                </c:pt>
                <c:pt idx="307">
                  <c:v>85.83</c:v>
                </c:pt>
                <c:pt idx="308">
                  <c:v>88.3</c:v>
                </c:pt>
                <c:pt idx="309">
                  <c:v>88.6</c:v>
                </c:pt>
                <c:pt idx="310">
                  <c:v>87.69</c:v>
                </c:pt>
                <c:pt idx="311">
                  <c:v>88.97</c:v>
                </c:pt>
                <c:pt idx="312">
                  <c:v>90.54</c:v>
                </c:pt>
                <c:pt idx="313">
                  <c:v>94</c:v>
                </c:pt>
                <c:pt idx="314">
                  <c:v>91.96</c:v>
                </c:pt>
                <c:pt idx="315">
                  <c:v>91.78</c:v>
                </c:pt>
                <c:pt idx="316">
                  <c:v>91.22</c:v>
                </c:pt>
                <c:pt idx="317">
                  <c:v>89.01</c:v>
                </c:pt>
                <c:pt idx="318">
                  <c:v>86.74</c:v>
                </c:pt>
                <c:pt idx="319">
                  <c:v>88.24</c:v>
                </c:pt>
                <c:pt idx="320">
                  <c:v>90.81</c:v>
                </c:pt>
                <c:pt idx="321">
                  <c:v>90.49</c:v>
                </c:pt>
                <c:pt idx="322">
                  <c:v>91.31</c:v>
                </c:pt>
                <c:pt idx="323">
                  <c:v>88.63</c:v>
                </c:pt>
                <c:pt idx="324">
                  <c:v>87.73</c:v>
                </c:pt>
                <c:pt idx="325">
                  <c:v>84.85</c:v>
                </c:pt>
                <c:pt idx="326">
                  <c:v>85.19</c:v>
                </c:pt>
                <c:pt idx="327">
                  <c:v>86.11</c:v>
                </c:pt>
                <c:pt idx="328">
                  <c:v>85.13</c:v>
                </c:pt>
                <c:pt idx="329">
                  <c:v>85.6</c:v>
                </c:pt>
                <c:pt idx="330">
                  <c:v>85.74</c:v>
                </c:pt>
                <c:pt idx="331">
                  <c:v>84.76</c:v>
                </c:pt>
                <c:pt idx="332">
                  <c:v>86.87</c:v>
                </c:pt>
                <c:pt idx="333">
                  <c:v>89.27</c:v>
                </c:pt>
                <c:pt idx="334">
                  <c:v>87.57</c:v>
                </c:pt>
                <c:pt idx="335">
                  <c:v>91.28</c:v>
                </c:pt>
                <c:pt idx="336">
                  <c:v>93.7</c:v>
                </c:pt>
                <c:pt idx="337">
                  <c:v>91.47</c:v>
                </c:pt>
                <c:pt idx="338">
                  <c:v>90.54</c:v>
                </c:pt>
                <c:pt idx="339">
                  <c:v>89.87</c:v>
                </c:pt>
                <c:pt idx="340">
                  <c:v>92.56</c:v>
                </c:pt>
                <c:pt idx="341">
                  <c:v>90.94</c:v>
                </c:pt>
                <c:pt idx="342">
                  <c:v>91.43</c:v>
                </c:pt>
                <c:pt idx="343">
                  <c:v>90.39</c:v>
                </c:pt>
                <c:pt idx="344">
                  <c:v>91.48</c:v>
                </c:pt>
                <c:pt idx="345">
                  <c:v>91.55</c:v>
                </c:pt>
                <c:pt idx="346">
                  <c:v>89.32</c:v>
                </c:pt>
                <c:pt idx="347">
                  <c:v>89.44</c:v>
                </c:pt>
                <c:pt idx="348">
                  <c:v>90.06</c:v>
                </c:pt>
                <c:pt idx="349">
                  <c:v>90.6</c:v>
                </c:pt>
                <c:pt idx="350">
                  <c:v>90.23</c:v>
                </c:pt>
                <c:pt idx="351">
                  <c:v>90.93</c:v>
                </c:pt>
                <c:pt idx="352">
                  <c:v>90.95</c:v>
                </c:pt>
                <c:pt idx="353">
                  <c:v>91.66</c:v>
                </c:pt>
                <c:pt idx="354">
                  <c:v>91.95</c:v>
                </c:pt>
                <c:pt idx="355">
                  <c:v>101.56</c:v>
                </c:pt>
                <c:pt idx="356">
                  <c:v>101.76</c:v>
                </c:pt>
                <c:pt idx="357">
                  <c:v>103.79</c:v>
                </c:pt>
                <c:pt idx="358">
                  <c:v>107.08</c:v>
                </c:pt>
                <c:pt idx="359">
                  <c:v>106.31</c:v>
                </c:pt>
                <c:pt idx="360">
                  <c:v>106.83</c:v>
                </c:pt>
                <c:pt idx="361">
                  <c:v>108.29</c:v>
                </c:pt>
                <c:pt idx="362">
                  <c:v>106.32</c:v>
                </c:pt>
                <c:pt idx="363">
                  <c:v>106.93</c:v>
                </c:pt>
                <c:pt idx="364">
                  <c:v>106.47</c:v>
                </c:pt>
                <c:pt idx="365">
                  <c:v>104.79</c:v>
                </c:pt>
                <c:pt idx="366">
                  <c:v>103.65</c:v>
                </c:pt>
                <c:pt idx="367">
                  <c:v>102.73</c:v>
                </c:pt>
                <c:pt idx="368">
                  <c:v>101.67</c:v>
                </c:pt>
                <c:pt idx="369">
                  <c:v>100.97</c:v>
                </c:pt>
                <c:pt idx="370">
                  <c:v>99.61</c:v>
                </c:pt>
                <c:pt idx="371">
                  <c:v>100.19</c:v>
                </c:pt>
                <c:pt idx="372">
                  <c:v>100.69</c:v>
                </c:pt>
                <c:pt idx="373">
                  <c:v>101.66</c:v>
                </c:pt>
                <c:pt idx="374">
                  <c:v>101.64</c:v>
                </c:pt>
                <c:pt idx="375">
                  <c:v>101.9</c:v>
                </c:pt>
                <c:pt idx="376">
                  <c:v>100.79</c:v>
                </c:pt>
                <c:pt idx="377">
                  <c:v>102.82</c:v>
                </c:pt>
                <c:pt idx="378">
                  <c:v>103.09</c:v>
                </c:pt>
                <c:pt idx="379">
                  <c:v>104.52</c:v>
                </c:pt>
                <c:pt idx="380">
                  <c:v>105.9</c:v>
                </c:pt>
                <c:pt idx="381">
                  <c:v>107.19</c:v>
                </c:pt>
                <c:pt idx="382">
                  <c:v>106.62</c:v>
                </c:pt>
                <c:pt idx="383">
                  <c:v>104.39</c:v>
                </c:pt>
                <c:pt idx="384">
                  <c:v>104.1</c:v>
                </c:pt>
                <c:pt idx="385">
                  <c:v>106.34</c:v>
                </c:pt>
                <c:pt idx="386">
                  <c:v>109.26</c:v>
                </c:pt>
                <c:pt idx="387">
                  <c:v>106.52</c:v>
                </c:pt>
                <c:pt idx="388">
                  <c:v>109.24</c:v>
                </c:pt>
                <c:pt idx="389">
                  <c:v>109.34</c:v>
                </c:pt>
                <c:pt idx="390">
                  <c:v>108.94</c:v>
                </c:pt>
                <c:pt idx="391">
                  <c:v>92.04</c:v>
                </c:pt>
                <c:pt idx="392">
                  <c:v>92.32</c:v>
                </c:pt>
                <c:pt idx="393">
                  <c:v>91.74</c:v>
                </c:pt>
                <c:pt idx="394">
                  <c:v>93.41</c:v>
                </c:pt>
                <c:pt idx="395">
                  <c:v>97.6</c:v>
                </c:pt>
                <c:pt idx="396">
                  <c:v>98.84</c:v>
                </c:pt>
                <c:pt idx="397">
                  <c:v>95.18</c:v>
                </c:pt>
                <c:pt idx="398">
                  <c:v>98.75</c:v>
                </c:pt>
                <c:pt idx="399">
                  <c:v>98.17</c:v>
                </c:pt>
                <c:pt idx="400">
                  <c:v>97.69</c:v>
                </c:pt>
                <c:pt idx="401">
                  <c:v>97.95</c:v>
                </c:pt>
                <c:pt idx="402">
                  <c:v>96.86</c:v>
                </c:pt>
                <c:pt idx="403">
                  <c:v>96.38</c:v>
                </c:pt>
                <c:pt idx="404">
                  <c:v>94.22</c:v>
                </c:pt>
                <c:pt idx="405">
                  <c:v>94.54</c:v>
                </c:pt>
                <c:pt idx="406">
                  <c:v>93.88</c:v>
                </c:pt>
                <c:pt idx="407">
                  <c:v>95.19</c:v>
                </c:pt>
                <c:pt idx="408">
                  <c:v>97.19</c:v>
                </c:pt>
                <c:pt idx="409">
                  <c:v>95.6</c:v>
                </c:pt>
                <c:pt idx="410">
                  <c:v>90.89</c:v>
                </c:pt>
                <c:pt idx="411">
                  <c:v>90.26</c:v>
                </c:pt>
                <c:pt idx="412">
                  <c:v>90.32</c:v>
                </c:pt>
                <c:pt idx="413">
                  <c:v>94.71</c:v>
                </c:pt>
                <c:pt idx="414">
                  <c:v>100.07</c:v>
                </c:pt>
                <c:pt idx="415">
                  <c:v>102.28</c:v>
                </c:pt>
                <c:pt idx="416">
                  <c:v>101.21</c:v>
                </c:pt>
                <c:pt idx="417">
                  <c:v>98.42</c:v>
                </c:pt>
                <c:pt idx="418">
                  <c:v>96.55</c:v>
                </c:pt>
                <c:pt idx="419">
                  <c:v>96.2</c:v>
                </c:pt>
                <c:pt idx="420">
                  <c:v>97.97</c:v>
                </c:pt>
                <c:pt idx="421">
                  <c:v>99.67</c:v>
                </c:pt>
                <c:pt idx="422">
                  <c:v>99.89</c:v>
                </c:pt>
                <c:pt idx="423">
                  <c:v>99.91</c:v>
                </c:pt>
                <c:pt idx="424">
                  <c:v>96.45</c:v>
                </c:pt>
                <c:pt idx="425">
                  <c:v>95.83</c:v>
                </c:pt>
                <c:pt idx="426">
                  <c:v>93.78</c:v>
                </c:pt>
                <c:pt idx="427">
                  <c:v>93.07</c:v>
                </c:pt>
                <c:pt idx="428">
                  <c:v>92.55</c:v>
                </c:pt>
                <c:pt idx="429">
                  <c:v>96.47</c:v>
                </c:pt>
                <c:pt idx="430">
                  <c:v>96.41</c:v>
                </c:pt>
                <c:pt idx="431">
                  <c:v>96.28</c:v>
                </c:pt>
                <c:pt idx="432">
                  <c:v>95.76</c:v>
                </c:pt>
                <c:pt idx="433">
                  <c:v>94.26</c:v>
                </c:pt>
                <c:pt idx="434">
                  <c:v>95.03</c:v>
                </c:pt>
                <c:pt idx="435">
                  <c:v>95.26</c:v>
                </c:pt>
                <c:pt idx="436">
                  <c:v>97.98</c:v>
                </c:pt>
                <c:pt idx="437">
                  <c:v>96.95</c:v>
                </c:pt>
                <c:pt idx="438">
                  <c:v>95.76</c:v>
                </c:pt>
                <c:pt idx="439">
                  <c:v>96.62</c:v>
                </c:pt>
                <c:pt idx="440">
                  <c:v>98.1</c:v>
                </c:pt>
                <c:pt idx="441">
                  <c:v>96.86</c:v>
                </c:pt>
                <c:pt idx="442">
                  <c:v>97.11</c:v>
                </c:pt>
                <c:pt idx="443">
                  <c:v>96.99</c:v>
                </c:pt>
                <c:pt idx="444">
                  <c:v>95.66</c:v>
                </c:pt>
                <c:pt idx="445">
                  <c:v>95.78</c:v>
                </c:pt>
                <c:pt idx="446">
                  <c:v>94.41</c:v>
                </c:pt>
                <c:pt idx="447">
                  <c:v>93.75</c:v>
                </c:pt>
                <c:pt idx="448">
                  <c:v>92.49</c:v>
                </c:pt>
                <c:pt idx="449">
                  <c:v>93.48</c:v>
                </c:pt>
                <c:pt idx="450">
                  <c:v>94.07</c:v>
                </c:pt>
                <c:pt idx="451">
                  <c:v>95.62</c:v>
                </c:pt>
                <c:pt idx="452">
                  <c:v>97.47</c:v>
                </c:pt>
                <c:pt idx="453">
                  <c:v>94.12</c:v>
                </c:pt>
                <c:pt idx="454">
                  <c:v>94.41</c:v>
                </c:pt>
                <c:pt idx="455">
                  <c:v>95.4</c:v>
                </c:pt>
                <c:pt idx="456">
                  <c:v>95.05</c:v>
                </c:pt>
                <c:pt idx="457">
                  <c:v>96.51</c:v>
                </c:pt>
                <c:pt idx="458">
                  <c:v>97.03</c:v>
                </c:pt>
                <c:pt idx="459">
                  <c:v>98.05</c:v>
                </c:pt>
                <c:pt idx="460">
                  <c:v>95.29</c:v>
                </c:pt>
                <c:pt idx="461">
                  <c:v>115.05</c:v>
                </c:pt>
                <c:pt idx="462">
                  <c:v>113.08</c:v>
                </c:pt>
                <c:pt idx="463">
                  <c:v>113.48</c:v>
                </c:pt>
                <c:pt idx="464">
                  <c:v>113.32</c:v>
                </c:pt>
                <c:pt idx="465">
                  <c:v>113.23</c:v>
                </c:pt>
                <c:pt idx="466">
                  <c:v>111.93</c:v>
                </c:pt>
                <c:pt idx="467">
                  <c:v>111.17</c:v>
                </c:pt>
                <c:pt idx="468">
                  <c:v>111.38</c:v>
                </c:pt>
                <c:pt idx="469">
                  <c:v>112</c:v>
                </c:pt>
                <c:pt idx="470">
                  <c:v>111.87</c:v>
                </c:pt>
                <c:pt idx="471">
                  <c:v>112.3</c:v>
                </c:pt>
                <c:pt idx="472">
                  <c:v>111.35</c:v>
                </c:pt>
                <c:pt idx="473">
                  <c:v>112.33</c:v>
                </c:pt>
                <c:pt idx="474">
                  <c:v>112.09</c:v>
                </c:pt>
                <c:pt idx="475">
                  <c:v>110.9</c:v>
                </c:pt>
                <c:pt idx="476">
                  <c:v>110.16</c:v>
                </c:pt>
                <c:pt idx="477">
                  <c:v>110.11</c:v>
                </c:pt>
                <c:pt idx="478">
                  <c:v>111.53</c:v>
                </c:pt>
                <c:pt idx="479">
                  <c:v>109.06</c:v>
                </c:pt>
                <c:pt idx="480">
                  <c:v>107.06</c:v>
                </c:pt>
                <c:pt idx="481">
                  <c:v>107.19</c:v>
                </c:pt>
                <c:pt idx="482">
                  <c:v>105.97</c:v>
                </c:pt>
                <c:pt idx="483">
                  <c:v>105.02</c:v>
                </c:pt>
                <c:pt idx="484">
                  <c:v>108.93</c:v>
                </c:pt>
                <c:pt idx="485">
                  <c:v>108.85</c:v>
                </c:pt>
                <c:pt idx="486">
                  <c:v>108.06</c:v>
                </c:pt>
                <c:pt idx="487">
                  <c:v>105.66</c:v>
                </c:pt>
                <c:pt idx="488">
                  <c:v>111.52</c:v>
                </c:pt>
                <c:pt idx="489">
                  <c:v>115.27</c:v>
                </c:pt>
                <c:pt idx="490">
                  <c:v>115.78</c:v>
                </c:pt>
                <c:pt idx="491">
                  <c:v>116.24</c:v>
                </c:pt>
                <c:pt idx="492">
                  <c:v>117.48</c:v>
                </c:pt>
                <c:pt idx="493">
                  <c:v>116.87</c:v>
                </c:pt>
                <c:pt idx="494">
                  <c:v>117.4</c:v>
                </c:pt>
                <c:pt idx="495">
                  <c:v>118.53</c:v>
                </c:pt>
                <c:pt idx="496">
                  <c:v>120.9</c:v>
                </c:pt>
                <c:pt idx="497">
                  <c:v>114.64</c:v>
                </c:pt>
                <c:pt idx="498">
                  <c:v>113.93</c:v>
                </c:pt>
                <c:pt idx="499">
                  <c:v>113.06</c:v>
                </c:pt>
                <c:pt idx="500">
                  <c:v>114.66</c:v>
                </c:pt>
                <c:pt idx="501">
                  <c:v>116.91</c:v>
                </c:pt>
                <c:pt idx="502">
                  <c:v>118.76</c:v>
                </c:pt>
                <c:pt idx="503">
                  <c:v>119.82</c:v>
                </c:pt>
                <c:pt idx="504">
                  <c:v>118.78</c:v>
                </c:pt>
                <c:pt idx="505">
                  <c:v>121.69</c:v>
                </c:pt>
                <c:pt idx="506">
                  <c:v>123.46</c:v>
                </c:pt>
                <c:pt idx="507">
                  <c:v>120.38</c:v>
                </c:pt>
                <c:pt idx="508">
                  <c:v>121.59</c:v>
                </c:pt>
                <c:pt idx="509">
                  <c:v>125.9</c:v>
                </c:pt>
                <c:pt idx="510">
                  <c:v>129.21</c:v>
                </c:pt>
                <c:pt idx="511">
                  <c:v>128.41999999999999</c:v>
                </c:pt>
                <c:pt idx="512">
                  <c:v>126.28</c:v>
                </c:pt>
                <c:pt idx="513">
                  <c:v>125.02</c:v>
                </c:pt>
                <c:pt idx="514">
                  <c:v>128.33000000000001</c:v>
                </c:pt>
                <c:pt idx="515">
                  <c:v>128.82</c:v>
                </c:pt>
                <c:pt idx="516">
                  <c:v>130.69999999999999</c:v>
                </c:pt>
                <c:pt idx="517">
                  <c:v>133.37</c:v>
                </c:pt>
                <c:pt idx="518">
                  <c:v>134.41</c:v>
                </c:pt>
                <c:pt idx="519">
                  <c:v>135.56</c:v>
                </c:pt>
                <c:pt idx="520">
                  <c:v>134.79</c:v>
                </c:pt>
                <c:pt idx="521">
                  <c:v>137.61000000000001</c:v>
                </c:pt>
                <c:pt idx="522">
                  <c:v>139.71</c:v>
                </c:pt>
                <c:pt idx="523">
                  <c:v>140.15</c:v>
                </c:pt>
                <c:pt idx="524">
                  <c:v>141.22999999999999</c:v>
                </c:pt>
                <c:pt idx="525">
                  <c:v>126.89</c:v>
                </c:pt>
                <c:pt idx="526">
                  <c:v>123.93</c:v>
                </c:pt>
                <c:pt idx="527">
                  <c:v>124.79</c:v>
                </c:pt>
                <c:pt idx="528">
                  <c:v>123.3</c:v>
                </c:pt>
                <c:pt idx="529">
                  <c:v>125.13</c:v>
                </c:pt>
                <c:pt idx="530">
                  <c:v>126.9</c:v>
                </c:pt>
                <c:pt idx="531">
                  <c:v>128.77000000000001</c:v>
                </c:pt>
                <c:pt idx="532">
                  <c:v>126.18</c:v>
                </c:pt>
                <c:pt idx="533">
                  <c:v>125.82</c:v>
                </c:pt>
                <c:pt idx="534">
                  <c:v>130.5</c:v>
                </c:pt>
                <c:pt idx="535">
                  <c:v>126.42</c:v>
                </c:pt>
                <c:pt idx="536">
                  <c:v>126.95</c:v>
                </c:pt>
                <c:pt idx="537">
                  <c:v>127.57</c:v>
                </c:pt>
                <c:pt idx="538">
                  <c:v>128.22999999999999</c:v>
                </c:pt>
                <c:pt idx="539">
                  <c:v>128.22999999999999</c:v>
                </c:pt>
                <c:pt idx="540">
                  <c:v>127.17</c:v>
                </c:pt>
                <c:pt idx="541">
                  <c:v>126.04</c:v>
                </c:pt>
                <c:pt idx="542">
                  <c:v>123.56</c:v>
                </c:pt>
                <c:pt idx="543">
                  <c:v>120.89</c:v>
                </c:pt>
                <c:pt idx="544">
                  <c:v>120.54</c:v>
                </c:pt>
                <c:pt idx="545">
                  <c:v>118.3</c:v>
                </c:pt>
                <c:pt idx="546">
                  <c:v>121.33</c:v>
                </c:pt>
                <c:pt idx="547">
                  <c:v>119.68</c:v>
                </c:pt>
                <c:pt idx="548">
                  <c:v>122</c:v>
                </c:pt>
                <c:pt idx="549">
                  <c:v>124.82</c:v>
                </c:pt>
                <c:pt idx="550">
                  <c:v>126.8</c:v>
                </c:pt>
                <c:pt idx="551">
                  <c:v>122.41</c:v>
                </c:pt>
                <c:pt idx="552">
                  <c:v>121.8</c:v>
                </c:pt>
                <c:pt idx="553">
                  <c:v>123.73</c:v>
                </c:pt>
                <c:pt idx="554">
                  <c:v>122.96</c:v>
                </c:pt>
                <c:pt idx="555">
                  <c:v>125.07</c:v>
                </c:pt>
                <c:pt idx="556">
                  <c:v>124.33</c:v>
                </c:pt>
                <c:pt idx="557">
                  <c:v>121.49</c:v>
                </c:pt>
                <c:pt idx="558">
                  <c:v>122.59</c:v>
                </c:pt>
                <c:pt idx="559">
                  <c:v>122.1</c:v>
                </c:pt>
                <c:pt idx="560">
                  <c:v>123.88</c:v>
                </c:pt>
                <c:pt idx="561">
                  <c:v>122.56</c:v>
                </c:pt>
                <c:pt idx="562">
                  <c:v>120.64</c:v>
                </c:pt>
                <c:pt idx="563">
                  <c:v>121.92</c:v>
                </c:pt>
                <c:pt idx="564">
                  <c:v>121.71</c:v>
                </c:pt>
                <c:pt idx="565">
                  <c:v>121.5</c:v>
                </c:pt>
                <c:pt idx="566">
                  <c:v>125.01</c:v>
                </c:pt>
                <c:pt idx="567">
                  <c:v>124.35</c:v>
                </c:pt>
                <c:pt idx="568">
                  <c:v>124.57</c:v>
                </c:pt>
                <c:pt idx="569">
                  <c:v>125.19</c:v>
                </c:pt>
                <c:pt idx="570">
                  <c:v>126.36</c:v>
                </c:pt>
                <c:pt idx="571">
                  <c:v>122.15</c:v>
                </c:pt>
                <c:pt idx="572">
                  <c:v>126.01</c:v>
                </c:pt>
                <c:pt idx="573">
                  <c:v>126.53</c:v>
                </c:pt>
                <c:pt idx="574">
                  <c:v>124.44</c:v>
                </c:pt>
                <c:pt idx="575">
                  <c:v>124.63</c:v>
                </c:pt>
                <c:pt idx="576">
                  <c:v>125.28</c:v>
                </c:pt>
                <c:pt idx="577">
                  <c:v>123.75</c:v>
                </c:pt>
                <c:pt idx="578">
                  <c:v>123.24</c:v>
                </c:pt>
                <c:pt idx="579">
                  <c:v>122.24</c:v>
                </c:pt>
                <c:pt idx="580">
                  <c:v>126.85</c:v>
                </c:pt>
                <c:pt idx="581">
                  <c:v>126.61</c:v>
                </c:pt>
                <c:pt idx="582">
                  <c:v>126.79</c:v>
                </c:pt>
                <c:pt idx="583">
                  <c:v>128.72999999999999</c:v>
                </c:pt>
                <c:pt idx="584">
                  <c:v>130.65</c:v>
                </c:pt>
                <c:pt idx="585">
                  <c:v>167.15</c:v>
                </c:pt>
                <c:pt idx="586">
                  <c:v>182.25</c:v>
                </c:pt>
                <c:pt idx="587">
                  <c:v>177.67</c:v>
                </c:pt>
                <c:pt idx="588">
                  <c:v>166.23</c:v>
                </c:pt>
                <c:pt idx="589">
                  <c:v>159.88999999999999</c:v>
                </c:pt>
                <c:pt idx="590">
                  <c:v>162.01</c:v>
                </c:pt>
                <c:pt idx="591">
                  <c:v>161.21</c:v>
                </c:pt>
                <c:pt idx="592">
                  <c:v>158.1</c:v>
                </c:pt>
                <c:pt idx="593">
                  <c:v>148.6</c:v>
                </c:pt>
                <c:pt idx="594">
                  <c:v>144.36000000000001</c:v>
                </c:pt>
                <c:pt idx="595">
                  <c:v>145.68</c:v>
                </c:pt>
                <c:pt idx="596">
                  <c:v>149.18</c:v>
                </c:pt>
                <c:pt idx="597">
                  <c:v>149.66</c:v>
                </c:pt>
                <c:pt idx="598">
                  <c:v>148.91</c:v>
                </c:pt>
                <c:pt idx="599">
                  <c:v>152.13</c:v>
                </c:pt>
                <c:pt idx="600">
                  <c:v>150.76</c:v>
                </c:pt>
                <c:pt idx="601">
                  <c:v>149.28</c:v>
                </c:pt>
                <c:pt idx="602">
                  <c:v>153.28</c:v>
                </c:pt>
                <c:pt idx="603">
                  <c:v>149.41999999999999</c:v>
                </c:pt>
                <c:pt idx="604">
                  <c:v>145.85</c:v>
                </c:pt>
                <c:pt idx="605">
                  <c:v>146.9</c:v>
                </c:pt>
                <c:pt idx="606">
                  <c:v>146.41999999999999</c:v>
                </c:pt>
                <c:pt idx="607">
                  <c:v>148.53</c:v>
                </c:pt>
                <c:pt idx="608">
                  <c:v>152.31</c:v>
                </c:pt>
                <c:pt idx="609">
                  <c:v>149.85</c:v>
                </c:pt>
                <c:pt idx="610">
                  <c:v>147.44</c:v>
                </c:pt>
                <c:pt idx="611">
                  <c:v>148.49</c:v>
                </c:pt>
                <c:pt idx="612">
                  <c:v>147.12</c:v>
                </c:pt>
                <c:pt idx="613">
                  <c:v>146.12</c:v>
                </c:pt>
                <c:pt idx="614">
                  <c:v>149.46</c:v>
                </c:pt>
                <c:pt idx="615">
                  <c:v>146.62</c:v>
                </c:pt>
                <c:pt idx="616">
                  <c:v>146.69999999999999</c:v>
                </c:pt>
                <c:pt idx="617">
                  <c:v>150.02000000000001</c:v>
                </c:pt>
                <c:pt idx="618">
                  <c:v>149.72</c:v>
                </c:pt>
                <c:pt idx="619">
                  <c:v>158.30000000000001</c:v>
                </c:pt>
                <c:pt idx="620">
                  <c:v>157.99</c:v>
                </c:pt>
                <c:pt idx="621">
                  <c:v>155.63999999999999</c:v>
                </c:pt>
                <c:pt idx="622">
                  <c:v>158.09</c:v>
                </c:pt>
                <c:pt idx="623">
                  <c:v>159.24</c:v>
                </c:pt>
                <c:pt idx="624">
                  <c:v>159.79</c:v>
                </c:pt>
                <c:pt idx="625">
                  <c:v>162.53</c:v>
                </c:pt>
                <c:pt idx="626">
                  <c:v>165.72</c:v>
                </c:pt>
                <c:pt idx="627">
                  <c:v>168.77</c:v>
                </c:pt>
                <c:pt idx="628">
                  <c:v>179.89</c:v>
                </c:pt>
                <c:pt idx="629">
                  <c:v>179.59</c:v>
                </c:pt>
                <c:pt idx="630">
                  <c:v>181.46</c:v>
                </c:pt>
                <c:pt idx="631">
                  <c:v>187.33</c:v>
                </c:pt>
                <c:pt idx="632">
                  <c:v>186.47</c:v>
                </c:pt>
                <c:pt idx="633">
                  <c:v>187.28</c:v>
                </c:pt>
                <c:pt idx="634">
                  <c:v>194.26</c:v>
                </c:pt>
                <c:pt idx="635">
                  <c:v>193.04</c:v>
                </c:pt>
                <c:pt idx="636">
                  <c:v>192.73</c:v>
                </c:pt>
                <c:pt idx="637">
                  <c:v>193.83</c:v>
                </c:pt>
                <c:pt idx="638">
                  <c:v>197.15</c:v>
                </c:pt>
                <c:pt idx="639">
                  <c:v>196.78</c:v>
                </c:pt>
                <c:pt idx="640">
                  <c:v>196.18</c:v>
                </c:pt>
                <c:pt idx="641">
                  <c:v>197.21</c:v>
                </c:pt>
                <c:pt idx="642">
                  <c:v>199.77</c:v>
                </c:pt>
                <c:pt idx="643">
                  <c:v>198.8</c:v>
                </c:pt>
                <c:pt idx="644">
                  <c:v>197.75</c:v>
                </c:pt>
                <c:pt idx="645">
                  <c:v>200.44</c:v>
                </c:pt>
                <c:pt idx="646">
                  <c:v>202.15</c:v>
                </c:pt>
                <c:pt idx="647">
                  <c:v>203.27</c:v>
                </c:pt>
                <c:pt idx="648">
                  <c:v>202.71</c:v>
                </c:pt>
                <c:pt idx="649">
                  <c:v>204.41</c:v>
                </c:pt>
                <c:pt idx="650">
                  <c:v>203.85499999999999</c:v>
                </c:pt>
                <c:pt idx="651">
                  <c:v>202.29</c:v>
                </c:pt>
                <c:pt idx="652">
                  <c:v>204.89</c:v>
                </c:pt>
                <c:pt idx="653">
                  <c:v>211.35</c:v>
                </c:pt>
                <c:pt idx="654">
                  <c:v>217.57</c:v>
                </c:pt>
                <c:pt idx="655">
                  <c:v>215.51</c:v>
                </c:pt>
                <c:pt idx="656">
                  <c:v>215.24</c:v>
                </c:pt>
                <c:pt idx="657">
                  <c:v>215.11</c:v>
                </c:pt>
                <c:pt idx="658">
                  <c:v>219.31</c:v>
                </c:pt>
                <c:pt idx="659">
                  <c:v>203.59</c:v>
                </c:pt>
                <c:pt idx="660">
                  <c:v>189.48</c:v>
                </c:pt>
                <c:pt idx="661">
                  <c:v>190.49</c:v>
                </c:pt>
                <c:pt idx="662">
                  <c:v>192.71</c:v>
                </c:pt>
                <c:pt idx="663">
                  <c:v>192.81</c:v>
                </c:pt>
                <c:pt idx="664">
                  <c:v>177.91</c:v>
                </c:pt>
                <c:pt idx="665">
                  <c:v>182.16</c:v>
                </c:pt>
                <c:pt idx="666">
                  <c:v>175.67</c:v>
                </c:pt>
                <c:pt idx="667">
                  <c:v>171.2</c:v>
                </c:pt>
                <c:pt idx="668">
                  <c:v>170.31</c:v>
                </c:pt>
                <c:pt idx="669">
                  <c:v>168.9</c:v>
                </c:pt>
                <c:pt idx="670">
                  <c:v>170.13</c:v>
                </c:pt>
                <c:pt idx="671">
                  <c:v>167.84</c:v>
                </c:pt>
                <c:pt idx="672">
                  <c:v>175.45</c:v>
                </c:pt>
                <c:pt idx="673">
                  <c:v>175.34</c:v>
                </c:pt>
                <c:pt idx="674">
                  <c:v>173.25</c:v>
                </c:pt>
                <c:pt idx="675">
                  <c:v>174.17</c:v>
                </c:pt>
                <c:pt idx="676">
                  <c:v>169.55</c:v>
                </c:pt>
                <c:pt idx="677">
                  <c:v>165.93</c:v>
                </c:pt>
                <c:pt idx="678">
                  <c:v>165.39</c:v>
                </c:pt>
                <c:pt idx="679">
                  <c:v>164.23</c:v>
                </c:pt>
                <c:pt idx="680">
                  <c:v>168.42</c:v>
                </c:pt>
                <c:pt idx="681">
                  <c:v>171.52</c:v>
                </c:pt>
                <c:pt idx="682">
                  <c:v>170.31</c:v>
                </c:pt>
                <c:pt idx="683">
                  <c:v>169.94</c:v>
                </c:pt>
                <c:pt idx="684">
                  <c:v>173.82</c:v>
                </c:pt>
                <c:pt idx="685">
                  <c:v>175.15</c:v>
                </c:pt>
                <c:pt idx="686">
                  <c:v>173.52</c:v>
                </c:pt>
                <c:pt idx="687">
                  <c:v>178.54</c:v>
                </c:pt>
                <c:pt idx="688">
                  <c:v>174.34</c:v>
                </c:pt>
                <c:pt idx="689">
                  <c:v>166.5</c:v>
                </c:pt>
                <c:pt idx="690">
                  <c:v>164.14</c:v>
                </c:pt>
                <c:pt idx="691">
                  <c:v>169.62</c:v>
                </c:pt>
                <c:pt idx="692">
                  <c:v>167.02</c:v>
                </c:pt>
                <c:pt idx="693">
                  <c:v>176.43</c:v>
                </c:pt>
                <c:pt idx="694">
                  <c:v>176.02</c:v>
                </c:pt>
                <c:pt idx="695">
                  <c:v>178.05</c:v>
                </c:pt>
                <c:pt idx="696">
                  <c:v>181.52</c:v>
                </c:pt>
                <c:pt idx="697">
                  <c:v>184.07</c:v>
                </c:pt>
                <c:pt idx="698">
                  <c:v>186.83</c:v>
                </c:pt>
                <c:pt idx="699">
                  <c:v>190.44</c:v>
                </c:pt>
                <c:pt idx="700">
                  <c:v>189.8</c:v>
                </c:pt>
                <c:pt idx="701">
                  <c:v>187.24</c:v>
                </c:pt>
                <c:pt idx="702">
                  <c:v>188.26</c:v>
                </c:pt>
                <c:pt idx="703">
                  <c:v>184.01</c:v>
                </c:pt>
                <c:pt idx="704">
                  <c:v>185.61500000000001</c:v>
                </c:pt>
                <c:pt idx="705">
                  <c:v>177.39</c:v>
                </c:pt>
                <c:pt idx="706">
                  <c:v>177.76</c:v>
                </c:pt>
                <c:pt idx="707">
                  <c:v>193.86</c:v>
                </c:pt>
                <c:pt idx="708">
                  <c:v>203.61</c:v>
                </c:pt>
                <c:pt idx="709">
                  <c:v>203.76</c:v>
                </c:pt>
                <c:pt idx="710">
                  <c:v>192.26</c:v>
                </c:pt>
                <c:pt idx="711">
                  <c:v>194.04</c:v>
                </c:pt>
                <c:pt idx="712">
                  <c:v>183.73</c:v>
                </c:pt>
                <c:pt idx="713">
                  <c:v>179.47</c:v>
                </c:pt>
                <c:pt idx="714">
                  <c:v>180.92</c:v>
                </c:pt>
                <c:pt idx="715">
                  <c:v>180.71</c:v>
                </c:pt>
                <c:pt idx="716">
                  <c:v>183.99</c:v>
                </c:pt>
                <c:pt idx="717">
                  <c:v>185.5</c:v>
                </c:pt>
                <c:pt idx="718">
                  <c:v>192.11</c:v>
                </c:pt>
                <c:pt idx="719">
                  <c:v>173.52</c:v>
                </c:pt>
                <c:pt idx="720">
                  <c:v>174.96</c:v>
                </c:pt>
                <c:pt idx="721">
                  <c:v>174.44</c:v>
                </c:pt>
                <c:pt idx="722">
                  <c:v>179.69</c:v>
                </c:pt>
                <c:pt idx="723">
                  <c:v>182.76</c:v>
                </c:pt>
                <c:pt idx="724">
                  <c:v>204.5</c:v>
                </c:pt>
                <c:pt idx="725">
                  <c:v>197.82</c:v>
                </c:pt>
                <c:pt idx="726">
                  <c:v>196.75</c:v>
                </c:pt>
                <c:pt idx="727">
                  <c:v>194.7</c:v>
                </c:pt>
                <c:pt idx="728">
                  <c:v>199.23</c:v>
                </c:pt>
                <c:pt idx="729">
                  <c:v>200.5</c:v>
                </c:pt>
                <c:pt idx="730">
                  <c:v>211.09</c:v>
                </c:pt>
                <c:pt idx="731">
                  <c:v>204</c:v>
                </c:pt>
                <c:pt idx="732">
                  <c:v>201.11</c:v>
                </c:pt>
                <c:pt idx="733">
                  <c:v>207.95</c:v>
                </c:pt>
                <c:pt idx="734">
                  <c:v>205.28</c:v>
                </c:pt>
                <c:pt idx="735">
                  <c:v>207.82</c:v>
                </c:pt>
                <c:pt idx="736">
                  <c:v>208.32</c:v>
                </c:pt>
                <c:pt idx="737">
                  <c:v>206.67</c:v>
                </c:pt>
                <c:pt idx="738">
                  <c:v>215.39</c:v>
                </c:pt>
                <c:pt idx="739">
                  <c:v>215.17</c:v>
                </c:pt>
                <c:pt idx="740">
                  <c:v>214.11</c:v>
                </c:pt>
                <c:pt idx="741">
                  <c:v>220.23</c:v>
                </c:pt>
                <c:pt idx="742">
                  <c:v>215.63</c:v>
                </c:pt>
                <c:pt idx="743">
                  <c:v>216.97</c:v>
                </c:pt>
                <c:pt idx="744">
                  <c:v>220.51</c:v>
                </c:pt>
                <c:pt idx="745">
                  <c:v>216.48</c:v>
                </c:pt>
                <c:pt idx="746">
                  <c:v>214.68</c:v>
                </c:pt>
                <c:pt idx="747">
                  <c:v>215.655</c:v>
                </c:pt>
                <c:pt idx="748">
                  <c:v>220.9</c:v>
                </c:pt>
                <c:pt idx="749">
                  <c:v>220.8</c:v>
                </c:pt>
                <c:pt idx="750">
                  <c:v>220.85</c:v>
                </c:pt>
                <c:pt idx="751">
                  <c:v>216.6</c:v>
                </c:pt>
                <c:pt idx="752">
                  <c:v>214.96</c:v>
                </c:pt>
                <c:pt idx="753">
                  <c:v>216</c:v>
                </c:pt>
              </c:numCache>
            </c:numRef>
          </c:val>
          <c:smooth val="0"/>
          <c:extLst>
            <c:ext xmlns:c16="http://schemas.microsoft.com/office/drawing/2014/chart" uri="{C3380CC4-5D6E-409C-BE32-E72D297353CC}">
              <c16:uniqueId val="{00000000-0CC3-4C6E-BE6B-F83BAE62DB68}"/>
            </c:ext>
          </c:extLst>
        </c:ser>
        <c:dLbls>
          <c:showLegendKey val="0"/>
          <c:showVal val="0"/>
          <c:showCatName val="0"/>
          <c:showSerName val="0"/>
          <c:showPercent val="0"/>
          <c:showBubbleSize val="0"/>
        </c:dLbls>
        <c:smooth val="0"/>
        <c:axId val="147551359"/>
        <c:axId val="1"/>
      </c:lineChart>
      <c:catAx>
        <c:axId val="147551359"/>
        <c:scaling>
          <c:orientation val="minMax"/>
        </c:scaling>
        <c:delete val="0"/>
        <c:axPos val="b"/>
        <c:majorGridlines>
          <c:spPr>
            <a:ln w="3175">
              <a:noFill/>
              <a:prstDash val="solid"/>
            </a:ln>
          </c:spPr>
        </c:majorGridlines>
        <c:numFmt formatCode="[$-409]mmm\-yy;@" sourceLinked="0"/>
        <c:majorTickMark val="none"/>
        <c:minorTickMark val="none"/>
        <c:tickLblPos val="low"/>
        <c:spPr>
          <a:ln w="6350">
            <a:noFill/>
          </a:ln>
        </c:spPr>
        <c:txPr>
          <a:bodyPr rot="-2700000" vert="horz"/>
          <a:lstStyle/>
          <a:p>
            <a:pPr>
              <a:defRPr sz="1000" b="0" i="0" u="none" strike="noStrike" baseline="0">
                <a:solidFill>
                  <a:srgbClr val="000000"/>
                </a:solidFill>
                <a:latin typeface="Arial"/>
                <a:ea typeface="Arial"/>
                <a:cs typeface="Arial"/>
              </a:defRPr>
            </a:pPr>
            <a:endParaRPr lang="en-US"/>
          </a:p>
        </c:txPr>
        <c:crossAx val="1"/>
        <c:crosses val="autoZero"/>
        <c:auto val="0"/>
        <c:lblAlgn val="ctr"/>
        <c:lblOffset val="80"/>
        <c:tickLblSkip val="150"/>
        <c:tickMarkSkip val="28"/>
        <c:noMultiLvlLbl val="0"/>
      </c:catAx>
      <c:valAx>
        <c:axId val="1"/>
        <c:scaling>
          <c:orientation val="minMax"/>
          <c:max val="238"/>
          <c:min val="37"/>
        </c:scaling>
        <c:delete val="0"/>
        <c:axPos val="l"/>
        <c:majorGridlines>
          <c:spPr>
            <a:ln w="3175">
              <a:noFill/>
              <a:prstDash val="solid"/>
            </a:ln>
          </c:spPr>
        </c:majorGridlines>
        <c:numFmt formatCode="&quot;$&quot;0" sourceLinked="0"/>
        <c:majorTickMark val="out"/>
        <c:minorTickMark val="none"/>
        <c:tickLblPos val="nextTo"/>
        <c:spPr>
          <a:ln w="6350">
            <a:noFill/>
          </a:ln>
        </c:spPr>
        <c:txPr>
          <a:bodyPr rot="0" vert="horz"/>
          <a:lstStyle/>
          <a:p>
            <a:pPr>
              <a:defRPr sz="1000" b="0" i="0" u="none" strike="noStrike" baseline="0">
                <a:solidFill>
                  <a:srgbClr val="000000"/>
                </a:solidFill>
                <a:latin typeface="Arial"/>
                <a:ea typeface="Arial"/>
                <a:cs typeface="Arial"/>
              </a:defRPr>
            </a:pPr>
            <a:endParaRPr lang="en-US"/>
          </a:p>
        </c:txPr>
        <c:crossAx val="147551359"/>
        <c:crosses val="autoZero"/>
        <c:crossBetween val="between"/>
      </c:valAx>
      <c:spPr>
        <a:noFill/>
        <a:ln w="12700">
          <a:noFill/>
          <a:prstDash val="solid"/>
        </a:ln>
      </c:spPr>
    </c:plotArea>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sz="1200" b="1" dirty="0">
                <a:solidFill>
                  <a:schemeClr val="tx1"/>
                </a:solidFill>
                <a:latin typeface="Arial" panose="020B0604020202020204" pitchFamily="34" charset="0"/>
                <a:cs typeface="Arial" panose="020B0604020202020204" pitchFamily="34" charset="0"/>
              </a:rPr>
              <a:t>COGS (in $MM)</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'COGSHistoric+Projected (2)'!$A$3</c:f>
              <c:strCache>
                <c:ptCount val="1"/>
                <c:pt idx="0">
                  <c:v>USD(mm)</c:v>
                </c:pt>
              </c:strCache>
            </c:strRef>
          </c:tx>
          <c:spPr>
            <a:solidFill>
              <a:schemeClr val="accent1"/>
            </a:solidFill>
            <a:ln>
              <a:noFill/>
            </a:ln>
            <a:effectLst/>
          </c:spPr>
          <c:invertIfNegative val="0"/>
          <c:dPt>
            <c:idx val="3"/>
            <c:invertIfNegative val="0"/>
            <c:bubble3D val="0"/>
            <c:spPr>
              <a:solidFill>
                <a:srgbClr val="00B0F0"/>
              </a:solidFill>
              <a:ln>
                <a:noFill/>
              </a:ln>
              <a:effectLst/>
            </c:spPr>
            <c:extLst>
              <c:ext xmlns:c16="http://schemas.microsoft.com/office/drawing/2014/chart" uri="{C3380CC4-5D6E-409C-BE32-E72D297353CC}">
                <c16:uniqueId val="{00000001-C2C7-41E3-BA27-708F382AF6E4}"/>
              </c:ext>
            </c:extLst>
          </c:dPt>
          <c:dPt>
            <c:idx val="4"/>
            <c:invertIfNegative val="0"/>
            <c:bubble3D val="0"/>
            <c:spPr>
              <a:solidFill>
                <a:srgbClr val="00B0F0"/>
              </a:solidFill>
              <a:ln>
                <a:noFill/>
              </a:ln>
              <a:effectLst/>
            </c:spPr>
            <c:extLst>
              <c:ext xmlns:c16="http://schemas.microsoft.com/office/drawing/2014/chart" uri="{C3380CC4-5D6E-409C-BE32-E72D297353CC}">
                <c16:uniqueId val="{00000002-C2C7-41E3-BA27-708F382AF6E4}"/>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'COGSHistoric+Projected (2)'!$B$1:$F$2</c:f>
              <c:strCache>
                <c:ptCount val="5"/>
                <c:pt idx="0">
                  <c:v>FY2022</c:v>
                </c:pt>
                <c:pt idx="1">
                  <c:v>FY2023</c:v>
                </c:pt>
                <c:pt idx="2">
                  <c:v>FY2024</c:v>
                </c:pt>
                <c:pt idx="3">
                  <c:v>FY2025E</c:v>
                </c:pt>
                <c:pt idx="4">
                  <c:v>FY2026E</c:v>
                </c:pt>
              </c:strCache>
            </c:strRef>
          </c:cat>
          <c:val>
            <c:numRef>
              <c:f>'COGSHistoric+Projected (2)'!$B$3:$F$3</c:f>
              <c:numCache>
                <c:formatCode>#,##0.0</c:formatCode>
                <c:ptCount val="5"/>
                <c:pt idx="0">
                  <c:v>304.49599999999998</c:v>
                </c:pt>
                <c:pt idx="1">
                  <c:v>367.02199999999999</c:v>
                </c:pt>
                <c:pt idx="2">
                  <c:v>432.78899999999999</c:v>
                </c:pt>
                <c:pt idx="3">
                  <c:v>397.91717098240002</c:v>
                </c:pt>
                <c:pt idx="4">
                  <c:v>469.58318767728588</c:v>
                </c:pt>
              </c:numCache>
            </c:numRef>
          </c:val>
          <c:extLst>
            <c:ext xmlns:c16="http://schemas.microsoft.com/office/drawing/2014/chart" uri="{C3380CC4-5D6E-409C-BE32-E72D297353CC}">
              <c16:uniqueId val="{00000000-C2C7-41E3-BA27-708F382AF6E4}"/>
            </c:ext>
          </c:extLst>
        </c:ser>
        <c:dLbls>
          <c:showLegendKey val="0"/>
          <c:showVal val="0"/>
          <c:showCatName val="0"/>
          <c:showSerName val="0"/>
          <c:showPercent val="0"/>
          <c:showBubbleSize val="0"/>
        </c:dLbls>
        <c:gapWidth val="125"/>
        <c:overlap val="-27"/>
        <c:axId val="1461154112"/>
        <c:axId val="1461155072"/>
      </c:barChart>
      <c:catAx>
        <c:axId val="1461154112"/>
        <c:scaling>
          <c:orientation val="minMax"/>
        </c:scaling>
        <c:delete val="0"/>
        <c:axPos val="b"/>
        <c:numFmt formatCode="General" sourceLinked="1"/>
        <c:majorTickMark val="none"/>
        <c:minorTickMark val="none"/>
        <c:tickLblPos val="nextTo"/>
        <c:spPr>
          <a:solidFill>
            <a:schemeClr val="bg1"/>
          </a:solid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461155072"/>
        <c:crosses val="autoZero"/>
        <c:auto val="1"/>
        <c:lblAlgn val="ctr"/>
        <c:lblOffset val="100"/>
        <c:noMultiLvlLbl val="0"/>
      </c:catAx>
      <c:valAx>
        <c:axId val="1461155072"/>
        <c:scaling>
          <c:orientation val="minMax"/>
        </c:scaling>
        <c:delete val="1"/>
        <c:axPos val="l"/>
        <c:numFmt formatCode="_(&quot;$&quot;* #,##0.0_);_(&quot;$&quot;* \(#,##0.0\);_(\ &quot;--&quot;?_);_(@_)" sourceLinked="0"/>
        <c:majorTickMark val="none"/>
        <c:minorTickMark val="none"/>
        <c:tickLblPos val="nextTo"/>
        <c:crossAx val="1461154112"/>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1200" b="1" dirty="0">
                <a:solidFill>
                  <a:schemeClr val="tx1"/>
                </a:solidFill>
                <a:latin typeface="Arial" panose="020B0604020202020204" pitchFamily="34" charset="0"/>
                <a:cs typeface="Arial" panose="020B0604020202020204" pitchFamily="34" charset="0"/>
              </a:rPr>
              <a:t>Revenue (in $MM)</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'RevenueHistoric+Projected'!$A$3</c:f>
              <c:strCache>
                <c:ptCount val="1"/>
                <c:pt idx="0">
                  <c:v>USD (mm)</c:v>
                </c:pt>
              </c:strCache>
            </c:strRef>
          </c:tx>
          <c:spPr>
            <a:solidFill>
              <a:schemeClr val="accent1"/>
            </a:solidFill>
            <a:ln>
              <a:noFill/>
            </a:ln>
            <a:effectLst/>
          </c:spPr>
          <c:invertIfNegative val="0"/>
          <c:dPt>
            <c:idx val="3"/>
            <c:invertIfNegative val="0"/>
            <c:bubble3D val="0"/>
            <c:spPr>
              <a:solidFill>
                <a:srgbClr val="00B0F0"/>
              </a:solidFill>
              <a:ln>
                <a:noFill/>
              </a:ln>
              <a:effectLst/>
            </c:spPr>
            <c:extLst>
              <c:ext xmlns:c16="http://schemas.microsoft.com/office/drawing/2014/chart" uri="{C3380CC4-5D6E-409C-BE32-E72D297353CC}">
                <c16:uniqueId val="{00000000-9214-4F59-BD05-D0831E5F5E0F}"/>
              </c:ext>
            </c:extLst>
          </c:dPt>
          <c:dPt>
            <c:idx val="4"/>
            <c:invertIfNegative val="0"/>
            <c:bubble3D val="0"/>
            <c:spPr>
              <a:solidFill>
                <a:srgbClr val="00B0F0"/>
              </a:solidFill>
              <a:ln>
                <a:noFill/>
              </a:ln>
              <a:effectLst/>
            </c:spPr>
            <c:extLst>
              <c:ext xmlns:c16="http://schemas.microsoft.com/office/drawing/2014/chart" uri="{C3380CC4-5D6E-409C-BE32-E72D297353CC}">
                <c16:uniqueId val="{00000001-9214-4F59-BD05-D0831E5F5E0F}"/>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'RevenueHistoric+Projected'!$B$1:$F$2</c:f>
              <c:strCache>
                <c:ptCount val="5"/>
                <c:pt idx="0">
                  <c:v>FY2022</c:v>
                </c:pt>
                <c:pt idx="1">
                  <c:v>FY2023</c:v>
                </c:pt>
                <c:pt idx="2">
                  <c:v>FY2024</c:v>
                </c:pt>
                <c:pt idx="3">
                  <c:v>FY2025E</c:v>
                </c:pt>
                <c:pt idx="4">
                  <c:v>FY2026E</c:v>
                </c:pt>
              </c:strCache>
            </c:strRef>
          </c:cat>
          <c:val>
            <c:numRef>
              <c:f>'RevenueHistoric+Projected'!$B$3:$F$3</c:f>
              <c:numCache>
                <c:formatCode>#,##0.0</c:formatCode>
                <c:ptCount val="5"/>
                <c:pt idx="0">
                  <c:v>445.73200000000003</c:v>
                </c:pt>
                <c:pt idx="1">
                  <c:v>540.53599999999994</c:v>
                </c:pt>
                <c:pt idx="2">
                  <c:v>716.72</c:v>
                </c:pt>
                <c:pt idx="3">
                  <c:v>826.28571428571422</c:v>
                </c:pt>
                <c:pt idx="4">
                  <c:v>945.42857142857144</c:v>
                </c:pt>
              </c:numCache>
            </c:numRef>
          </c:val>
          <c:extLst>
            <c:ext xmlns:c16="http://schemas.microsoft.com/office/drawing/2014/chart" uri="{C3380CC4-5D6E-409C-BE32-E72D297353CC}">
              <c16:uniqueId val="{00000000-3894-438E-BD01-4AC30A6AD257}"/>
            </c:ext>
          </c:extLst>
        </c:ser>
        <c:dLbls>
          <c:showLegendKey val="0"/>
          <c:showVal val="0"/>
          <c:showCatName val="0"/>
          <c:showSerName val="0"/>
          <c:showPercent val="0"/>
          <c:showBubbleSize val="0"/>
        </c:dLbls>
        <c:gapWidth val="125"/>
        <c:overlap val="-27"/>
        <c:axId val="1356234608"/>
        <c:axId val="1356235088"/>
      </c:barChart>
      <c:catAx>
        <c:axId val="1356234608"/>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356235088"/>
        <c:crosses val="autoZero"/>
        <c:auto val="1"/>
        <c:lblAlgn val="ctr"/>
        <c:lblOffset val="100"/>
        <c:noMultiLvlLbl val="0"/>
      </c:catAx>
      <c:valAx>
        <c:axId val="1356235088"/>
        <c:scaling>
          <c:orientation val="minMax"/>
        </c:scaling>
        <c:delete val="1"/>
        <c:axPos val="l"/>
        <c:numFmt formatCode="_(&quot;$&quot;* #,##0.0_);_(&quot;$&quot;* \(#,##0.0\);_(&quot;--&quot;?_);_(@_)" sourceLinked="0"/>
        <c:majorTickMark val="none"/>
        <c:minorTickMark val="none"/>
        <c:tickLblPos val="nextTo"/>
        <c:crossAx val="1356234608"/>
        <c:crosses val="autoZero"/>
        <c:crossBetween val="between"/>
        <c:majorUnit val="25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200" b="1" dirty="0">
                <a:solidFill>
                  <a:schemeClr val="tx1"/>
                </a:solidFill>
                <a:latin typeface="Arial" panose="020B0604020202020204" pitchFamily="34" charset="0"/>
                <a:cs typeface="Arial" panose="020B0604020202020204" pitchFamily="34" charset="0"/>
              </a:rPr>
              <a:t>EBITDA (in $MM)</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tx>
            <c:strRef>
              <c:f>'EBITDAHistoric+Projected'!$A$3</c:f>
              <c:strCache>
                <c:ptCount val="1"/>
                <c:pt idx="0">
                  <c:v>USD(mm)</c:v>
                </c:pt>
              </c:strCache>
            </c:strRef>
          </c:tx>
          <c:spPr>
            <a:solidFill>
              <a:schemeClr val="accent1"/>
            </a:solidFill>
            <a:ln>
              <a:noFill/>
            </a:ln>
            <a:effectLst/>
          </c:spPr>
          <c:invertIfNegative val="0"/>
          <c:dPt>
            <c:idx val="3"/>
            <c:invertIfNegative val="0"/>
            <c:bubble3D val="0"/>
            <c:spPr>
              <a:solidFill>
                <a:srgbClr val="00B0F0"/>
              </a:solidFill>
              <a:ln>
                <a:noFill/>
              </a:ln>
              <a:effectLst/>
            </c:spPr>
            <c:extLst>
              <c:ext xmlns:c16="http://schemas.microsoft.com/office/drawing/2014/chart" uri="{C3380CC4-5D6E-409C-BE32-E72D297353CC}">
                <c16:uniqueId val="{00000001-C8C4-417F-AB67-030B20A6025F}"/>
              </c:ext>
            </c:extLst>
          </c:dPt>
          <c:dPt>
            <c:idx val="4"/>
            <c:invertIfNegative val="0"/>
            <c:bubble3D val="0"/>
            <c:spPr>
              <a:solidFill>
                <a:srgbClr val="00B0F0"/>
              </a:solidFill>
              <a:ln>
                <a:noFill/>
              </a:ln>
              <a:effectLst/>
            </c:spPr>
            <c:extLst>
              <c:ext xmlns:c16="http://schemas.microsoft.com/office/drawing/2014/chart" uri="{C3380CC4-5D6E-409C-BE32-E72D297353CC}">
                <c16:uniqueId val="{00000002-C8C4-417F-AB67-030B20A6025F}"/>
              </c:ext>
            </c:extLst>
          </c:dPt>
          <c:dLbls>
            <c:dLbl>
              <c:idx val="1"/>
              <c:layout>
                <c:manualLayout>
                  <c:x val="0"/>
                  <c:y val="0.30810708910941492"/>
                </c:manualLayout>
              </c:layout>
              <c:dLblPos val="outEnd"/>
              <c:showLegendKey val="0"/>
              <c:showVal val="1"/>
              <c:showCatName val="0"/>
              <c:showSerName val="0"/>
              <c:showPercent val="0"/>
              <c:showBubbleSize val="0"/>
              <c:separator>, </c:separator>
              <c:extLst>
                <c:ext xmlns:c15="http://schemas.microsoft.com/office/drawing/2012/chart" uri="{CE6537A1-D6FC-4f65-9D91-7224C49458BB}"/>
                <c:ext xmlns:c16="http://schemas.microsoft.com/office/drawing/2014/chart" uri="{C3380CC4-5D6E-409C-BE32-E72D297353CC}">
                  <c16:uniqueId val="{00000004-DEC3-2248-83D6-CF5C0197BC34}"/>
                </c:ext>
              </c:extLst>
            </c:dLbl>
            <c:numFmt formatCode="#,##0.0_);\(#,##0.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'EBITDAHistoric+Projected'!$B$1:$F$2</c:f>
              <c:strCache>
                <c:ptCount val="5"/>
                <c:pt idx="0">
                  <c:v>FY2022</c:v>
                </c:pt>
                <c:pt idx="1">
                  <c:v>FY2023</c:v>
                </c:pt>
                <c:pt idx="2">
                  <c:v>FY2024</c:v>
                </c:pt>
                <c:pt idx="3">
                  <c:v>FY2025E</c:v>
                </c:pt>
                <c:pt idx="4">
                  <c:v>FY2026E</c:v>
                </c:pt>
              </c:strCache>
            </c:strRef>
          </c:cat>
          <c:val>
            <c:numRef>
              <c:f>'EBITDAHistoric+Projected'!$B$3:$F$3</c:f>
              <c:numCache>
                <c:formatCode>#,##0.0</c:formatCode>
                <c:ptCount val="5"/>
                <c:pt idx="0">
                  <c:v>62</c:v>
                </c:pt>
                <c:pt idx="1">
                  <c:v>-82</c:v>
                </c:pt>
                <c:pt idx="2">
                  <c:v>127.8</c:v>
                </c:pt>
                <c:pt idx="3">
                  <c:v>149.6</c:v>
                </c:pt>
                <c:pt idx="4">
                  <c:v>183.57142857142856</c:v>
                </c:pt>
              </c:numCache>
            </c:numRef>
          </c:val>
          <c:extLst>
            <c:ext xmlns:c16="http://schemas.microsoft.com/office/drawing/2014/chart" uri="{C3380CC4-5D6E-409C-BE32-E72D297353CC}">
              <c16:uniqueId val="{00000000-C8C4-417F-AB67-030B20A6025F}"/>
            </c:ext>
          </c:extLst>
        </c:ser>
        <c:dLbls>
          <c:showLegendKey val="0"/>
          <c:showVal val="0"/>
          <c:showCatName val="0"/>
          <c:showSerName val="0"/>
          <c:showPercent val="0"/>
          <c:showBubbleSize val="0"/>
        </c:dLbls>
        <c:gapWidth val="125"/>
        <c:overlap val="-27"/>
        <c:axId val="1349618432"/>
        <c:axId val="1349620832"/>
      </c:barChart>
      <c:catAx>
        <c:axId val="1349618432"/>
        <c:scaling>
          <c:orientation val="minMax"/>
        </c:scaling>
        <c:delete val="0"/>
        <c:axPos val="b"/>
        <c:numFmt formatCode="General" sourceLinked="1"/>
        <c:majorTickMark val="none"/>
        <c:minorTickMark val="none"/>
        <c:tickLblPos val="low"/>
        <c:spPr>
          <a:noFill/>
          <a:ln w="9525" cap="flat" cmpd="sng" algn="ctr">
            <a:solidFill>
              <a:schemeClr val="dk1"/>
            </a:solidFill>
            <a:round/>
          </a:ln>
          <a:effectLst/>
        </c:spPr>
        <c:txPr>
          <a:bodyPr rot="-60000000" spcFirstLastPara="1" vertOverflow="ellipsis" vert="horz" wrap="square" anchor="b" anchorCtr="0"/>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349620832"/>
        <c:crosses val="autoZero"/>
        <c:auto val="1"/>
        <c:lblAlgn val="ctr"/>
        <c:lblOffset val="100"/>
        <c:noMultiLvlLbl val="0"/>
      </c:catAx>
      <c:valAx>
        <c:axId val="1349620832"/>
        <c:scaling>
          <c:orientation val="minMax"/>
        </c:scaling>
        <c:delete val="1"/>
        <c:axPos val="l"/>
        <c:numFmt formatCode="_(&quot;$&quot;* #,##0.0_);_(&quot;$&quot;* \(#,##0.0\);_(&quot;--&quot;?_);_(@_)" sourceLinked="0"/>
        <c:majorTickMark val="none"/>
        <c:minorTickMark val="none"/>
        <c:tickLblPos val="nextTo"/>
        <c:crossAx val="13496184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200" b="1" dirty="0">
                <a:solidFill>
                  <a:schemeClr val="tx1"/>
                </a:solidFill>
                <a:latin typeface="Arial" panose="020B0604020202020204" pitchFamily="34" charset="0"/>
                <a:cs typeface="Arial" panose="020B0604020202020204" pitchFamily="34" charset="0"/>
              </a:rPr>
              <a:t>Capital</a:t>
            </a:r>
            <a:r>
              <a:rPr lang="en-US" sz="1200" b="1" baseline="0" dirty="0">
                <a:solidFill>
                  <a:schemeClr val="tx1"/>
                </a:solidFill>
                <a:latin typeface="Arial" panose="020B0604020202020204" pitchFamily="34" charset="0"/>
                <a:cs typeface="Arial" panose="020B0604020202020204" pitchFamily="34" charset="0"/>
              </a:rPr>
              <a:t> Expenditures (in $MM)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8.7650481189851262E-2"/>
          <c:y val="0.19486111111111112"/>
          <c:w val="0.8762384076990376"/>
          <c:h val="0.70512956971512042"/>
        </c:manualLayout>
      </c:layout>
      <c:barChart>
        <c:barDir val="col"/>
        <c:grouping val="clustered"/>
        <c:varyColors val="0"/>
        <c:ser>
          <c:idx val="0"/>
          <c:order val="0"/>
          <c:tx>
            <c:strRef>
              <c:f>'CapExHistoric+Projected'!$A$3</c:f>
              <c:strCache>
                <c:ptCount val="1"/>
                <c:pt idx="0">
                  <c:v>USD(mm)</c:v>
                </c:pt>
              </c:strCache>
            </c:strRef>
          </c:tx>
          <c:spPr>
            <a:solidFill>
              <a:schemeClr val="accent1"/>
            </a:solidFill>
            <a:ln>
              <a:noFill/>
            </a:ln>
            <a:effectLst/>
          </c:spPr>
          <c:invertIfNegative val="0"/>
          <c:dPt>
            <c:idx val="3"/>
            <c:invertIfNegative val="0"/>
            <c:bubble3D val="0"/>
            <c:spPr>
              <a:solidFill>
                <a:srgbClr val="00B0F0"/>
              </a:solidFill>
              <a:ln>
                <a:noFill/>
              </a:ln>
              <a:effectLst/>
            </c:spPr>
            <c:extLst>
              <c:ext xmlns:c16="http://schemas.microsoft.com/office/drawing/2014/chart" uri="{C3380CC4-5D6E-409C-BE32-E72D297353CC}">
                <c16:uniqueId val="{00000002-0AEC-4FA1-845D-80F88392E8ED}"/>
              </c:ext>
            </c:extLst>
          </c:dPt>
          <c:dPt>
            <c:idx val="4"/>
            <c:invertIfNegative val="0"/>
            <c:bubble3D val="0"/>
            <c:spPr>
              <a:solidFill>
                <a:srgbClr val="00B0F0"/>
              </a:solidFill>
              <a:ln>
                <a:noFill/>
              </a:ln>
              <a:effectLst/>
            </c:spPr>
            <c:extLst>
              <c:ext xmlns:c16="http://schemas.microsoft.com/office/drawing/2014/chart" uri="{C3380CC4-5D6E-409C-BE32-E72D297353CC}">
                <c16:uniqueId val="{00000003-0AEC-4FA1-845D-80F88392E8ED}"/>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'CapExHistoric+Projected'!$B$1:$F$2</c:f>
              <c:strCache>
                <c:ptCount val="5"/>
                <c:pt idx="0">
                  <c:v>FY2022</c:v>
                </c:pt>
                <c:pt idx="1">
                  <c:v>FY2023</c:v>
                </c:pt>
                <c:pt idx="2">
                  <c:v>FY2024</c:v>
                </c:pt>
                <c:pt idx="3">
                  <c:v>FY2025E</c:v>
                </c:pt>
                <c:pt idx="4">
                  <c:v>FY2026E</c:v>
                </c:pt>
              </c:strCache>
            </c:strRef>
          </c:cat>
          <c:val>
            <c:numRef>
              <c:f>'CapExHistoric+Projected'!$B$3:$F$3</c:f>
              <c:numCache>
                <c:formatCode>#,##0.0</c:formatCode>
                <c:ptCount val="5"/>
                <c:pt idx="0">
                  <c:v>22.289000000000001</c:v>
                </c:pt>
                <c:pt idx="1">
                  <c:v>14.868</c:v>
                </c:pt>
                <c:pt idx="2">
                  <c:v>22.983000000000001</c:v>
                </c:pt>
                <c:pt idx="3">
                  <c:v>30.032108026</c:v>
                </c:pt>
                <c:pt idx="4">
                  <c:v>35.169418359337499</c:v>
                </c:pt>
              </c:numCache>
            </c:numRef>
          </c:val>
          <c:extLst>
            <c:ext xmlns:c16="http://schemas.microsoft.com/office/drawing/2014/chart" uri="{C3380CC4-5D6E-409C-BE32-E72D297353CC}">
              <c16:uniqueId val="{00000000-0AEC-4FA1-845D-80F88392E8ED}"/>
            </c:ext>
          </c:extLst>
        </c:ser>
        <c:dLbls>
          <c:showLegendKey val="0"/>
          <c:showVal val="0"/>
          <c:showCatName val="0"/>
          <c:showSerName val="0"/>
          <c:showPercent val="0"/>
          <c:showBubbleSize val="0"/>
        </c:dLbls>
        <c:gapWidth val="125"/>
        <c:overlap val="-27"/>
        <c:axId val="1563167872"/>
        <c:axId val="1563170272"/>
      </c:barChart>
      <c:catAx>
        <c:axId val="1563167872"/>
        <c:scaling>
          <c:orientation val="minMax"/>
        </c:scaling>
        <c:delete val="0"/>
        <c:axPos val="b"/>
        <c:numFmt formatCode="General" sourceLinked="1"/>
        <c:majorTickMark val="none"/>
        <c:minorTickMark val="none"/>
        <c:tickLblPos val="low"/>
        <c:spPr>
          <a:noFill/>
          <a:ln w="9525" cap="flat" cmpd="sng" algn="ctr">
            <a:solidFill>
              <a:schemeClr val="tx1"/>
            </a:solidFill>
            <a:round/>
          </a:ln>
          <a:effectLst/>
        </c:spPr>
        <c:txPr>
          <a:bodyPr rot="-60000000" spcFirstLastPara="1" vertOverflow="ellipsis" vert="horz" wrap="square" anchor="t"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563170272"/>
        <c:crosses val="autoZero"/>
        <c:auto val="1"/>
        <c:lblAlgn val="ctr"/>
        <c:lblOffset val="0"/>
        <c:noMultiLvlLbl val="0"/>
      </c:catAx>
      <c:valAx>
        <c:axId val="1563170272"/>
        <c:scaling>
          <c:orientation val="minMax"/>
        </c:scaling>
        <c:delete val="1"/>
        <c:axPos val="l"/>
        <c:numFmt formatCode="_(&quot;$&quot;* #,##0.0_);_(&quot;$&quot;* \(#,##0.0\);_(&quot;--&quot;?_);_(@_)" sourceLinked="0"/>
        <c:majorTickMark val="none"/>
        <c:minorTickMark val="none"/>
        <c:tickLblPos val="nextTo"/>
        <c:crossAx val="1563167872"/>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Revenue($MM)</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2025E</c:v>
                </c:pt>
                <c:pt idx="1">
                  <c:v>2026E</c:v>
                </c:pt>
                <c:pt idx="2">
                  <c:v>2027E</c:v>
                </c:pt>
                <c:pt idx="3">
                  <c:v>2028E</c:v>
                </c:pt>
                <c:pt idx="4">
                  <c:v>2029E</c:v>
                </c:pt>
                <c:pt idx="5">
                  <c:v>2030E</c:v>
                </c:pt>
              </c:strCache>
            </c:strRef>
          </c:cat>
          <c:val>
            <c:numRef>
              <c:f>Sheet1!$B$2:$B$7</c:f>
              <c:numCache>
                <c:formatCode>0%</c:formatCode>
                <c:ptCount val="6"/>
                <c:pt idx="0">
                  <c:v>0.152</c:v>
                </c:pt>
                <c:pt idx="1">
                  <c:v>0.17199999999999999</c:v>
                </c:pt>
                <c:pt idx="2">
                  <c:v>0.184</c:v>
                </c:pt>
                <c:pt idx="3">
                  <c:v>0.189</c:v>
                </c:pt>
                <c:pt idx="4">
                  <c:v>0.19700000000000001</c:v>
                </c:pt>
                <c:pt idx="5">
                  <c:v>0.19500000000000001</c:v>
                </c:pt>
              </c:numCache>
            </c:numRef>
          </c:val>
          <c:smooth val="0"/>
          <c:extLst>
            <c:ext xmlns:c16="http://schemas.microsoft.com/office/drawing/2014/chart" uri="{C3380CC4-5D6E-409C-BE32-E72D297353CC}">
              <c16:uniqueId val="{00000000-9FB3-4794-BE91-2F06B18F90EB}"/>
            </c:ext>
          </c:extLst>
        </c:ser>
        <c:dLbls>
          <c:dLblPos val="t"/>
          <c:showLegendKey val="0"/>
          <c:showVal val="1"/>
          <c:showCatName val="0"/>
          <c:showSerName val="0"/>
          <c:showPercent val="0"/>
          <c:showBubbleSize val="0"/>
        </c:dLbls>
        <c:smooth val="0"/>
        <c:axId val="1628092031"/>
        <c:axId val="1628091199"/>
      </c:lineChart>
      <c:catAx>
        <c:axId val="162809203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628091199"/>
        <c:crosses val="autoZero"/>
        <c:auto val="1"/>
        <c:lblAlgn val="ctr"/>
        <c:lblOffset val="100"/>
        <c:noMultiLvlLbl val="0"/>
      </c:catAx>
      <c:valAx>
        <c:axId val="1628091199"/>
        <c:scaling>
          <c:orientation val="minMax"/>
          <c:min val="0.14000000000000001"/>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628092031"/>
        <c:crosses val="autoZero"/>
        <c:crossBetween val="between"/>
      </c:valAx>
      <c:spPr>
        <a:noFill/>
        <a:ln>
          <a:noFill/>
        </a:ln>
        <a:effectLst/>
      </c:spPr>
    </c:plotArea>
    <c:plotVisOnly val="1"/>
    <c:dispBlanksAs val="gap"/>
    <c:showDLblsOverMax val="0"/>
  </c:chart>
  <c:spPr>
    <a:noFill/>
    <a:ln>
      <a:noFill/>
    </a:ln>
    <a:effectLst/>
  </c:spPr>
  <c:txPr>
    <a:bodyPr/>
    <a:lstStyle/>
    <a:p>
      <a:pPr>
        <a:defRPr baseline="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Sheet2!$B$1</c:f>
              <c:strCache>
                <c:ptCount val="1"/>
                <c:pt idx="0">
                  <c:v>EBITDA Margin</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Sheet2!$A$2:$A$7</c:f>
              <c:strCache>
                <c:ptCount val="6"/>
                <c:pt idx="0">
                  <c:v>2025E</c:v>
                </c:pt>
                <c:pt idx="1">
                  <c:v>2026E</c:v>
                </c:pt>
                <c:pt idx="2">
                  <c:v>2027E</c:v>
                </c:pt>
                <c:pt idx="3">
                  <c:v>2028E</c:v>
                </c:pt>
                <c:pt idx="4">
                  <c:v>2029E</c:v>
                </c:pt>
                <c:pt idx="5">
                  <c:v>2030E</c:v>
                </c:pt>
              </c:strCache>
            </c:strRef>
          </c:cat>
          <c:val>
            <c:numRef>
              <c:f>Sheet2!$B$2:$B$7</c:f>
              <c:numCache>
                <c:formatCode>0%</c:formatCode>
                <c:ptCount val="6"/>
                <c:pt idx="0">
                  <c:v>0.15</c:v>
                </c:pt>
                <c:pt idx="1">
                  <c:v>0.15</c:v>
                </c:pt>
                <c:pt idx="2">
                  <c:v>0.14000000000000001</c:v>
                </c:pt>
                <c:pt idx="3">
                  <c:v>0.13500000000000001</c:v>
                </c:pt>
                <c:pt idx="4">
                  <c:v>0.13</c:v>
                </c:pt>
                <c:pt idx="5">
                  <c:v>0.125</c:v>
                </c:pt>
              </c:numCache>
            </c:numRef>
          </c:val>
          <c:smooth val="0"/>
          <c:extLst>
            <c:ext xmlns:c16="http://schemas.microsoft.com/office/drawing/2014/chart" uri="{C3380CC4-5D6E-409C-BE32-E72D297353CC}">
              <c16:uniqueId val="{00000000-751B-4405-B299-7082A35B42B1}"/>
            </c:ext>
          </c:extLst>
        </c:ser>
        <c:dLbls>
          <c:showLegendKey val="0"/>
          <c:showVal val="0"/>
          <c:showCatName val="0"/>
          <c:showSerName val="0"/>
          <c:showPercent val="0"/>
          <c:showBubbleSize val="0"/>
        </c:dLbls>
        <c:smooth val="0"/>
        <c:axId val="1634855151"/>
        <c:axId val="1634859311"/>
      </c:lineChart>
      <c:catAx>
        <c:axId val="163485515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634859311"/>
        <c:crosses val="autoZero"/>
        <c:auto val="1"/>
        <c:lblAlgn val="ctr"/>
        <c:lblOffset val="100"/>
        <c:noMultiLvlLbl val="0"/>
      </c:catAx>
      <c:valAx>
        <c:axId val="1634859311"/>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634855151"/>
        <c:crosses val="autoZero"/>
        <c:crossBetween val="between"/>
      </c:valAx>
      <c:spPr>
        <a:noFill/>
        <a:ln>
          <a:noFill/>
        </a:ln>
        <a:effectLst/>
      </c:spPr>
    </c:plotArea>
    <c:plotVisOnly val="1"/>
    <c:dispBlanksAs val="gap"/>
    <c:showDLblsOverMax val="0"/>
  </c:chart>
  <c:spPr>
    <a:noFill/>
    <a:ln>
      <a:noFill/>
    </a:ln>
    <a:effectLst/>
  </c:spPr>
  <c:txPr>
    <a:bodyPr/>
    <a:lstStyle/>
    <a:p>
      <a:pPr>
        <a:defRPr baseline="0">
          <a:solidFill>
            <a:schemeClr val="tx1"/>
          </a:solidFill>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'Pane 1'!$B$36</c:f>
              <c:strCache>
                <c:ptCount val="1"/>
                <c:pt idx="0">
                  <c:v>Kratos Defense &amp; Security Solutions Share Pricing</c:v>
                </c:pt>
              </c:strCache>
            </c:strRef>
          </c:tx>
          <c:spPr>
            <a:ln w="28575" cap="rnd">
              <a:solidFill>
                <a:schemeClr val="accent1"/>
              </a:solidFill>
              <a:round/>
            </a:ln>
            <a:effectLst/>
          </c:spPr>
          <c:marker>
            <c:symbol val="none"/>
          </c:marker>
          <c:cat>
            <c:numRef>
              <c:f>'Pane 1'!$A$37:$A$791</c:f>
              <c:numCache>
                <c:formatCode>[$-409]mmm\-dd\-yyyy;@</c:formatCode>
                <c:ptCount val="755"/>
                <c:pt idx="0">
                  <c:v>44502</c:v>
                </c:pt>
                <c:pt idx="1">
                  <c:v>44503</c:v>
                </c:pt>
                <c:pt idx="2">
                  <c:v>44504</c:v>
                </c:pt>
                <c:pt idx="3">
                  <c:v>44505</c:v>
                </c:pt>
                <c:pt idx="4">
                  <c:v>44508</c:v>
                </c:pt>
                <c:pt idx="5">
                  <c:v>44509</c:v>
                </c:pt>
                <c:pt idx="6">
                  <c:v>44510</c:v>
                </c:pt>
                <c:pt idx="7">
                  <c:v>44511</c:v>
                </c:pt>
                <c:pt idx="8">
                  <c:v>44512</c:v>
                </c:pt>
                <c:pt idx="9">
                  <c:v>44515</c:v>
                </c:pt>
                <c:pt idx="10">
                  <c:v>44516</c:v>
                </c:pt>
                <c:pt idx="11">
                  <c:v>44517</c:v>
                </c:pt>
                <c:pt idx="12">
                  <c:v>44518</c:v>
                </c:pt>
                <c:pt idx="13">
                  <c:v>44519</c:v>
                </c:pt>
                <c:pt idx="14">
                  <c:v>44522</c:v>
                </c:pt>
                <c:pt idx="15">
                  <c:v>44523</c:v>
                </c:pt>
                <c:pt idx="16">
                  <c:v>44524</c:v>
                </c:pt>
                <c:pt idx="17">
                  <c:v>44526</c:v>
                </c:pt>
                <c:pt idx="18">
                  <c:v>44529</c:v>
                </c:pt>
                <c:pt idx="19">
                  <c:v>44530</c:v>
                </c:pt>
                <c:pt idx="20">
                  <c:v>44531</c:v>
                </c:pt>
                <c:pt idx="21">
                  <c:v>44532</c:v>
                </c:pt>
                <c:pt idx="22">
                  <c:v>44533</c:v>
                </c:pt>
                <c:pt idx="23">
                  <c:v>44536</c:v>
                </c:pt>
                <c:pt idx="24">
                  <c:v>44537</c:v>
                </c:pt>
                <c:pt idx="25">
                  <c:v>44538</c:v>
                </c:pt>
                <c:pt idx="26">
                  <c:v>44539</c:v>
                </c:pt>
                <c:pt idx="27">
                  <c:v>44540</c:v>
                </c:pt>
                <c:pt idx="28">
                  <c:v>44543</c:v>
                </c:pt>
                <c:pt idx="29">
                  <c:v>44544</c:v>
                </c:pt>
                <c:pt idx="30">
                  <c:v>44545</c:v>
                </c:pt>
                <c:pt idx="31">
                  <c:v>44546</c:v>
                </c:pt>
                <c:pt idx="32">
                  <c:v>44547</c:v>
                </c:pt>
                <c:pt idx="33">
                  <c:v>44550</c:v>
                </c:pt>
                <c:pt idx="34">
                  <c:v>44551</c:v>
                </c:pt>
                <c:pt idx="35">
                  <c:v>44552</c:v>
                </c:pt>
                <c:pt idx="36">
                  <c:v>44553</c:v>
                </c:pt>
                <c:pt idx="37">
                  <c:v>44557</c:v>
                </c:pt>
                <c:pt idx="38">
                  <c:v>44558</c:v>
                </c:pt>
                <c:pt idx="39">
                  <c:v>44559</c:v>
                </c:pt>
                <c:pt idx="40">
                  <c:v>44560</c:v>
                </c:pt>
                <c:pt idx="41">
                  <c:v>44561</c:v>
                </c:pt>
                <c:pt idx="42">
                  <c:v>44564</c:v>
                </c:pt>
                <c:pt idx="43">
                  <c:v>44565</c:v>
                </c:pt>
                <c:pt idx="44">
                  <c:v>44566</c:v>
                </c:pt>
                <c:pt idx="45">
                  <c:v>44567</c:v>
                </c:pt>
                <c:pt idx="46">
                  <c:v>44568</c:v>
                </c:pt>
                <c:pt idx="47">
                  <c:v>44571</c:v>
                </c:pt>
                <c:pt idx="48">
                  <c:v>44572</c:v>
                </c:pt>
                <c:pt idx="49">
                  <c:v>44573</c:v>
                </c:pt>
                <c:pt idx="50">
                  <c:v>44574</c:v>
                </c:pt>
                <c:pt idx="51">
                  <c:v>44575</c:v>
                </c:pt>
                <c:pt idx="52">
                  <c:v>44579</c:v>
                </c:pt>
                <c:pt idx="53">
                  <c:v>44580</c:v>
                </c:pt>
                <c:pt idx="54">
                  <c:v>44581</c:v>
                </c:pt>
                <c:pt idx="55">
                  <c:v>44582</c:v>
                </c:pt>
                <c:pt idx="56">
                  <c:v>44585</c:v>
                </c:pt>
                <c:pt idx="57">
                  <c:v>44586</c:v>
                </c:pt>
                <c:pt idx="58">
                  <c:v>44587</c:v>
                </c:pt>
                <c:pt idx="59">
                  <c:v>44588</c:v>
                </c:pt>
                <c:pt idx="60">
                  <c:v>44589</c:v>
                </c:pt>
                <c:pt idx="61">
                  <c:v>44592</c:v>
                </c:pt>
                <c:pt idx="62">
                  <c:v>44593</c:v>
                </c:pt>
                <c:pt idx="63">
                  <c:v>44594</c:v>
                </c:pt>
                <c:pt idx="64">
                  <c:v>44595</c:v>
                </c:pt>
                <c:pt idx="65">
                  <c:v>44596</c:v>
                </c:pt>
                <c:pt idx="66">
                  <c:v>44599</c:v>
                </c:pt>
                <c:pt idx="67">
                  <c:v>44600</c:v>
                </c:pt>
                <c:pt idx="68">
                  <c:v>44601</c:v>
                </c:pt>
                <c:pt idx="69">
                  <c:v>44602</c:v>
                </c:pt>
                <c:pt idx="70">
                  <c:v>44603</c:v>
                </c:pt>
                <c:pt idx="71">
                  <c:v>44606</c:v>
                </c:pt>
                <c:pt idx="72">
                  <c:v>44607</c:v>
                </c:pt>
                <c:pt idx="73">
                  <c:v>44608</c:v>
                </c:pt>
                <c:pt idx="74">
                  <c:v>44609</c:v>
                </c:pt>
                <c:pt idx="75">
                  <c:v>44610</c:v>
                </c:pt>
                <c:pt idx="76">
                  <c:v>44614</c:v>
                </c:pt>
                <c:pt idx="77">
                  <c:v>44615</c:v>
                </c:pt>
                <c:pt idx="78">
                  <c:v>44616</c:v>
                </c:pt>
                <c:pt idx="79">
                  <c:v>44617</c:v>
                </c:pt>
                <c:pt idx="80">
                  <c:v>44620</c:v>
                </c:pt>
                <c:pt idx="81">
                  <c:v>44621</c:v>
                </c:pt>
                <c:pt idx="82">
                  <c:v>44622</c:v>
                </c:pt>
                <c:pt idx="83">
                  <c:v>44623</c:v>
                </c:pt>
                <c:pt idx="84">
                  <c:v>44624</c:v>
                </c:pt>
                <c:pt idx="85">
                  <c:v>44627</c:v>
                </c:pt>
                <c:pt idx="86">
                  <c:v>44628</c:v>
                </c:pt>
                <c:pt idx="87">
                  <c:v>44629</c:v>
                </c:pt>
                <c:pt idx="88">
                  <c:v>44630</c:v>
                </c:pt>
                <c:pt idx="89">
                  <c:v>44631</c:v>
                </c:pt>
                <c:pt idx="90">
                  <c:v>44634</c:v>
                </c:pt>
                <c:pt idx="91">
                  <c:v>44635</c:v>
                </c:pt>
                <c:pt idx="92">
                  <c:v>44636</c:v>
                </c:pt>
                <c:pt idx="93">
                  <c:v>44637</c:v>
                </c:pt>
                <c:pt idx="94">
                  <c:v>44638</c:v>
                </c:pt>
                <c:pt idx="95">
                  <c:v>44641</c:v>
                </c:pt>
                <c:pt idx="96">
                  <c:v>44642</c:v>
                </c:pt>
                <c:pt idx="97">
                  <c:v>44643</c:v>
                </c:pt>
                <c:pt idx="98">
                  <c:v>44644</c:v>
                </c:pt>
                <c:pt idx="99">
                  <c:v>44645</c:v>
                </c:pt>
                <c:pt idx="100">
                  <c:v>44648</c:v>
                </c:pt>
                <c:pt idx="101">
                  <c:v>44649</c:v>
                </c:pt>
                <c:pt idx="102">
                  <c:v>44650</c:v>
                </c:pt>
                <c:pt idx="103">
                  <c:v>44651</c:v>
                </c:pt>
                <c:pt idx="104">
                  <c:v>44652</c:v>
                </c:pt>
                <c:pt idx="105">
                  <c:v>44655</c:v>
                </c:pt>
                <c:pt idx="106">
                  <c:v>44656</c:v>
                </c:pt>
                <c:pt idx="107">
                  <c:v>44657</c:v>
                </c:pt>
                <c:pt idx="108">
                  <c:v>44658</c:v>
                </c:pt>
                <c:pt idx="109">
                  <c:v>44659</c:v>
                </c:pt>
                <c:pt idx="110">
                  <c:v>44662</c:v>
                </c:pt>
                <c:pt idx="111">
                  <c:v>44663</c:v>
                </c:pt>
                <c:pt idx="112">
                  <c:v>44664</c:v>
                </c:pt>
                <c:pt idx="113">
                  <c:v>44665</c:v>
                </c:pt>
                <c:pt idx="114">
                  <c:v>44669</c:v>
                </c:pt>
                <c:pt idx="115">
                  <c:v>44670</c:v>
                </c:pt>
                <c:pt idx="116">
                  <c:v>44671</c:v>
                </c:pt>
                <c:pt idx="117">
                  <c:v>44672</c:v>
                </c:pt>
                <c:pt idx="118">
                  <c:v>44673</c:v>
                </c:pt>
                <c:pt idx="119">
                  <c:v>44676</c:v>
                </c:pt>
                <c:pt idx="120">
                  <c:v>44677</c:v>
                </c:pt>
                <c:pt idx="121">
                  <c:v>44678</c:v>
                </c:pt>
                <c:pt idx="122">
                  <c:v>44679</c:v>
                </c:pt>
                <c:pt idx="123">
                  <c:v>44680</c:v>
                </c:pt>
                <c:pt idx="124">
                  <c:v>44683</c:v>
                </c:pt>
                <c:pt idx="125">
                  <c:v>44684</c:v>
                </c:pt>
                <c:pt idx="126">
                  <c:v>44685</c:v>
                </c:pt>
                <c:pt idx="127">
                  <c:v>44686</c:v>
                </c:pt>
                <c:pt idx="128">
                  <c:v>44687</c:v>
                </c:pt>
                <c:pt idx="129">
                  <c:v>44690</c:v>
                </c:pt>
                <c:pt idx="130">
                  <c:v>44691</c:v>
                </c:pt>
                <c:pt idx="131">
                  <c:v>44692</c:v>
                </c:pt>
                <c:pt idx="132">
                  <c:v>44693</c:v>
                </c:pt>
                <c:pt idx="133">
                  <c:v>44694</c:v>
                </c:pt>
                <c:pt idx="134">
                  <c:v>44697</c:v>
                </c:pt>
                <c:pt idx="135">
                  <c:v>44698</c:v>
                </c:pt>
                <c:pt idx="136">
                  <c:v>44699</c:v>
                </c:pt>
                <c:pt idx="137">
                  <c:v>44700</c:v>
                </c:pt>
                <c:pt idx="138">
                  <c:v>44701</c:v>
                </c:pt>
                <c:pt idx="139">
                  <c:v>44704</c:v>
                </c:pt>
                <c:pt idx="140">
                  <c:v>44705</c:v>
                </c:pt>
                <c:pt idx="141">
                  <c:v>44706</c:v>
                </c:pt>
                <c:pt idx="142">
                  <c:v>44707</c:v>
                </c:pt>
                <c:pt idx="143">
                  <c:v>44708</c:v>
                </c:pt>
                <c:pt idx="144">
                  <c:v>44712</c:v>
                </c:pt>
                <c:pt idx="145">
                  <c:v>44713</c:v>
                </c:pt>
                <c:pt idx="146">
                  <c:v>44714</c:v>
                </c:pt>
                <c:pt idx="147">
                  <c:v>44715</c:v>
                </c:pt>
                <c:pt idx="148">
                  <c:v>44718</c:v>
                </c:pt>
                <c:pt idx="149">
                  <c:v>44719</c:v>
                </c:pt>
                <c:pt idx="150">
                  <c:v>44720</c:v>
                </c:pt>
                <c:pt idx="151">
                  <c:v>44721</c:v>
                </c:pt>
                <c:pt idx="152">
                  <c:v>44722</c:v>
                </c:pt>
                <c:pt idx="153">
                  <c:v>44725</c:v>
                </c:pt>
                <c:pt idx="154">
                  <c:v>44726</c:v>
                </c:pt>
                <c:pt idx="155">
                  <c:v>44727</c:v>
                </c:pt>
                <c:pt idx="156">
                  <c:v>44728</c:v>
                </c:pt>
                <c:pt idx="157">
                  <c:v>44729</c:v>
                </c:pt>
                <c:pt idx="158">
                  <c:v>44733</c:v>
                </c:pt>
                <c:pt idx="159">
                  <c:v>44734</c:v>
                </c:pt>
                <c:pt idx="160">
                  <c:v>44735</c:v>
                </c:pt>
                <c:pt idx="161">
                  <c:v>44736</c:v>
                </c:pt>
                <c:pt idx="162">
                  <c:v>44739</c:v>
                </c:pt>
                <c:pt idx="163">
                  <c:v>44740</c:v>
                </c:pt>
                <c:pt idx="164">
                  <c:v>44741</c:v>
                </c:pt>
                <c:pt idx="165">
                  <c:v>44742</c:v>
                </c:pt>
                <c:pt idx="166">
                  <c:v>44743</c:v>
                </c:pt>
                <c:pt idx="167">
                  <c:v>44747</c:v>
                </c:pt>
                <c:pt idx="168">
                  <c:v>44748</c:v>
                </c:pt>
                <c:pt idx="169">
                  <c:v>44749</c:v>
                </c:pt>
                <c:pt idx="170">
                  <c:v>44750</c:v>
                </c:pt>
                <c:pt idx="171">
                  <c:v>44753</c:v>
                </c:pt>
                <c:pt idx="172">
                  <c:v>44754</c:v>
                </c:pt>
                <c:pt idx="173">
                  <c:v>44755</c:v>
                </c:pt>
                <c:pt idx="174">
                  <c:v>44756</c:v>
                </c:pt>
                <c:pt idx="175">
                  <c:v>44757</c:v>
                </c:pt>
                <c:pt idx="176">
                  <c:v>44760</c:v>
                </c:pt>
                <c:pt idx="177">
                  <c:v>44761</c:v>
                </c:pt>
                <c:pt idx="178">
                  <c:v>44762</c:v>
                </c:pt>
                <c:pt idx="179">
                  <c:v>44763</c:v>
                </c:pt>
                <c:pt idx="180">
                  <c:v>44764</c:v>
                </c:pt>
                <c:pt idx="181">
                  <c:v>44767</c:v>
                </c:pt>
                <c:pt idx="182">
                  <c:v>44768</c:v>
                </c:pt>
                <c:pt idx="183">
                  <c:v>44769</c:v>
                </c:pt>
                <c:pt idx="184">
                  <c:v>44770</c:v>
                </c:pt>
                <c:pt idx="185">
                  <c:v>44771</c:v>
                </c:pt>
                <c:pt idx="186">
                  <c:v>44774</c:v>
                </c:pt>
                <c:pt idx="187">
                  <c:v>44775</c:v>
                </c:pt>
                <c:pt idx="188">
                  <c:v>44776</c:v>
                </c:pt>
                <c:pt idx="189">
                  <c:v>44777</c:v>
                </c:pt>
                <c:pt idx="190">
                  <c:v>44778</c:v>
                </c:pt>
                <c:pt idx="191">
                  <c:v>44781</c:v>
                </c:pt>
                <c:pt idx="192">
                  <c:v>44782</c:v>
                </c:pt>
                <c:pt idx="193">
                  <c:v>44783</c:v>
                </c:pt>
                <c:pt idx="194">
                  <c:v>44784</c:v>
                </c:pt>
                <c:pt idx="195">
                  <c:v>44785</c:v>
                </c:pt>
                <c:pt idx="196">
                  <c:v>44788</c:v>
                </c:pt>
                <c:pt idx="197">
                  <c:v>44789</c:v>
                </c:pt>
                <c:pt idx="198">
                  <c:v>44790</c:v>
                </c:pt>
                <c:pt idx="199">
                  <c:v>44791</c:v>
                </c:pt>
                <c:pt idx="200">
                  <c:v>44792</c:v>
                </c:pt>
                <c:pt idx="201">
                  <c:v>44795</c:v>
                </c:pt>
                <c:pt idx="202">
                  <c:v>44796</c:v>
                </c:pt>
                <c:pt idx="203">
                  <c:v>44797</c:v>
                </c:pt>
                <c:pt idx="204">
                  <c:v>44798</c:v>
                </c:pt>
                <c:pt idx="205">
                  <c:v>44799</c:v>
                </c:pt>
                <c:pt idx="206">
                  <c:v>44802</c:v>
                </c:pt>
                <c:pt idx="207">
                  <c:v>44803</c:v>
                </c:pt>
                <c:pt idx="208">
                  <c:v>44804</c:v>
                </c:pt>
                <c:pt idx="209">
                  <c:v>44805</c:v>
                </c:pt>
                <c:pt idx="210">
                  <c:v>44806</c:v>
                </c:pt>
                <c:pt idx="211">
                  <c:v>44810</c:v>
                </c:pt>
                <c:pt idx="212">
                  <c:v>44811</c:v>
                </c:pt>
                <c:pt idx="213">
                  <c:v>44812</c:v>
                </c:pt>
                <c:pt idx="214">
                  <c:v>44813</c:v>
                </c:pt>
                <c:pt idx="215">
                  <c:v>44816</c:v>
                </c:pt>
                <c:pt idx="216">
                  <c:v>44817</c:v>
                </c:pt>
                <c:pt idx="217">
                  <c:v>44818</c:v>
                </c:pt>
                <c:pt idx="218">
                  <c:v>44819</c:v>
                </c:pt>
                <c:pt idx="219">
                  <c:v>44820</c:v>
                </c:pt>
                <c:pt idx="220">
                  <c:v>44823</c:v>
                </c:pt>
                <c:pt idx="221">
                  <c:v>44824</c:v>
                </c:pt>
                <c:pt idx="222">
                  <c:v>44825</c:v>
                </c:pt>
                <c:pt idx="223">
                  <c:v>44826</c:v>
                </c:pt>
                <c:pt idx="224">
                  <c:v>44827</c:v>
                </c:pt>
                <c:pt idx="225">
                  <c:v>44830</c:v>
                </c:pt>
                <c:pt idx="226">
                  <c:v>44831</c:v>
                </c:pt>
                <c:pt idx="227">
                  <c:v>44832</c:v>
                </c:pt>
                <c:pt idx="228">
                  <c:v>44833</c:v>
                </c:pt>
                <c:pt idx="229">
                  <c:v>44834</c:v>
                </c:pt>
                <c:pt idx="230">
                  <c:v>44837</c:v>
                </c:pt>
                <c:pt idx="231">
                  <c:v>44838</c:v>
                </c:pt>
                <c:pt idx="232">
                  <c:v>44839</c:v>
                </c:pt>
                <c:pt idx="233">
                  <c:v>44840</c:v>
                </c:pt>
                <c:pt idx="234">
                  <c:v>44841</c:v>
                </c:pt>
                <c:pt idx="235">
                  <c:v>44844</c:v>
                </c:pt>
                <c:pt idx="236">
                  <c:v>44845</c:v>
                </c:pt>
                <c:pt idx="237">
                  <c:v>44846</c:v>
                </c:pt>
                <c:pt idx="238">
                  <c:v>44847</c:v>
                </c:pt>
                <c:pt idx="239">
                  <c:v>44848</c:v>
                </c:pt>
                <c:pt idx="240">
                  <c:v>44851</c:v>
                </c:pt>
                <c:pt idx="241">
                  <c:v>44852</c:v>
                </c:pt>
                <c:pt idx="242">
                  <c:v>44853</c:v>
                </c:pt>
                <c:pt idx="243">
                  <c:v>44854</c:v>
                </c:pt>
                <c:pt idx="244">
                  <c:v>44855</c:v>
                </c:pt>
                <c:pt idx="245">
                  <c:v>44858</c:v>
                </c:pt>
                <c:pt idx="246">
                  <c:v>44859</c:v>
                </c:pt>
                <c:pt idx="247">
                  <c:v>44860</c:v>
                </c:pt>
                <c:pt idx="248">
                  <c:v>44861</c:v>
                </c:pt>
                <c:pt idx="249">
                  <c:v>44862</c:v>
                </c:pt>
                <c:pt idx="250">
                  <c:v>44865</c:v>
                </c:pt>
                <c:pt idx="251">
                  <c:v>44866</c:v>
                </c:pt>
                <c:pt idx="252">
                  <c:v>44867</c:v>
                </c:pt>
                <c:pt idx="253">
                  <c:v>44868</c:v>
                </c:pt>
                <c:pt idx="254">
                  <c:v>44869</c:v>
                </c:pt>
                <c:pt idx="255">
                  <c:v>44872</c:v>
                </c:pt>
                <c:pt idx="256">
                  <c:v>44873</c:v>
                </c:pt>
                <c:pt idx="257">
                  <c:v>44874</c:v>
                </c:pt>
                <c:pt idx="258">
                  <c:v>44875</c:v>
                </c:pt>
                <c:pt idx="259">
                  <c:v>44876</c:v>
                </c:pt>
                <c:pt idx="260">
                  <c:v>44879</c:v>
                </c:pt>
                <c:pt idx="261">
                  <c:v>44880</c:v>
                </c:pt>
                <c:pt idx="262">
                  <c:v>44881</c:v>
                </c:pt>
                <c:pt idx="263">
                  <c:v>44882</c:v>
                </c:pt>
                <c:pt idx="264">
                  <c:v>44883</c:v>
                </c:pt>
                <c:pt idx="265">
                  <c:v>44886</c:v>
                </c:pt>
                <c:pt idx="266">
                  <c:v>44887</c:v>
                </c:pt>
                <c:pt idx="267">
                  <c:v>44888</c:v>
                </c:pt>
                <c:pt idx="268">
                  <c:v>44890</c:v>
                </c:pt>
                <c:pt idx="269">
                  <c:v>44893</c:v>
                </c:pt>
                <c:pt idx="270">
                  <c:v>44894</c:v>
                </c:pt>
                <c:pt idx="271">
                  <c:v>44895</c:v>
                </c:pt>
                <c:pt idx="272">
                  <c:v>44896</c:v>
                </c:pt>
                <c:pt idx="273">
                  <c:v>44897</c:v>
                </c:pt>
                <c:pt idx="274">
                  <c:v>44900</c:v>
                </c:pt>
                <c:pt idx="275">
                  <c:v>44901</c:v>
                </c:pt>
                <c:pt idx="276">
                  <c:v>44902</c:v>
                </c:pt>
                <c:pt idx="277">
                  <c:v>44903</c:v>
                </c:pt>
                <c:pt idx="278">
                  <c:v>44904</c:v>
                </c:pt>
                <c:pt idx="279">
                  <c:v>44907</c:v>
                </c:pt>
                <c:pt idx="280">
                  <c:v>44908</c:v>
                </c:pt>
                <c:pt idx="281">
                  <c:v>44909</c:v>
                </c:pt>
                <c:pt idx="282">
                  <c:v>44910</c:v>
                </c:pt>
                <c:pt idx="283">
                  <c:v>44911</c:v>
                </c:pt>
                <c:pt idx="284">
                  <c:v>44914</c:v>
                </c:pt>
                <c:pt idx="285">
                  <c:v>44915</c:v>
                </c:pt>
                <c:pt idx="286">
                  <c:v>44916</c:v>
                </c:pt>
                <c:pt idx="287">
                  <c:v>44917</c:v>
                </c:pt>
                <c:pt idx="288">
                  <c:v>44918</c:v>
                </c:pt>
                <c:pt idx="289">
                  <c:v>44922</c:v>
                </c:pt>
                <c:pt idx="290">
                  <c:v>44923</c:v>
                </c:pt>
                <c:pt idx="291">
                  <c:v>44924</c:v>
                </c:pt>
                <c:pt idx="292">
                  <c:v>44925</c:v>
                </c:pt>
                <c:pt idx="293">
                  <c:v>44929</c:v>
                </c:pt>
                <c:pt idx="294">
                  <c:v>44930</c:v>
                </c:pt>
                <c:pt idx="295">
                  <c:v>44931</c:v>
                </c:pt>
                <c:pt idx="296">
                  <c:v>44932</c:v>
                </c:pt>
                <c:pt idx="297">
                  <c:v>44935</c:v>
                </c:pt>
                <c:pt idx="298">
                  <c:v>44936</c:v>
                </c:pt>
                <c:pt idx="299">
                  <c:v>44937</c:v>
                </c:pt>
                <c:pt idx="300">
                  <c:v>44938</c:v>
                </c:pt>
                <c:pt idx="301">
                  <c:v>44939</c:v>
                </c:pt>
                <c:pt idx="302">
                  <c:v>44943</c:v>
                </c:pt>
                <c:pt idx="303">
                  <c:v>44944</c:v>
                </c:pt>
                <c:pt idx="304">
                  <c:v>44945</c:v>
                </c:pt>
                <c:pt idx="305">
                  <c:v>44946</c:v>
                </c:pt>
                <c:pt idx="306">
                  <c:v>44949</c:v>
                </c:pt>
                <c:pt idx="307">
                  <c:v>44950</c:v>
                </c:pt>
                <c:pt idx="308">
                  <c:v>44951</c:v>
                </c:pt>
                <c:pt idx="309">
                  <c:v>44952</c:v>
                </c:pt>
                <c:pt idx="310">
                  <c:v>44953</c:v>
                </c:pt>
                <c:pt idx="311">
                  <c:v>44956</c:v>
                </c:pt>
                <c:pt idx="312">
                  <c:v>44957</c:v>
                </c:pt>
                <c:pt idx="313">
                  <c:v>44958</c:v>
                </c:pt>
                <c:pt idx="314">
                  <c:v>44959</c:v>
                </c:pt>
                <c:pt idx="315">
                  <c:v>44960</c:v>
                </c:pt>
                <c:pt idx="316">
                  <c:v>44963</c:v>
                </c:pt>
                <c:pt idx="317">
                  <c:v>44964</c:v>
                </c:pt>
                <c:pt idx="318">
                  <c:v>44965</c:v>
                </c:pt>
                <c:pt idx="319">
                  <c:v>44966</c:v>
                </c:pt>
                <c:pt idx="320">
                  <c:v>44967</c:v>
                </c:pt>
                <c:pt idx="321">
                  <c:v>44970</c:v>
                </c:pt>
                <c:pt idx="322">
                  <c:v>44971</c:v>
                </c:pt>
                <c:pt idx="323">
                  <c:v>44972</c:v>
                </c:pt>
                <c:pt idx="324">
                  <c:v>44973</c:v>
                </c:pt>
                <c:pt idx="325">
                  <c:v>44974</c:v>
                </c:pt>
                <c:pt idx="326">
                  <c:v>44978</c:v>
                </c:pt>
                <c:pt idx="327">
                  <c:v>44979</c:v>
                </c:pt>
                <c:pt idx="328">
                  <c:v>44980</c:v>
                </c:pt>
                <c:pt idx="329">
                  <c:v>44981</c:v>
                </c:pt>
                <c:pt idx="330">
                  <c:v>44984</c:v>
                </c:pt>
                <c:pt idx="331">
                  <c:v>44985</c:v>
                </c:pt>
                <c:pt idx="332">
                  <c:v>44986</c:v>
                </c:pt>
                <c:pt idx="333">
                  <c:v>44987</c:v>
                </c:pt>
                <c:pt idx="334">
                  <c:v>44988</c:v>
                </c:pt>
                <c:pt idx="335">
                  <c:v>44991</c:v>
                </c:pt>
                <c:pt idx="336">
                  <c:v>44992</c:v>
                </c:pt>
                <c:pt idx="337">
                  <c:v>44993</c:v>
                </c:pt>
                <c:pt idx="338">
                  <c:v>44994</c:v>
                </c:pt>
                <c:pt idx="339">
                  <c:v>44995</c:v>
                </c:pt>
                <c:pt idx="340">
                  <c:v>44998</c:v>
                </c:pt>
                <c:pt idx="341">
                  <c:v>44999</c:v>
                </c:pt>
                <c:pt idx="342">
                  <c:v>45000</c:v>
                </c:pt>
                <c:pt idx="343">
                  <c:v>45001</c:v>
                </c:pt>
                <c:pt idx="344">
                  <c:v>45002</c:v>
                </c:pt>
                <c:pt idx="345">
                  <c:v>45005</c:v>
                </c:pt>
                <c:pt idx="346">
                  <c:v>45006</c:v>
                </c:pt>
                <c:pt idx="347">
                  <c:v>45007</c:v>
                </c:pt>
                <c:pt idx="348">
                  <c:v>45008</c:v>
                </c:pt>
                <c:pt idx="349">
                  <c:v>45009</c:v>
                </c:pt>
                <c:pt idx="350">
                  <c:v>45012</c:v>
                </c:pt>
                <c:pt idx="351">
                  <c:v>45013</c:v>
                </c:pt>
                <c:pt idx="352">
                  <c:v>45014</c:v>
                </c:pt>
                <c:pt idx="353">
                  <c:v>45015</c:v>
                </c:pt>
                <c:pt idx="354">
                  <c:v>45016</c:v>
                </c:pt>
                <c:pt idx="355">
                  <c:v>45019</c:v>
                </c:pt>
                <c:pt idx="356">
                  <c:v>45020</c:v>
                </c:pt>
                <c:pt idx="357">
                  <c:v>45021</c:v>
                </c:pt>
                <c:pt idx="358">
                  <c:v>45022</c:v>
                </c:pt>
                <c:pt idx="359">
                  <c:v>45026</c:v>
                </c:pt>
                <c:pt idx="360">
                  <c:v>45027</c:v>
                </c:pt>
                <c:pt idx="361">
                  <c:v>45028</c:v>
                </c:pt>
                <c:pt idx="362">
                  <c:v>45029</c:v>
                </c:pt>
                <c:pt idx="363">
                  <c:v>45030</c:v>
                </c:pt>
                <c:pt idx="364">
                  <c:v>45033</c:v>
                </c:pt>
                <c:pt idx="365">
                  <c:v>45034</c:v>
                </c:pt>
                <c:pt idx="366">
                  <c:v>45035</c:v>
                </c:pt>
                <c:pt idx="367">
                  <c:v>45036</c:v>
                </c:pt>
                <c:pt idx="368">
                  <c:v>45037</c:v>
                </c:pt>
                <c:pt idx="369">
                  <c:v>45040</c:v>
                </c:pt>
                <c:pt idx="370">
                  <c:v>45041</c:v>
                </c:pt>
                <c:pt idx="371">
                  <c:v>45042</c:v>
                </c:pt>
                <c:pt idx="372">
                  <c:v>45043</c:v>
                </c:pt>
                <c:pt idx="373">
                  <c:v>45044</c:v>
                </c:pt>
                <c:pt idx="374">
                  <c:v>45047</c:v>
                </c:pt>
                <c:pt idx="375">
                  <c:v>45048</c:v>
                </c:pt>
                <c:pt idx="376">
                  <c:v>45049</c:v>
                </c:pt>
                <c:pt idx="377">
                  <c:v>45050</c:v>
                </c:pt>
                <c:pt idx="378">
                  <c:v>45051</c:v>
                </c:pt>
                <c:pt idx="379">
                  <c:v>45054</c:v>
                </c:pt>
                <c:pt idx="380">
                  <c:v>45055</c:v>
                </c:pt>
                <c:pt idx="381">
                  <c:v>45056</c:v>
                </c:pt>
                <c:pt idx="382">
                  <c:v>45057</c:v>
                </c:pt>
                <c:pt idx="383">
                  <c:v>45058</c:v>
                </c:pt>
                <c:pt idx="384">
                  <c:v>45061</c:v>
                </c:pt>
                <c:pt idx="385">
                  <c:v>45062</c:v>
                </c:pt>
                <c:pt idx="386">
                  <c:v>45063</c:v>
                </c:pt>
                <c:pt idx="387">
                  <c:v>45064</c:v>
                </c:pt>
                <c:pt idx="388">
                  <c:v>45065</c:v>
                </c:pt>
                <c:pt idx="389">
                  <c:v>45068</c:v>
                </c:pt>
                <c:pt idx="390">
                  <c:v>45069</c:v>
                </c:pt>
                <c:pt idx="391">
                  <c:v>45070</c:v>
                </c:pt>
                <c:pt idx="392">
                  <c:v>45071</c:v>
                </c:pt>
                <c:pt idx="393">
                  <c:v>45072</c:v>
                </c:pt>
                <c:pt idx="394">
                  <c:v>45076</c:v>
                </c:pt>
                <c:pt idx="395">
                  <c:v>45077</c:v>
                </c:pt>
                <c:pt idx="396">
                  <c:v>45078</c:v>
                </c:pt>
                <c:pt idx="397">
                  <c:v>45079</c:v>
                </c:pt>
                <c:pt idx="398">
                  <c:v>45082</c:v>
                </c:pt>
                <c:pt idx="399">
                  <c:v>45083</c:v>
                </c:pt>
                <c:pt idx="400">
                  <c:v>45084</c:v>
                </c:pt>
                <c:pt idx="401">
                  <c:v>45085</c:v>
                </c:pt>
                <c:pt idx="402">
                  <c:v>45086</c:v>
                </c:pt>
                <c:pt idx="403">
                  <c:v>45089</c:v>
                </c:pt>
                <c:pt idx="404">
                  <c:v>45090</c:v>
                </c:pt>
                <c:pt idx="405">
                  <c:v>45091</c:v>
                </c:pt>
                <c:pt idx="406">
                  <c:v>45092</c:v>
                </c:pt>
                <c:pt idx="407">
                  <c:v>45093</c:v>
                </c:pt>
                <c:pt idx="408">
                  <c:v>45097</c:v>
                </c:pt>
                <c:pt idx="409">
                  <c:v>45098</c:v>
                </c:pt>
                <c:pt idx="410">
                  <c:v>45099</c:v>
                </c:pt>
                <c:pt idx="411">
                  <c:v>45100</c:v>
                </c:pt>
                <c:pt idx="412">
                  <c:v>45103</c:v>
                </c:pt>
                <c:pt idx="413">
                  <c:v>45104</c:v>
                </c:pt>
                <c:pt idx="414">
                  <c:v>45105</c:v>
                </c:pt>
                <c:pt idx="415">
                  <c:v>45106</c:v>
                </c:pt>
                <c:pt idx="416">
                  <c:v>45107</c:v>
                </c:pt>
                <c:pt idx="417">
                  <c:v>45110</c:v>
                </c:pt>
                <c:pt idx="418">
                  <c:v>45112</c:v>
                </c:pt>
                <c:pt idx="419">
                  <c:v>45113</c:v>
                </c:pt>
                <c:pt idx="420">
                  <c:v>45114</c:v>
                </c:pt>
                <c:pt idx="421">
                  <c:v>45117</c:v>
                </c:pt>
                <c:pt idx="422">
                  <c:v>45118</c:v>
                </c:pt>
                <c:pt idx="423">
                  <c:v>45119</c:v>
                </c:pt>
                <c:pt idx="424">
                  <c:v>45120</c:v>
                </c:pt>
                <c:pt idx="425">
                  <c:v>45121</c:v>
                </c:pt>
                <c:pt idx="426">
                  <c:v>45124</c:v>
                </c:pt>
                <c:pt idx="427">
                  <c:v>45125</c:v>
                </c:pt>
                <c:pt idx="428">
                  <c:v>45126</c:v>
                </c:pt>
                <c:pt idx="429">
                  <c:v>45127</c:v>
                </c:pt>
                <c:pt idx="430">
                  <c:v>45128</c:v>
                </c:pt>
                <c:pt idx="431">
                  <c:v>45131</c:v>
                </c:pt>
                <c:pt idx="432">
                  <c:v>45132</c:v>
                </c:pt>
                <c:pt idx="433">
                  <c:v>45133</c:v>
                </c:pt>
                <c:pt idx="434">
                  <c:v>45134</c:v>
                </c:pt>
                <c:pt idx="435">
                  <c:v>45135</c:v>
                </c:pt>
                <c:pt idx="436">
                  <c:v>45138</c:v>
                </c:pt>
                <c:pt idx="437">
                  <c:v>45139</c:v>
                </c:pt>
                <c:pt idx="438">
                  <c:v>45140</c:v>
                </c:pt>
                <c:pt idx="439">
                  <c:v>45141</c:v>
                </c:pt>
                <c:pt idx="440">
                  <c:v>45142</c:v>
                </c:pt>
                <c:pt idx="441">
                  <c:v>45145</c:v>
                </c:pt>
                <c:pt idx="442">
                  <c:v>45146</c:v>
                </c:pt>
                <c:pt idx="443">
                  <c:v>45147</c:v>
                </c:pt>
                <c:pt idx="444">
                  <c:v>45148</c:v>
                </c:pt>
                <c:pt idx="445">
                  <c:v>45149</c:v>
                </c:pt>
                <c:pt idx="446">
                  <c:v>45152</c:v>
                </c:pt>
                <c:pt idx="447">
                  <c:v>45153</c:v>
                </c:pt>
                <c:pt idx="448">
                  <c:v>45154</c:v>
                </c:pt>
                <c:pt idx="449">
                  <c:v>45155</c:v>
                </c:pt>
                <c:pt idx="450">
                  <c:v>45156</c:v>
                </c:pt>
                <c:pt idx="451">
                  <c:v>45159</c:v>
                </c:pt>
                <c:pt idx="452">
                  <c:v>45160</c:v>
                </c:pt>
                <c:pt idx="453">
                  <c:v>45161</c:v>
                </c:pt>
                <c:pt idx="454">
                  <c:v>45162</c:v>
                </c:pt>
                <c:pt idx="455">
                  <c:v>45163</c:v>
                </c:pt>
                <c:pt idx="456">
                  <c:v>45166</c:v>
                </c:pt>
                <c:pt idx="457">
                  <c:v>45167</c:v>
                </c:pt>
                <c:pt idx="458">
                  <c:v>45168</c:v>
                </c:pt>
                <c:pt idx="459">
                  <c:v>45169</c:v>
                </c:pt>
                <c:pt idx="460">
                  <c:v>45170</c:v>
                </c:pt>
                <c:pt idx="461">
                  <c:v>45174</c:v>
                </c:pt>
                <c:pt idx="462">
                  <c:v>45175</c:v>
                </c:pt>
                <c:pt idx="463">
                  <c:v>45176</c:v>
                </c:pt>
                <c:pt idx="464">
                  <c:v>45177</c:v>
                </c:pt>
                <c:pt idx="465">
                  <c:v>45180</c:v>
                </c:pt>
                <c:pt idx="466">
                  <c:v>45181</c:v>
                </c:pt>
                <c:pt idx="467">
                  <c:v>45182</c:v>
                </c:pt>
                <c:pt idx="468">
                  <c:v>45183</c:v>
                </c:pt>
                <c:pt idx="469">
                  <c:v>45184</c:v>
                </c:pt>
                <c:pt idx="470">
                  <c:v>45187</c:v>
                </c:pt>
                <c:pt idx="471">
                  <c:v>45188</c:v>
                </c:pt>
                <c:pt idx="472">
                  <c:v>45189</c:v>
                </c:pt>
                <c:pt idx="473">
                  <c:v>45190</c:v>
                </c:pt>
                <c:pt idx="474">
                  <c:v>45191</c:v>
                </c:pt>
                <c:pt idx="475">
                  <c:v>45194</c:v>
                </c:pt>
                <c:pt idx="476">
                  <c:v>45195</c:v>
                </c:pt>
                <c:pt idx="477">
                  <c:v>45196</c:v>
                </c:pt>
                <c:pt idx="478">
                  <c:v>45197</c:v>
                </c:pt>
                <c:pt idx="479">
                  <c:v>45198</c:v>
                </c:pt>
                <c:pt idx="480">
                  <c:v>45201</c:v>
                </c:pt>
                <c:pt idx="481">
                  <c:v>45202</c:v>
                </c:pt>
                <c:pt idx="482">
                  <c:v>45203</c:v>
                </c:pt>
                <c:pt idx="483">
                  <c:v>45204</c:v>
                </c:pt>
                <c:pt idx="484">
                  <c:v>45205</c:v>
                </c:pt>
                <c:pt idx="485">
                  <c:v>45208</c:v>
                </c:pt>
                <c:pt idx="486">
                  <c:v>45209</c:v>
                </c:pt>
                <c:pt idx="487">
                  <c:v>45210</c:v>
                </c:pt>
                <c:pt idx="488">
                  <c:v>45211</c:v>
                </c:pt>
                <c:pt idx="489">
                  <c:v>45212</c:v>
                </c:pt>
                <c:pt idx="490">
                  <c:v>45215</c:v>
                </c:pt>
                <c:pt idx="491">
                  <c:v>45216</c:v>
                </c:pt>
                <c:pt idx="492">
                  <c:v>45217</c:v>
                </c:pt>
                <c:pt idx="493">
                  <c:v>45218</c:v>
                </c:pt>
                <c:pt idx="494">
                  <c:v>45219</c:v>
                </c:pt>
                <c:pt idx="495">
                  <c:v>45222</c:v>
                </c:pt>
                <c:pt idx="496">
                  <c:v>45223</c:v>
                </c:pt>
                <c:pt idx="497">
                  <c:v>45224</c:v>
                </c:pt>
                <c:pt idx="498">
                  <c:v>45225</c:v>
                </c:pt>
                <c:pt idx="499">
                  <c:v>45226</c:v>
                </c:pt>
                <c:pt idx="500">
                  <c:v>45229</c:v>
                </c:pt>
                <c:pt idx="501">
                  <c:v>45230</c:v>
                </c:pt>
                <c:pt idx="502">
                  <c:v>45231</c:v>
                </c:pt>
                <c:pt idx="503">
                  <c:v>45232</c:v>
                </c:pt>
                <c:pt idx="504">
                  <c:v>45233</c:v>
                </c:pt>
                <c:pt idx="505">
                  <c:v>45236</c:v>
                </c:pt>
                <c:pt idx="506">
                  <c:v>45237</c:v>
                </c:pt>
                <c:pt idx="507">
                  <c:v>45238</c:v>
                </c:pt>
                <c:pt idx="508">
                  <c:v>45239</c:v>
                </c:pt>
                <c:pt idx="509">
                  <c:v>45240</c:v>
                </c:pt>
                <c:pt idx="510">
                  <c:v>45243</c:v>
                </c:pt>
                <c:pt idx="511">
                  <c:v>45244</c:v>
                </c:pt>
                <c:pt idx="512">
                  <c:v>45245</c:v>
                </c:pt>
                <c:pt idx="513">
                  <c:v>45246</c:v>
                </c:pt>
                <c:pt idx="514">
                  <c:v>45247</c:v>
                </c:pt>
                <c:pt idx="515">
                  <c:v>45250</c:v>
                </c:pt>
                <c:pt idx="516">
                  <c:v>45251</c:v>
                </c:pt>
                <c:pt idx="517">
                  <c:v>45252</c:v>
                </c:pt>
                <c:pt idx="518">
                  <c:v>45254</c:v>
                </c:pt>
                <c:pt idx="519">
                  <c:v>45257</c:v>
                </c:pt>
                <c:pt idx="520">
                  <c:v>45258</c:v>
                </c:pt>
                <c:pt idx="521">
                  <c:v>45259</c:v>
                </c:pt>
                <c:pt idx="522">
                  <c:v>45260</c:v>
                </c:pt>
                <c:pt idx="523">
                  <c:v>45261</c:v>
                </c:pt>
                <c:pt idx="524">
                  <c:v>45264</c:v>
                </c:pt>
                <c:pt idx="525">
                  <c:v>45265</c:v>
                </c:pt>
                <c:pt idx="526">
                  <c:v>45266</c:v>
                </c:pt>
                <c:pt idx="527">
                  <c:v>45267</c:v>
                </c:pt>
                <c:pt idx="528">
                  <c:v>45268</c:v>
                </c:pt>
                <c:pt idx="529">
                  <c:v>45271</c:v>
                </c:pt>
                <c:pt idx="530">
                  <c:v>45272</c:v>
                </c:pt>
                <c:pt idx="531">
                  <c:v>45273</c:v>
                </c:pt>
                <c:pt idx="532">
                  <c:v>45274</c:v>
                </c:pt>
                <c:pt idx="533">
                  <c:v>45275</c:v>
                </c:pt>
                <c:pt idx="534">
                  <c:v>45278</c:v>
                </c:pt>
                <c:pt idx="535">
                  <c:v>45279</c:v>
                </c:pt>
                <c:pt idx="536">
                  <c:v>45280</c:v>
                </c:pt>
                <c:pt idx="537">
                  <c:v>45281</c:v>
                </c:pt>
                <c:pt idx="538">
                  <c:v>45282</c:v>
                </c:pt>
                <c:pt idx="539">
                  <c:v>45286</c:v>
                </c:pt>
                <c:pt idx="540">
                  <c:v>45287</c:v>
                </c:pt>
                <c:pt idx="541">
                  <c:v>45288</c:v>
                </c:pt>
                <c:pt idx="542">
                  <c:v>45289</c:v>
                </c:pt>
                <c:pt idx="543">
                  <c:v>45293</c:v>
                </c:pt>
                <c:pt idx="544">
                  <c:v>45294</c:v>
                </c:pt>
                <c:pt idx="545">
                  <c:v>45295</c:v>
                </c:pt>
                <c:pt idx="546">
                  <c:v>45296</c:v>
                </c:pt>
                <c:pt idx="547">
                  <c:v>45299</c:v>
                </c:pt>
                <c:pt idx="548">
                  <c:v>45300</c:v>
                </c:pt>
                <c:pt idx="549">
                  <c:v>45301</c:v>
                </c:pt>
                <c:pt idx="550">
                  <c:v>45302</c:v>
                </c:pt>
                <c:pt idx="551">
                  <c:v>45303</c:v>
                </c:pt>
                <c:pt idx="552">
                  <c:v>45307</c:v>
                </c:pt>
                <c:pt idx="553">
                  <c:v>45308</c:v>
                </c:pt>
                <c:pt idx="554">
                  <c:v>45309</c:v>
                </c:pt>
                <c:pt idx="555">
                  <c:v>45310</c:v>
                </c:pt>
                <c:pt idx="556">
                  <c:v>45313</c:v>
                </c:pt>
                <c:pt idx="557">
                  <c:v>45314</c:v>
                </c:pt>
                <c:pt idx="558">
                  <c:v>45315</c:v>
                </c:pt>
                <c:pt idx="559">
                  <c:v>45316</c:v>
                </c:pt>
                <c:pt idx="560">
                  <c:v>45317</c:v>
                </c:pt>
                <c:pt idx="561">
                  <c:v>45320</c:v>
                </c:pt>
                <c:pt idx="562">
                  <c:v>45321</c:v>
                </c:pt>
                <c:pt idx="563">
                  <c:v>45322</c:v>
                </c:pt>
                <c:pt idx="564">
                  <c:v>45323</c:v>
                </c:pt>
                <c:pt idx="565">
                  <c:v>45324</c:v>
                </c:pt>
                <c:pt idx="566">
                  <c:v>45327</c:v>
                </c:pt>
                <c:pt idx="567">
                  <c:v>45328</c:v>
                </c:pt>
                <c:pt idx="568">
                  <c:v>45329</c:v>
                </c:pt>
                <c:pt idx="569">
                  <c:v>45330</c:v>
                </c:pt>
                <c:pt idx="570">
                  <c:v>45331</c:v>
                </c:pt>
                <c:pt idx="571">
                  <c:v>45334</c:v>
                </c:pt>
                <c:pt idx="572">
                  <c:v>45335</c:v>
                </c:pt>
                <c:pt idx="573">
                  <c:v>45336</c:v>
                </c:pt>
                <c:pt idx="574">
                  <c:v>45337</c:v>
                </c:pt>
                <c:pt idx="575">
                  <c:v>45338</c:v>
                </c:pt>
                <c:pt idx="576">
                  <c:v>45342</c:v>
                </c:pt>
                <c:pt idx="577">
                  <c:v>45343</c:v>
                </c:pt>
                <c:pt idx="578">
                  <c:v>45344</c:v>
                </c:pt>
                <c:pt idx="579">
                  <c:v>45345</c:v>
                </c:pt>
                <c:pt idx="580">
                  <c:v>45348</c:v>
                </c:pt>
                <c:pt idx="581">
                  <c:v>45349</c:v>
                </c:pt>
                <c:pt idx="582">
                  <c:v>45350</c:v>
                </c:pt>
                <c:pt idx="583">
                  <c:v>45351</c:v>
                </c:pt>
                <c:pt idx="584">
                  <c:v>45352</c:v>
                </c:pt>
                <c:pt idx="585">
                  <c:v>45355</c:v>
                </c:pt>
                <c:pt idx="586">
                  <c:v>45356</c:v>
                </c:pt>
                <c:pt idx="587">
                  <c:v>45357</c:v>
                </c:pt>
                <c:pt idx="588">
                  <c:v>45358</c:v>
                </c:pt>
                <c:pt idx="589">
                  <c:v>45359</c:v>
                </c:pt>
                <c:pt idx="590">
                  <c:v>45362</c:v>
                </c:pt>
                <c:pt idx="591">
                  <c:v>45363</c:v>
                </c:pt>
                <c:pt idx="592">
                  <c:v>45364</c:v>
                </c:pt>
                <c:pt idx="593">
                  <c:v>45365</c:v>
                </c:pt>
                <c:pt idx="594">
                  <c:v>45366</c:v>
                </c:pt>
                <c:pt idx="595">
                  <c:v>45369</c:v>
                </c:pt>
                <c:pt idx="596">
                  <c:v>45370</c:v>
                </c:pt>
                <c:pt idx="597">
                  <c:v>45371</c:v>
                </c:pt>
                <c:pt idx="598">
                  <c:v>45372</c:v>
                </c:pt>
                <c:pt idx="599">
                  <c:v>45373</c:v>
                </c:pt>
                <c:pt idx="600">
                  <c:v>45376</c:v>
                </c:pt>
                <c:pt idx="601">
                  <c:v>45377</c:v>
                </c:pt>
                <c:pt idx="602">
                  <c:v>45378</c:v>
                </c:pt>
                <c:pt idx="603">
                  <c:v>45379</c:v>
                </c:pt>
                <c:pt idx="604">
                  <c:v>45383</c:v>
                </c:pt>
                <c:pt idx="605">
                  <c:v>45384</c:v>
                </c:pt>
                <c:pt idx="606">
                  <c:v>45385</c:v>
                </c:pt>
                <c:pt idx="607">
                  <c:v>45386</c:v>
                </c:pt>
                <c:pt idx="608">
                  <c:v>45387</c:v>
                </c:pt>
                <c:pt idx="609">
                  <c:v>45390</c:v>
                </c:pt>
                <c:pt idx="610">
                  <c:v>45391</c:v>
                </c:pt>
                <c:pt idx="611">
                  <c:v>45392</c:v>
                </c:pt>
                <c:pt idx="612">
                  <c:v>45393</c:v>
                </c:pt>
                <c:pt idx="613">
                  <c:v>45394</c:v>
                </c:pt>
                <c:pt idx="614">
                  <c:v>45397</c:v>
                </c:pt>
                <c:pt idx="615">
                  <c:v>45398</c:v>
                </c:pt>
                <c:pt idx="616">
                  <c:v>45399</c:v>
                </c:pt>
                <c:pt idx="617">
                  <c:v>45400</c:v>
                </c:pt>
                <c:pt idx="618">
                  <c:v>45401</c:v>
                </c:pt>
                <c:pt idx="619">
                  <c:v>45404</c:v>
                </c:pt>
                <c:pt idx="620">
                  <c:v>45405</c:v>
                </c:pt>
                <c:pt idx="621">
                  <c:v>45406</c:v>
                </c:pt>
                <c:pt idx="622">
                  <c:v>45407</c:v>
                </c:pt>
                <c:pt idx="623">
                  <c:v>45408</c:v>
                </c:pt>
                <c:pt idx="624">
                  <c:v>45411</c:v>
                </c:pt>
                <c:pt idx="625">
                  <c:v>45412</c:v>
                </c:pt>
                <c:pt idx="626">
                  <c:v>45413</c:v>
                </c:pt>
                <c:pt idx="627">
                  <c:v>45414</c:v>
                </c:pt>
                <c:pt idx="628">
                  <c:v>45415</c:v>
                </c:pt>
                <c:pt idx="629">
                  <c:v>45418</c:v>
                </c:pt>
                <c:pt idx="630">
                  <c:v>45419</c:v>
                </c:pt>
                <c:pt idx="631">
                  <c:v>45420</c:v>
                </c:pt>
                <c:pt idx="632">
                  <c:v>45421</c:v>
                </c:pt>
                <c:pt idx="633">
                  <c:v>45422</c:v>
                </c:pt>
                <c:pt idx="634">
                  <c:v>45425</c:v>
                </c:pt>
                <c:pt idx="635">
                  <c:v>45426</c:v>
                </c:pt>
                <c:pt idx="636">
                  <c:v>45427</c:v>
                </c:pt>
                <c:pt idx="637">
                  <c:v>45428</c:v>
                </c:pt>
                <c:pt idx="638">
                  <c:v>45429</c:v>
                </c:pt>
                <c:pt idx="639">
                  <c:v>45432</c:v>
                </c:pt>
                <c:pt idx="640">
                  <c:v>45433</c:v>
                </c:pt>
                <c:pt idx="641">
                  <c:v>45434</c:v>
                </c:pt>
                <c:pt idx="642">
                  <c:v>45435</c:v>
                </c:pt>
                <c:pt idx="643">
                  <c:v>45436</c:v>
                </c:pt>
                <c:pt idx="644">
                  <c:v>45440</c:v>
                </c:pt>
                <c:pt idx="645">
                  <c:v>45441</c:v>
                </c:pt>
                <c:pt idx="646">
                  <c:v>45442</c:v>
                </c:pt>
                <c:pt idx="647">
                  <c:v>45443</c:v>
                </c:pt>
                <c:pt idx="648">
                  <c:v>45446</c:v>
                </c:pt>
                <c:pt idx="649">
                  <c:v>45447</c:v>
                </c:pt>
                <c:pt idx="650">
                  <c:v>45448</c:v>
                </c:pt>
                <c:pt idx="651">
                  <c:v>45449</c:v>
                </c:pt>
                <c:pt idx="652">
                  <c:v>45450</c:v>
                </c:pt>
                <c:pt idx="653">
                  <c:v>45453</c:v>
                </c:pt>
                <c:pt idx="654">
                  <c:v>45454</c:v>
                </c:pt>
                <c:pt idx="655">
                  <c:v>45455</c:v>
                </c:pt>
                <c:pt idx="656">
                  <c:v>45456</c:v>
                </c:pt>
                <c:pt idx="657">
                  <c:v>45457</c:v>
                </c:pt>
                <c:pt idx="658">
                  <c:v>45460</c:v>
                </c:pt>
                <c:pt idx="659">
                  <c:v>45461</c:v>
                </c:pt>
                <c:pt idx="660">
                  <c:v>45463</c:v>
                </c:pt>
                <c:pt idx="661">
                  <c:v>45464</c:v>
                </c:pt>
                <c:pt idx="662">
                  <c:v>45467</c:v>
                </c:pt>
                <c:pt idx="663">
                  <c:v>45468</c:v>
                </c:pt>
                <c:pt idx="664">
                  <c:v>45469</c:v>
                </c:pt>
                <c:pt idx="665">
                  <c:v>45470</c:v>
                </c:pt>
                <c:pt idx="666">
                  <c:v>45471</c:v>
                </c:pt>
                <c:pt idx="667">
                  <c:v>45474</c:v>
                </c:pt>
                <c:pt idx="668">
                  <c:v>45475</c:v>
                </c:pt>
                <c:pt idx="669">
                  <c:v>45476</c:v>
                </c:pt>
                <c:pt idx="670">
                  <c:v>45478</c:v>
                </c:pt>
                <c:pt idx="671">
                  <c:v>45481</c:v>
                </c:pt>
                <c:pt idx="672">
                  <c:v>45482</c:v>
                </c:pt>
                <c:pt idx="673">
                  <c:v>45483</c:v>
                </c:pt>
                <c:pt idx="674">
                  <c:v>45484</c:v>
                </c:pt>
                <c:pt idx="675">
                  <c:v>45485</c:v>
                </c:pt>
                <c:pt idx="676">
                  <c:v>45488</c:v>
                </c:pt>
                <c:pt idx="677">
                  <c:v>45489</c:v>
                </c:pt>
                <c:pt idx="678">
                  <c:v>45490</c:v>
                </c:pt>
                <c:pt idx="679">
                  <c:v>45491</c:v>
                </c:pt>
                <c:pt idx="680">
                  <c:v>45492</c:v>
                </c:pt>
                <c:pt idx="681">
                  <c:v>45495</c:v>
                </c:pt>
                <c:pt idx="682">
                  <c:v>45496</c:v>
                </c:pt>
                <c:pt idx="683">
                  <c:v>45497</c:v>
                </c:pt>
                <c:pt idx="684">
                  <c:v>45498</c:v>
                </c:pt>
                <c:pt idx="685">
                  <c:v>45499</c:v>
                </c:pt>
                <c:pt idx="686">
                  <c:v>45502</c:v>
                </c:pt>
                <c:pt idx="687">
                  <c:v>45503</c:v>
                </c:pt>
                <c:pt idx="688">
                  <c:v>45504</c:v>
                </c:pt>
                <c:pt idx="689">
                  <c:v>45505</c:v>
                </c:pt>
                <c:pt idx="690">
                  <c:v>45506</c:v>
                </c:pt>
                <c:pt idx="691">
                  <c:v>45509</c:v>
                </c:pt>
                <c:pt idx="692">
                  <c:v>45510</c:v>
                </c:pt>
                <c:pt idx="693">
                  <c:v>45511</c:v>
                </c:pt>
                <c:pt idx="694">
                  <c:v>45512</c:v>
                </c:pt>
                <c:pt idx="695">
                  <c:v>45513</c:v>
                </c:pt>
                <c:pt idx="696">
                  <c:v>45516</c:v>
                </c:pt>
                <c:pt idx="697">
                  <c:v>45517</c:v>
                </c:pt>
                <c:pt idx="698">
                  <c:v>45518</c:v>
                </c:pt>
                <c:pt idx="699">
                  <c:v>45519</c:v>
                </c:pt>
                <c:pt idx="700">
                  <c:v>45520</c:v>
                </c:pt>
                <c:pt idx="701">
                  <c:v>45523</c:v>
                </c:pt>
                <c:pt idx="702">
                  <c:v>45524</c:v>
                </c:pt>
                <c:pt idx="703">
                  <c:v>45525</c:v>
                </c:pt>
                <c:pt idx="704">
                  <c:v>45526</c:v>
                </c:pt>
                <c:pt idx="705">
                  <c:v>45527</c:v>
                </c:pt>
                <c:pt idx="706">
                  <c:v>45530</c:v>
                </c:pt>
                <c:pt idx="707">
                  <c:v>45531</c:v>
                </c:pt>
                <c:pt idx="708">
                  <c:v>45532</c:v>
                </c:pt>
                <c:pt idx="709">
                  <c:v>45533</c:v>
                </c:pt>
                <c:pt idx="710">
                  <c:v>45534</c:v>
                </c:pt>
                <c:pt idx="711">
                  <c:v>45538</c:v>
                </c:pt>
                <c:pt idx="712">
                  <c:v>45539</c:v>
                </c:pt>
                <c:pt idx="713">
                  <c:v>45540</c:v>
                </c:pt>
                <c:pt idx="714">
                  <c:v>45541</c:v>
                </c:pt>
                <c:pt idx="715">
                  <c:v>45544</c:v>
                </c:pt>
                <c:pt idx="716">
                  <c:v>45545</c:v>
                </c:pt>
                <c:pt idx="717">
                  <c:v>45546</c:v>
                </c:pt>
                <c:pt idx="718">
                  <c:v>45547</c:v>
                </c:pt>
                <c:pt idx="719">
                  <c:v>45548</c:v>
                </c:pt>
                <c:pt idx="720">
                  <c:v>45551</c:v>
                </c:pt>
                <c:pt idx="721">
                  <c:v>45552</c:v>
                </c:pt>
                <c:pt idx="722">
                  <c:v>45553</c:v>
                </c:pt>
                <c:pt idx="723">
                  <c:v>45554</c:v>
                </c:pt>
                <c:pt idx="724">
                  <c:v>45555</c:v>
                </c:pt>
                <c:pt idx="725">
                  <c:v>45558</c:v>
                </c:pt>
                <c:pt idx="726">
                  <c:v>45559</c:v>
                </c:pt>
                <c:pt idx="727">
                  <c:v>45560</c:v>
                </c:pt>
                <c:pt idx="728">
                  <c:v>45561</c:v>
                </c:pt>
                <c:pt idx="729">
                  <c:v>45562</c:v>
                </c:pt>
                <c:pt idx="730">
                  <c:v>45565</c:v>
                </c:pt>
                <c:pt idx="731">
                  <c:v>45566</c:v>
                </c:pt>
                <c:pt idx="732">
                  <c:v>45567</c:v>
                </c:pt>
                <c:pt idx="733">
                  <c:v>45568</c:v>
                </c:pt>
                <c:pt idx="734">
                  <c:v>45569</c:v>
                </c:pt>
                <c:pt idx="735">
                  <c:v>45572</c:v>
                </c:pt>
                <c:pt idx="736">
                  <c:v>45573</c:v>
                </c:pt>
                <c:pt idx="737">
                  <c:v>45574</c:v>
                </c:pt>
                <c:pt idx="738">
                  <c:v>45575</c:v>
                </c:pt>
                <c:pt idx="739">
                  <c:v>45576</c:v>
                </c:pt>
                <c:pt idx="740">
                  <c:v>45579</c:v>
                </c:pt>
                <c:pt idx="741">
                  <c:v>45580</c:v>
                </c:pt>
                <c:pt idx="742">
                  <c:v>45581</c:v>
                </c:pt>
                <c:pt idx="743">
                  <c:v>45582</c:v>
                </c:pt>
                <c:pt idx="744">
                  <c:v>45583</c:v>
                </c:pt>
                <c:pt idx="745">
                  <c:v>45586</c:v>
                </c:pt>
                <c:pt idx="746">
                  <c:v>45587</c:v>
                </c:pt>
                <c:pt idx="747">
                  <c:v>45588</c:v>
                </c:pt>
                <c:pt idx="748">
                  <c:v>45589</c:v>
                </c:pt>
                <c:pt idx="749">
                  <c:v>45590</c:v>
                </c:pt>
                <c:pt idx="750">
                  <c:v>45593</c:v>
                </c:pt>
                <c:pt idx="751">
                  <c:v>45594</c:v>
                </c:pt>
                <c:pt idx="752">
                  <c:v>45595</c:v>
                </c:pt>
                <c:pt idx="753">
                  <c:v>45596</c:v>
                </c:pt>
                <c:pt idx="754">
                  <c:v>45597</c:v>
                </c:pt>
              </c:numCache>
            </c:numRef>
          </c:cat>
          <c:val>
            <c:numRef>
              <c:f>'Pane 1'!$B$37:$B$791</c:f>
              <c:numCache>
                <c:formatCode>0.00</c:formatCode>
                <c:ptCount val="755"/>
                <c:pt idx="0">
                  <c:v>22.69</c:v>
                </c:pt>
                <c:pt idx="1">
                  <c:v>23.28</c:v>
                </c:pt>
                <c:pt idx="2">
                  <c:v>21.44</c:v>
                </c:pt>
                <c:pt idx="3">
                  <c:v>22.37</c:v>
                </c:pt>
                <c:pt idx="4">
                  <c:v>22.45</c:v>
                </c:pt>
                <c:pt idx="5">
                  <c:v>22.17</c:v>
                </c:pt>
                <c:pt idx="6">
                  <c:v>21.63</c:v>
                </c:pt>
                <c:pt idx="7">
                  <c:v>21.68</c:v>
                </c:pt>
                <c:pt idx="8">
                  <c:v>21.74</c:v>
                </c:pt>
                <c:pt idx="9">
                  <c:v>21.82</c:v>
                </c:pt>
                <c:pt idx="10">
                  <c:v>21.46</c:v>
                </c:pt>
                <c:pt idx="11">
                  <c:v>21.25</c:v>
                </c:pt>
                <c:pt idx="12">
                  <c:v>20.8</c:v>
                </c:pt>
                <c:pt idx="13">
                  <c:v>20.22</c:v>
                </c:pt>
                <c:pt idx="14">
                  <c:v>20.23</c:v>
                </c:pt>
                <c:pt idx="15">
                  <c:v>20.36</c:v>
                </c:pt>
                <c:pt idx="16">
                  <c:v>20.71</c:v>
                </c:pt>
                <c:pt idx="17">
                  <c:v>20.09</c:v>
                </c:pt>
                <c:pt idx="18">
                  <c:v>19.97</c:v>
                </c:pt>
                <c:pt idx="19">
                  <c:v>19.71</c:v>
                </c:pt>
                <c:pt idx="20">
                  <c:v>19.989999999999998</c:v>
                </c:pt>
                <c:pt idx="21">
                  <c:v>20.69</c:v>
                </c:pt>
                <c:pt idx="22">
                  <c:v>20.29</c:v>
                </c:pt>
                <c:pt idx="23">
                  <c:v>20.73</c:v>
                </c:pt>
                <c:pt idx="24">
                  <c:v>20.329999999999998</c:v>
                </c:pt>
                <c:pt idx="25">
                  <c:v>20.399999999999999</c:v>
                </c:pt>
                <c:pt idx="26">
                  <c:v>19.93</c:v>
                </c:pt>
                <c:pt idx="27">
                  <c:v>19.440000000000001</c:v>
                </c:pt>
                <c:pt idx="28">
                  <c:v>19.47</c:v>
                </c:pt>
                <c:pt idx="29">
                  <c:v>19.440000000000001</c:v>
                </c:pt>
                <c:pt idx="30">
                  <c:v>19.55</c:v>
                </c:pt>
                <c:pt idx="31">
                  <c:v>19.13</c:v>
                </c:pt>
                <c:pt idx="32">
                  <c:v>19.649999999999999</c:v>
                </c:pt>
                <c:pt idx="33">
                  <c:v>19.07</c:v>
                </c:pt>
                <c:pt idx="34">
                  <c:v>19.71</c:v>
                </c:pt>
                <c:pt idx="35">
                  <c:v>19.61</c:v>
                </c:pt>
                <c:pt idx="36">
                  <c:v>19.84</c:v>
                </c:pt>
                <c:pt idx="37">
                  <c:v>19.66</c:v>
                </c:pt>
                <c:pt idx="38">
                  <c:v>19.57</c:v>
                </c:pt>
                <c:pt idx="39">
                  <c:v>19.28</c:v>
                </c:pt>
                <c:pt idx="40">
                  <c:v>19.3</c:v>
                </c:pt>
                <c:pt idx="41">
                  <c:v>19.399999999999999</c:v>
                </c:pt>
                <c:pt idx="42">
                  <c:v>19.649999999999999</c:v>
                </c:pt>
                <c:pt idx="43">
                  <c:v>19.98</c:v>
                </c:pt>
                <c:pt idx="44">
                  <c:v>18.91</c:v>
                </c:pt>
                <c:pt idx="45">
                  <c:v>18.62</c:v>
                </c:pt>
                <c:pt idx="46">
                  <c:v>18.510000000000002</c:v>
                </c:pt>
                <c:pt idx="47">
                  <c:v>18.21</c:v>
                </c:pt>
                <c:pt idx="48">
                  <c:v>18.350000000000001</c:v>
                </c:pt>
                <c:pt idx="49">
                  <c:v>16.93</c:v>
                </c:pt>
                <c:pt idx="50">
                  <c:v>17.29</c:v>
                </c:pt>
                <c:pt idx="51">
                  <c:v>16.87</c:v>
                </c:pt>
                <c:pt idx="52">
                  <c:v>16.72</c:v>
                </c:pt>
                <c:pt idx="53">
                  <c:v>16.87</c:v>
                </c:pt>
                <c:pt idx="54">
                  <c:v>17.09</c:v>
                </c:pt>
                <c:pt idx="55">
                  <c:v>16.97</c:v>
                </c:pt>
                <c:pt idx="56">
                  <c:v>17</c:v>
                </c:pt>
                <c:pt idx="57">
                  <c:v>16.86</c:v>
                </c:pt>
                <c:pt idx="58">
                  <c:v>16.75</c:v>
                </c:pt>
                <c:pt idx="59">
                  <c:v>16.190000000000001</c:v>
                </c:pt>
                <c:pt idx="60">
                  <c:v>16.329999999999998</c:v>
                </c:pt>
                <c:pt idx="61">
                  <c:v>16.760000000000002</c:v>
                </c:pt>
                <c:pt idx="62">
                  <c:v>17.03</c:v>
                </c:pt>
                <c:pt idx="63">
                  <c:v>16.8</c:v>
                </c:pt>
                <c:pt idx="64">
                  <c:v>16.3</c:v>
                </c:pt>
                <c:pt idx="65">
                  <c:v>16.48</c:v>
                </c:pt>
                <c:pt idx="66">
                  <c:v>16.7</c:v>
                </c:pt>
                <c:pt idx="67">
                  <c:v>17.05</c:v>
                </c:pt>
                <c:pt idx="68">
                  <c:v>17.29</c:v>
                </c:pt>
                <c:pt idx="69">
                  <c:v>16.850000000000001</c:v>
                </c:pt>
                <c:pt idx="70">
                  <c:v>17.09</c:v>
                </c:pt>
                <c:pt idx="71">
                  <c:v>16.98</c:v>
                </c:pt>
                <c:pt idx="72">
                  <c:v>17.079999999999998</c:v>
                </c:pt>
                <c:pt idx="73">
                  <c:v>17.28</c:v>
                </c:pt>
                <c:pt idx="74">
                  <c:v>16.96</c:v>
                </c:pt>
                <c:pt idx="75">
                  <c:v>16.46</c:v>
                </c:pt>
                <c:pt idx="76">
                  <c:v>16.309999999999999</c:v>
                </c:pt>
                <c:pt idx="77">
                  <c:v>15.04</c:v>
                </c:pt>
                <c:pt idx="78">
                  <c:v>18.309999999999999</c:v>
                </c:pt>
                <c:pt idx="79">
                  <c:v>18.68</c:v>
                </c:pt>
                <c:pt idx="80">
                  <c:v>20.92</c:v>
                </c:pt>
                <c:pt idx="81">
                  <c:v>20.010000000000002</c:v>
                </c:pt>
                <c:pt idx="82">
                  <c:v>19.350000000000001</c:v>
                </c:pt>
                <c:pt idx="83">
                  <c:v>18.95</c:v>
                </c:pt>
                <c:pt idx="84">
                  <c:v>20</c:v>
                </c:pt>
                <c:pt idx="85">
                  <c:v>20.73</c:v>
                </c:pt>
                <c:pt idx="86">
                  <c:v>20.37</c:v>
                </c:pt>
                <c:pt idx="87">
                  <c:v>19.39</c:v>
                </c:pt>
                <c:pt idx="88">
                  <c:v>19.649999999999999</c:v>
                </c:pt>
                <c:pt idx="89">
                  <c:v>18.72</c:v>
                </c:pt>
                <c:pt idx="90">
                  <c:v>18.13</c:v>
                </c:pt>
                <c:pt idx="91">
                  <c:v>18.559999999999999</c:v>
                </c:pt>
                <c:pt idx="92">
                  <c:v>18.27</c:v>
                </c:pt>
                <c:pt idx="93">
                  <c:v>18.87</c:v>
                </c:pt>
                <c:pt idx="94">
                  <c:v>20.010000000000002</c:v>
                </c:pt>
                <c:pt idx="95">
                  <c:v>19.649999999999999</c:v>
                </c:pt>
                <c:pt idx="96">
                  <c:v>20.07</c:v>
                </c:pt>
                <c:pt idx="97">
                  <c:v>19.8</c:v>
                </c:pt>
                <c:pt idx="98">
                  <c:v>20.97</c:v>
                </c:pt>
                <c:pt idx="99">
                  <c:v>20.96</c:v>
                </c:pt>
                <c:pt idx="100">
                  <c:v>20.67</c:v>
                </c:pt>
                <c:pt idx="101">
                  <c:v>20.78</c:v>
                </c:pt>
                <c:pt idx="102">
                  <c:v>20.48</c:v>
                </c:pt>
                <c:pt idx="103">
                  <c:v>20.48</c:v>
                </c:pt>
                <c:pt idx="104">
                  <c:v>20.7</c:v>
                </c:pt>
                <c:pt idx="105">
                  <c:v>21.88</c:v>
                </c:pt>
                <c:pt idx="106">
                  <c:v>21.14</c:v>
                </c:pt>
                <c:pt idx="107">
                  <c:v>20.7</c:v>
                </c:pt>
                <c:pt idx="108">
                  <c:v>20.45</c:v>
                </c:pt>
                <c:pt idx="109">
                  <c:v>19.41</c:v>
                </c:pt>
                <c:pt idx="110">
                  <c:v>19.329999999999998</c:v>
                </c:pt>
                <c:pt idx="111">
                  <c:v>19.260000000000002</c:v>
                </c:pt>
                <c:pt idx="112">
                  <c:v>19.260000000000002</c:v>
                </c:pt>
                <c:pt idx="113">
                  <c:v>19.190000000000001</c:v>
                </c:pt>
                <c:pt idx="114">
                  <c:v>18.86</c:v>
                </c:pt>
                <c:pt idx="115">
                  <c:v>19.18</c:v>
                </c:pt>
                <c:pt idx="116">
                  <c:v>18.420000000000002</c:v>
                </c:pt>
                <c:pt idx="117">
                  <c:v>16.940000000000001</c:v>
                </c:pt>
                <c:pt idx="118">
                  <c:v>16.59</c:v>
                </c:pt>
                <c:pt idx="119">
                  <c:v>16.739999999999998</c:v>
                </c:pt>
                <c:pt idx="120">
                  <c:v>16.04</c:v>
                </c:pt>
                <c:pt idx="121">
                  <c:v>15.48</c:v>
                </c:pt>
                <c:pt idx="122">
                  <c:v>15.66</c:v>
                </c:pt>
                <c:pt idx="123">
                  <c:v>15.17</c:v>
                </c:pt>
                <c:pt idx="124">
                  <c:v>15.4</c:v>
                </c:pt>
                <c:pt idx="125">
                  <c:v>15.74</c:v>
                </c:pt>
                <c:pt idx="126">
                  <c:v>16.28</c:v>
                </c:pt>
                <c:pt idx="127">
                  <c:v>15.43</c:v>
                </c:pt>
                <c:pt idx="128">
                  <c:v>14.01</c:v>
                </c:pt>
                <c:pt idx="129">
                  <c:v>12.99</c:v>
                </c:pt>
                <c:pt idx="130">
                  <c:v>13.45</c:v>
                </c:pt>
                <c:pt idx="131">
                  <c:v>12.87</c:v>
                </c:pt>
                <c:pt idx="132">
                  <c:v>13.02</c:v>
                </c:pt>
                <c:pt idx="133">
                  <c:v>13.16</c:v>
                </c:pt>
                <c:pt idx="134">
                  <c:v>12.58</c:v>
                </c:pt>
                <c:pt idx="135">
                  <c:v>14.03</c:v>
                </c:pt>
                <c:pt idx="136">
                  <c:v>13.5</c:v>
                </c:pt>
                <c:pt idx="137">
                  <c:v>14.34</c:v>
                </c:pt>
                <c:pt idx="138">
                  <c:v>13.9</c:v>
                </c:pt>
                <c:pt idx="139">
                  <c:v>13.6</c:v>
                </c:pt>
                <c:pt idx="140">
                  <c:v>13.61</c:v>
                </c:pt>
                <c:pt idx="141">
                  <c:v>13.63</c:v>
                </c:pt>
                <c:pt idx="142">
                  <c:v>14.28</c:v>
                </c:pt>
                <c:pt idx="143">
                  <c:v>14.77</c:v>
                </c:pt>
                <c:pt idx="144">
                  <c:v>14.42</c:v>
                </c:pt>
                <c:pt idx="145">
                  <c:v>14.45</c:v>
                </c:pt>
                <c:pt idx="146">
                  <c:v>15.21</c:v>
                </c:pt>
                <c:pt idx="147">
                  <c:v>14.74</c:v>
                </c:pt>
                <c:pt idx="148">
                  <c:v>14.66</c:v>
                </c:pt>
                <c:pt idx="149">
                  <c:v>15.21</c:v>
                </c:pt>
                <c:pt idx="150">
                  <c:v>14.98</c:v>
                </c:pt>
                <c:pt idx="151">
                  <c:v>14.68</c:v>
                </c:pt>
                <c:pt idx="152">
                  <c:v>14.21</c:v>
                </c:pt>
                <c:pt idx="153">
                  <c:v>14.05</c:v>
                </c:pt>
                <c:pt idx="154">
                  <c:v>13.63</c:v>
                </c:pt>
                <c:pt idx="155">
                  <c:v>14.2</c:v>
                </c:pt>
                <c:pt idx="156">
                  <c:v>13.65</c:v>
                </c:pt>
                <c:pt idx="157">
                  <c:v>13.56</c:v>
                </c:pt>
                <c:pt idx="158">
                  <c:v>13.91</c:v>
                </c:pt>
                <c:pt idx="159">
                  <c:v>13.54</c:v>
                </c:pt>
                <c:pt idx="160">
                  <c:v>13.98</c:v>
                </c:pt>
                <c:pt idx="161">
                  <c:v>14.21</c:v>
                </c:pt>
                <c:pt idx="162">
                  <c:v>14.21</c:v>
                </c:pt>
                <c:pt idx="163">
                  <c:v>14.03</c:v>
                </c:pt>
                <c:pt idx="164">
                  <c:v>13.73</c:v>
                </c:pt>
                <c:pt idx="165">
                  <c:v>13.88</c:v>
                </c:pt>
                <c:pt idx="166">
                  <c:v>13.93</c:v>
                </c:pt>
                <c:pt idx="167">
                  <c:v>13.74</c:v>
                </c:pt>
                <c:pt idx="168">
                  <c:v>13.65</c:v>
                </c:pt>
                <c:pt idx="169">
                  <c:v>13.97</c:v>
                </c:pt>
                <c:pt idx="170">
                  <c:v>13.81</c:v>
                </c:pt>
                <c:pt idx="171">
                  <c:v>13.24</c:v>
                </c:pt>
                <c:pt idx="172">
                  <c:v>13.09</c:v>
                </c:pt>
                <c:pt idx="173">
                  <c:v>12.74</c:v>
                </c:pt>
                <c:pt idx="174">
                  <c:v>12.7</c:v>
                </c:pt>
                <c:pt idx="175">
                  <c:v>13.05</c:v>
                </c:pt>
                <c:pt idx="176">
                  <c:v>13</c:v>
                </c:pt>
                <c:pt idx="177">
                  <c:v>13.68</c:v>
                </c:pt>
                <c:pt idx="178">
                  <c:v>14.28</c:v>
                </c:pt>
                <c:pt idx="179">
                  <c:v>14.58</c:v>
                </c:pt>
                <c:pt idx="180">
                  <c:v>14.31</c:v>
                </c:pt>
                <c:pt idx="181">
                  <c:v>14.28</c:v>
                </c:pt>
                <c:pt idx="182">
                  <c:v>13.91</c:v>
                </c:pt>
                <c:pt idx="183">
                  <c:v>13.96</c:v>
                </c:pt>
                <c:pt idx="184">
                  <c:v>14.12</c:v>
                </c:pt>
                <c:pt idx="185">
                  <c:v>14.39</c:v>
                </c:pt>
                <c:pt idx="186">
                  <c:v>15.06</c:v>
                </c:pt>
                <c:pt idx="187">
                  <c:v>15.29</c:v>
                </c:pt>
                <c:pt idx="188">
                  <c:v>15.27</c:v>
                </c:pt>
                <c:pt idx="189">
                  <c:v>15.05</c:v>
                </c:pt>
                <c:pt idx="190">
                  <c:v>14.89</c:v>
                </c:pt>
                <c:pt idx="191">
                  <c:v>15</c:v>
                </c:pt>
                <c:pt idx="192">
                  <c:v>14.52</c:v>
                </c:pt>
                <c:pt idx="193">
                  <c:v>15.1</c:v>
                </c:pt>
                <c:pt idx="194">
                  <c:v>15.12</c:v>
                </c:pt>
                <c:pt idx="195">
                  <c:v>15.58</c:v>
                </c:pt>
                <c:pt idx="196">
                  <c:v>16.010000000000002</c:v>
                </c:pt>
                <c:pt idx="197">
                  <c:v>15.95</c:v>
                </c:pt>
                <c:pt idx="198">
                  <c:v>15.29</c:v>
                </c:pt>
                <c:pt idx="199">
                  <c:v>15.39</c:v>
                </c:pt>
                <c:pt idx="200">
                  <c:v>14.75</c:v>
                </c:pt>
                <c:pt idx="201">
                  <c:v>14.17</c:v>
                </c:pt>
                <c:pt idx="202">
                  <c:v>14.04</c:v>
                </c:pt>
                <c:pt idx="203">
                  <c:v>14</c:v>
                </c:pt>
                <c:pt idx="204">
                  <c:v>14.13</c:v>
                </c:pt>
                <c:pt idx="205">
                  <c:v>13.3</c:v>
                </c:pt>
                <c:pt idx="206">
                  <c:v>12.91</c:v>
                </c:pt>
                <c:pt idx="207">
                  <c:v>12.75</c:v>
                </c:pt>
                <c:pt idx="208">
                  <c:v>12.54</c:v>
                </c:pt>
                <c:pt idx="209">
                  <c:v>12.29</c:v>
                </c:pt>
                <c:pt idx="210">
                  <c:v>12.12</c:v>
                </c:pt>
                <c:pt idx="211">
                  <c:v>11.88</c:v>
                </c:pt>
                <c:pt idx="212">
                  <c:v>12.04</c:v>
                </c:pt>
                <c:pt idx="213">
                  <c:v>12.1</c:v>
                </c:pt>
                <c:pt idx="214">
                  <c:v>12.61</c:v>
                </c:pt>
                <c:pt idx="215">
                  <c:v>12.79</c:v>
                </c:pt>
                <c:pt idx="216">
                  <c:v>12.1</c:v>
                </c:pt>
                <c:pt idx="217">
                  <c:v>12.22</c:v>
                </c:pt>
                <c:pt idx="218">
                  <c:v>12.06</c:v>
                </c:pt>
                <c:pt idx="219">
                  <c:v>12.13</c:v>
                </c:pt>
                <c:pt idx="220">
                  <c:v>12.08</c:v>
                </c:pt>
                <c:pt idx="221">
                  <c:v>11.9</c:v>
                </c:pt>
                <c:pt idx="222">
                  <c:v>12.07</c:v>
                </c:pt>
                <c:pt idx="223">
                  <c:v>12.11</c:v>
                </c:pt>
                <c:pt idx="224">
                  <c:v>11.25</c:v>
                </c:pt>
                <c:pt idx="225">
                  <c:v>10.77</c:v>
                </c:pt>
                <c:pt idx="226">
                  <c:v>10.5</c:v>
                </c:pt>
                <c:pt idx="227">
                  <c:v>10.91</c:v>
                </c:pt>
                <c:pt idx="228">
                  <c:v>10.39</c:v>
                </c:pt>
                <c:pt idx="229">
                  <c:v>10.16</c:v>
                </c:pt>
                <c:pt idx="230">
                  <c:v>10.44</c:v>
                </c:pt>
                <c:pt idx="231">
                  <c:v>10.81</c:v>
                </c:pt>
                <c:pt idx="232">
                  <c:v>10.57</c:v>
                </c:pt>
                <c:pt idx="233">
                  <c:v>10.18</c:v>
                </c:pt>
                <c:pt idx="234">
                  <c:v>9.98</c:v>
                </c:pt>
                <c:pt idx="235">
                  <c:v>9.83</c:v>
                </c:pt>
                <c:pt idx="236">
                  <c:v>9.6300000000000008</c:v>
                </c:pt>
                <c:pt idx="237">
                  <c:v>9.31</c:v>
                </c:pt>
                <c:pt idx="238">
                  <c:v>9.75</c:v>
                </c:pt>
                <c:pt idx="239">
                  <c:v>9.36</c:v>
                </c:pt>
                <c:pt idx="240">
                  <c:v>9.98</c:v>
                </c:pt>
                <c:pt idx="241">
                  <c:v>10.119999999999999</c:v>
                </c:pt>
                <c:pt idx="242">
                  <c:v>10.039999999999999</c:v>
                </c:pt>
                <c:pt idx="243">
                  <c:v>10.06</c:v>
                </c:pt>
                <c:pt idx="244">
                  <c:v>10.23</c:v>
                </c:pt>
                <c:pt idx="245">
                  <c:v>10.42</c:v>
                </c:pt>
                <c:pt idx="246">
                  <c:v>10.47</c:v>
                </c:pt>
                <c:pt idx="247">
                  <c:v>10.49</c:v>
                </c:pt>
                <c:pt idx="248">
                  <c:v>10.72</c:v>
                </c:pt>
                <c:pt idx="249">
                  <c:v>11.09</c:v>
                </c:pt>
                <c:pt idx="250">
                  <c:v>11.08</c:v>
                </c:pt>
                <c:pt idx="251">
                  <c:v>11.32</c:v>
                </c:pt>
                <c:pt idx="252">
                  <c:v>10.78</c:v>
                </c:pt>
                <c:pt idx="253">
                  <c:v>10.8</c:v>
                </c:pt>
                <c:pt idx="254">
                  <c:v>10.79</c:v>
                </c:pt>
                <c:pt idx="255">
                  <c:v>10.99</c:v>
                </c:pt>
                <c:pt idx="256">
                  <c:v>10.8</c:v>
                </c:pt>
                <c:pt idx="257">
                  <c:v>10.15</c:v>
                </c:pt>
                <c:pt idx="258">
                  <c:v>11.02</c:v>
                </c:pt>
                <c:pt idx="259">
                  <c:v>10.97</c:v>
                </c:pt>
                <c:pt idx="260">
                  <c:v>10.24</c:v>
                </c:pt>
                <c:pt idx="261">
                  <c:v>10.75</c:v>
                </c:pt>
                <c:pt idx="262">
                  <c:v>10.15</c:v>
                </c:pt>
                <c:pt idx="263">
                  <c:v>9.57</c:v>
                </c:pt>
                <c:pt idx="264">
                  <c:v>9.44</c:v>
                </c:pt>
                <c:pt idx="265">
                  <c:v>9.44</c:v>
                </c:pt>
                <c:pt idx="266">
                  <c:v>9.26</c:v>
                </c:pt>
                <c:pt idx="267">
                  <c:v>9.32</c:v>
                </c:pt>
                <c:pt idx="268">
                  <c:v>9.35</c:v>
                </c:pt>
                <c:pt idx="269">
                  <c:v>9.1199999999999992</c:v>
                </c:pt>
                <c:pt idx="270">
                  <c:v>9.15</c:v>
                </c:pt>
                <c:pt idx="271">
                  <c:v>9.52</c:v>
                </c:pt>
                <c:pt idx="272">
                  <c:v>9.7200000000000006</c:v>
                </c:pt>
                <c:pt idx="273">
                  <c:v>9.9</c:v>
                </c:pt>
                <c:pt idx="274">
                  <c:v>9.51</c:v>
                </c:pt>
                <c:pt idx="275">
                  <c:v>9.32</c:v>
                </c:pt>
                <c:pt idx="276">
                  <c:v>9.2200000000000006</c:v>
                </c:pt>
                <c:pt idx="277">
                  <c:v>9.2899999999999991</c:v>
                </c:pt>
                <c:pt idx="278">
                  <c:v>9.06</c:v>
                </c:pt>
                <c:pt idx="279">
                  <c:v>9.26</c:v>
                </c:pt>
                <c:pt idx="280">
                  <c:v>9.39</c:v>
                </c:pt>
                <c:pt idx="281">
                  <c:v>9.52</c:v>
                </c:pt>
                <c:pt idx="282">
                  <c:v>9.19</c:v>
                </c:pt>
                <c:pt idx="283">
                  <c:v>9.2100000000000009</c:v>
                </c:pt>
                <c:pt idx="284">
                  <c:v>9.32</c:v>
                </c:pt>
                <c:pt idx="285">
                  <c:v>9.52</c:v>
                </c:pt>
                <c:pt idx="286">
                  <c:v>9.44</c:v>
                </c:pt>
                <c:pt idx="287">
                  <c:v>9.1999999999999993</c:v>
                </c:pt>
                <c:pt idx="288">
                  <c:v>9.44</c:v>
                </c:pt>
                <c:pt idx="289">
                  <c:v>9.49</c:v>
                </c:pt>
                <c:pt idx="290">
                  <c:v>9.65</c:v>
                </c:pt>
                <c:pt idx="291">
                  <c:v>10.07</c:v>
                </c:pt>
                <c:pt idx="292">
                  <c:v>10.32</c:v>
                </c:pt>
                <c:pt idx="293">
                  <c:v>10.029999999999999</c:v>
                </c:pt>
                <c:pt idx="294">
                  <c:v>10.210000000000001</c:v>
                </c:pt>
                <c:pt idx="295">
                  <c:v>10.28</c:v>
                </c:pt>
                <c:pt idx="296">
                  <c:v>10.55</c:v>
                </c:pt>
                <c:pt idx="297">
                  <c:v>10.34</c:v>
                </c:pt>
                <c:pt idx="298">
                  <c:v>10.9</c:v>
                </c:pt>
                <c:pt idx="299">
                  <c:v>10.82</c:v>
                </c:pt>
                <c:pt idx="300">
                  <c:v>11.07</c:v>
                </c:pt>
                <c:pt idx="301">
                  <c:v>10.85</c:v>
                </c:pt>
                <c:pt idx="302">
                  <c:v>10.97</c:v>
                </c:pt>
                <c:pt idx="303">
                  <c:v>10.67</c:v>
                </c:pt>
                <c:pt idx="304">
                  <c:v>10.48</c:v>
                </c:pt>
                <c:pt idx="305">
                  <c:v>10.6</c:v>
                </c:pt>
                <c:pt idx="306">
                  <c:v>10.72</c:v>
                </c:pt>
                <c:pt idx="307">
                  <c:v>10.78</c:v>
                </c:pt>
                <c:pt idx="308">
                  <c:v>10.89</c:v>
                </c:pt>
                <c:pt idx="309">
                  <c:v>10.99</c:v>
                </c:pt>
                <c:pt idx="310">
                  <c:v>11.25</c:v>
                </c:pt>
                <c:pt idx="311">
                  <c:v>11.17</c:v>
                </c:pt>
                <c:pt idx="312">
                  <c:v>11.45</c:v>
                </c:pt>
                <c:pt idx="313">
                  <c:v>11.98</c:v>
                </c:pt>
                <c:pt idx="314">
                  <c:v>12.32</c:v>
                </c:pt>
                <c:pt idx="315">
                  <c:v>12.05</c:v>
                </c:pt>
                <c:pt idx="316">
                  <c:v>11.8</c:v>
                </c:pt>
                <c:pt idx="317">
                  <c:v>11.9</c:v>
                </c:pt>
                <c:pt idx="318">
                  <c:v>11.44</c:v>
                </c:pt>
                <c:pt idx="319">
                  <c:v>11.14</c:v>
                </c:pt>
                <c:pt idx="320">
                  <c:v>11.15</c:v>
                </c:pt>
                <c:pt idx="321">
                  <c:v>11.49</c:v>
                </c:pt>
                <c:pt idx="322">
                  <c:v>11.53</c:v>
                </c:pt>
                <c:pt idx="323">
                  <c:v>11.87</c:v>
                </c:pt>
                <c:pt idx="324">
                  <c:v>11.58</c:v>
                </c:pt>
                <c:pt idx="325">
                  <c:v>11.59</c:v>
                </c:pt>
                <c:pt idx="326">
                  <c:v>11.33</c:v>
                </c:pt>
                <c:pt idx="327">
                  <c:v>11.38</c:v>
                </c:pt>
                <c:pt idx="328">
                  <c:v>11.47</c:v>
                </c:pt>
                <c:pt idx="329">
                  <c:v>12.98</c:v>
                </c:pt>
                <c:pt idx="330">
                  <c:v>12.64</c:v>
                </c:pt>
                <c:pt idx="331">
                  <c:v>12.65</c:v>
                </c:pt>
                <c:pt idx="332">
                  <c:v>12.69</c:v>
                </c:pt>
                <c:pt idx="333">
                  <c:v>13.01</c:v>
                </c:pt>
                <c:pt idx="334">
                  <c:v>13.09</c:v>
                </c:pt>
                <c:pt idx="335">
                  <c:v>13.16</c:v>
                </c:pt>
                <c:pt idx="336">
                  <c:v>13.25</c:v>
                </c:pt>
                <c:pt idx="337">
                  <c:v>13.04</c:v>
                </c:pt>
                <c:pt idx="338">
                  <c:v>12.88</c:v>
                </c:pt>
                <c:pt idx="339">
                  <c:v>12.89</c:v>
                </c:pt>
                <c:pt idx="340">
                  <c:v>12.63</c:v>
                </c:pt>
                <c:pt idx="341">
                  <c:v>13.14</c:v>
                </c:pt>
                <c:pt idx="342">
                  <c:v>12.82</c:v>
                </c:pt>
                <c:pt idx="343">
                  <c:v>13</c:v>
                </c:pt>
                <c:pt idx="344">
                  <c:v>12.54</c:v>
                </c:pt>
                <c:pt idx="345">
                  <c:v>12.82</c:v>
                </c:pt>
                <c:pt idx="346">
                  <c:v>13.21</c:v>
                </c:pt>
                <c:pt idx="347">
                  <c:v>13.08</c:v>
                </c:pt>
                <c:pt idx="348">
                  <c:v>13.14</c:v>
                </c:pt>
                <c:pt idx="349">
                  <c:v>13.29</c:v>
                </c:pt>
                <c:pt idx="350">
                  <c:v>13.35</c:v>
                </c:pt>
                <c:pt idx="351">
                  <c:v>12.84</c:v>
                </c:pt>
                <c:pt idx="352">
                  <c:v>13.29</c:v>
                </c:pt>
                <c:pt idx="353">
                  <c:v>13.34</c:v>
                </c:pt>
                <c:pt idx="354">
                  <c:v>13.48</c:v>
                </c:pt>
                <c:pt idx="355">
                  <c:v>13.22</c:v>
                </c:pt>
                <c:pt idx="356">
                  <c:v>13.29</c:v>
                </c:pt>
                <c:pt idx="357">
                  <c:v>12.9</c:v>
                </c:pt>
                <c:pt idx="358">
                  <c:v>12.89</c:v>
                </c:pt>
                <c:pt idx="359">
                  <c:v>12.88</c:v>
                </c:pt>
                <c:pt idx="360">
                  <c:v>12.89</c:v>
                </c:pt>
                <c:pt idx="361">
                  <c:v>13.03</c:v>
                </c:pt>
                <c:pt idx="362">
                  <c:v>13.09</c:v>
                </c:pt>
                <c:pt idx="363">
                  <c:v>12.86</c:v>
                </c:pt>
                <c:pt idx="364">
                  <c:v>12.98</c:v>
                </c:pt>
                <c:pt idx="365">
                  <c:v>12.78</c:v>
                </c:pt>
                <c:pt idx="366">
                  <c:v>12.96</c:v>
                </c:pt>
                <c:pt idx="367">
                  <c:v>12.84</c:v>
                </c:pt>
                <c:pt idx="368">
                  <c:v>12.76</c:v>
                </c:pt>
                <c:pt idx="369">
                  <c:v>12.79</c:v>
                </c:pt>
                <c:pt idx="370">
                  <c:v>12.81</c:v>
                </c:pt>
                <c:pt idx="371">
                  <c:v>12.58</c:v>
                </c:pt>
                <c:pt idx="372">
                  <c:v>12.74</c:v>
                </c:pt>
                <c:pt idx="373">
                  <c:v>12.9</c:v>
                </c:pt>
                <c:pt idx="374">
                  <c:v>13.09</c:v>
                </c:pt>
                <c:pt idx="375">
                  <c:v>13.1</c:v>
                </c:pt>
                <c:pt idx="376">
                  <c:v>13</c:v>
                </c:pt>
                <c:pt idx="377">
                  <c:v>13.98</c:v>
                </c:pt>
                <c:pt idx="378">
                  <c:v>13.57</c:v>
                </c:pt>
                <c:pt idx="379">
                  <c:v>13.21</c:v>
                </c:pt>
                <c:pt idx="380">
                  <c:v>13.59</c:v>
                </c:pt>
                <c:pt idx="381">
                  <c:v>13.55</c:v>
                </c:pt>
                <c:pt idx="382">
                  <c:v>13.39</c:v>
                </c:pt>
                <c:pt idx="383">
                  <c:v>13.39</c:v>
                </c:pt>
                <c:pt idx="384">
                  <c:v>13.57</c:v>
                </c:pt>
                <c:pt idx="385">
                  <c:v>13.65</c:v>
                </c:pt>
                <c:pt idx="386">
                  <c:v>14.13</c:v>
                </c:pt>
                <c:pt idx="387">
                  <c:v>14.16</c:v>
                </c:pt>
                <c:pt idx="388">
                  <c:v>13.78</c:v>
                </c:pt>
                <c:pt idx="389">
                  <c:v>14.07</c:v>
                </c:pt>
                <c:pt idx="390">
                  <c:v>13.83</c:v>
                </c:pt>
                <c:pt idx="391">
                  <c:v>13.44</c:v>
                </c:pt>
                <c:pt idx="392">
                  <c:v>13.1</c:v>
                </c:pt>
                <c:pt idx="393">
                  <c:v>13.28</c:v>
                </c:pt>
                <c:pt idx="394">
                  <c:v>13.18</c:v>
                </c:pt>
                <c:pt idx="395">
                  <c:v>13.14</c:v>
                </c:pt>
                <c:pt idx="396">
                  <c:v>13.6</c:v>
                </c:pt>
                <c:pt idx="397">
                  <c:v>13.87</c:v>
                </c:pt>
                <c:pt idx="398">
                  <c:v>13.61</c:v>
                </c:pt>
                <c:pt idx="399">
                  <c:v>14.11</c:v>
                </c:pt>
                <c:pt idx="400">
                  <c:v>14.43</c:v>
                </c:pt>
                <c:pt idx="401">
                  <c:v>14.34</c:v>
                </c:pt>
                <c:pt idx="402">
                  <c:v>14.25</c:v>
                </c:pt>
                <c:pt idx="403">
                  <c:v>14.35</c:v>
                </c:pt>
                <c:pt idx="404">
                  <c:v>14</c:v>
                </c:pt>
                <c:pt idx="405">
                  <c:v>13.91</c:v>
                </c:pt>
                <c:pt idx="406">
                  <c:v>13.87</c:v>
                </c:pt>
                <c:pt idx="407">
                  <c:v>13.72</c:v>
                </c:pt>
                <c:pt idx="408">
                  <c:v>13.74</c:v>
                </c:pt>
                <c:pt idx="409">
                  <c:v>15.49</c:v>
                </c:pt>
                <c:pt idx="410">
                  <c:v>14.55</c:v>
                </c:pt>
                <c:pt idx="411">
                  <c:v>13.87</c:v>
                </c:pt>
                <c:pt idx="412">
                  <c:v>13.99</c:v>
                </c:pt>
                <c:pt idx="413">
                  <c:v>14.37</c:v>
                </c:pt>
                <c:pt idx="414">
                  <c:v>14.43</c:v>
                </c:pt>
                <c:pt idx="415">
                  <c:v>14.63</c:v>
                </c:pt>
                <c:pt idx="416">
                  <c:v>14.34</c:v>
                </c:pt>
                <c:pt idx="417">
                  <c:v>14.15</c:v>
                </c:pt>
                <c:pt idx="418">
                  <c:v>14.03</c:v>
                </c:pt>
                <c:pt idx="419">
                  <c:v>13.61</c:v>
                </c:pt>
                <c:pt idx="420">
                  <c:v>13.44</c:v>
                </c:pt>
                <c:pt idx="421">
                  <c:v>13.64</c:v>
                </c:pt>
                <c:pt idx="422">
                  <c:v>13.6</c:v>
                </c:pt>
                <c:pt idx="423">
                  <c:v>13.56</c:v>
                </c:pt>
                <c:pt idx="424">
                  <c:v>13.37</c:v>
                </c:pt>
                <c:pt idx="425">
                  <c:v>13.18</c:v>
                </c:pt>
                <c:pt idx="426">
                  <c:v>13.33</c:v>
                </c:pt>
                <c:pt idx="427">
                  <c:v>13.47</c:v>
                </c:pt>
                <c:pt idx="428">
                  <c:v>13.35</c:v>
                </c:pt>
                <c:pt idx="429">
                  <c:v>14.38</c:v>
                </c:pt>
                <c:pt idx="430">
                  <c:v>14.36</c:v>
                </c:pt>
                <c:pt idx="431">
                  <c:v>14.57</c:v>
                </c:pt>
                <c:pt idx="432">
                  <c:v>14.59</c:v>
                </c:pt>
                <c:pt idx="433">
                  <c:v>14.6</c:v>
                </c:pt>
                <c:pt idx="434">
                  <c:v>14.6</c:v>
                </c:pt>
                <c:pt idx="435">
                  <c:v>14.7</c:v>
                </c:pt>
                <c:pt idx="436">
                  <c:v>15.09</c:v>
                </c:pt>
                <c:pt idx="437">
                  <c:v>15.06</c:v>
                </c:pt>
                <c:pt idx="438">
                  <c:v>14.69</c:v>
                </c:pt>
                <c:pt idx="439">
                  <c:v>14.43</c:v>
                </c:pt>
                <c:pt idx="440">
                  <c:v>16.600000000000001</c:v>
                </c:pt>
                <c:pt idx="441">
                  <c:v>16.7</c:v>
                </c:pt>
                <c:pt idx="442">
                  <c:v>17.18</c:v>
                </c:pt>
                <c:pt idx="443">
                  <c:v>16.329999999999998</c:v>
                </c:pt>
                <c:pt idx="444">
                  <c:v>16.649999999999999</c:v>
                </c:pt>
                <c:pt idx="445">
                  <c:v>16.38</c:v>
                </c:pt>
                <c:pt idx="446">
                  <c:v>16.05</c:v>
                </c:pt>
                <c:pt idx="447">
                  <c:v>15.3</c:v>
                </c:pt>
                <c:pt idx="448">
                  <c:v>15.26</c:v>
                </c:pt>
                <c:pt idx="449">
                  <c:v>15.3</c:v>
                </c:pt>
                <c:pt idx="450">
                  <c:v>15.17</c:v>
                </c:pt>
                <c:pt idx="451">
                  <c:v>15.25</c:v>
                </c:pt>
                <c:pt idx="452">
                  <c:v>15.25</c:v>
                </c:pt>
                <c:pt idx="453">
                  <c:v>15.72</c:v>
                </c:pt>
                <c:pt idx="454">
                  <c:v>15.01</c:v>
                </c:pt>
                <c:pt idx="455">
                  <c:v>15.25</c:v>
                </c:pt>
                <c:pt idx="456">
                  <c:v>15.68</c:v>
                </c:pt>
                <c:pt idx="457">
                  <c:v>15.64</c:v>
                </c:pt>
                <c:pt idx="458">
                  <c:v>15.65</c:v>
                </c:pt>
                <c:pt idx="459">
                  <c:v>16.09</c:v>
                </c:pt>
                <c:pt idx="460">
                  <c:v>16.21</c:v>
                </c:pt>
                <c:pt idx="461">
                  <c:v>15.52</c:v>
                </c:pt>
                <c:pt idx="462">
                  <c:v>15.53</c:v>
                </c:pt>
                <c:pt idx="463">
                  <c:v>15.08</c:v>
                </c:pt>
                <c:pt idx="464">
                  <c:v>14.7</c:v>
                </c:pt>
                <c:pt idx="465">
                  <c:v>14.75</c:v>
                </c:pt>
                <c:pt idx="466">
                  <c:v>14.62</c:v>
                </c:pt>
                <c:pt idx="467">
                  <c:v>14.62</c:v>
                </c:pt>
                <c:pt idx="468">
                  <c:v>14.72</c:v>
                </c:pt>
                <c:pt idx="469">
                  <c:v>14.6</c:v>
                </c:pt>
                <c:pt idx="470">
                  <c:v>14.87</c:v>
                </c:pt>
                <c:pt idx="471">
                  <c:v>14.63</c:v>
                </c:pt>
                <c:pt idx="472">
                  <c:v>14.845000000000001</c:v>
                </c:pt>
                <c:pt idx="473">
                  <c:v>14.37</c:v>
                </c:pt>
                <c:pt idx="474">
                  <c:v>14.35</c:v>
                </c:pt>
                <c:pt idx="475">
                  <c:v>14.38</c:v>
                </c:pt>
                <c:pt idx="476">
                  <c:v>14.52</c:v>
                </c:pt>
                <c:pt idx="477">
                  <c:v>14.91</c:v>
                </c:pt>
                <c:pt idx="478">
                  <c:v>14.91</c:v>
                </c:pt>
                <c:pt idx="479">
                  <c:v>15.02</c:v>
                </c:pt>
                <c:pt idx="480">
                  <c:v>15.07</c:v>
                </c:pt>
                <c:pt idx="481">
                  <c:v>14.78</c:v>
                </c:pt>
                <c:pt idx="482">
                  <c:v>14.815</c:v>
                </c:pt>
                <c:pt idx="483">
                  <c:v>14.87</c:v>
                </c:pt>
                <c:pt idx="484">
                  <c:v>15.13</c:v>
                </c:pt>
                <c:pt idx="485">
                  <c:v>16.809999999999999</c:v>
                </c:pt>
                <c:pt idx="486">
                  <c:v>17.260000000000002</c:v>
                </c:pt>
                <c:pt idx="487">
                  <c:v>17.03</c:v>
                </c:pt>
                <c:pt idx="488">
                  <c:v>16.5</c:v>
                </c:pt>
                <c:pt idx="489">
                  <c:v>16.95</c:v>
                </c:pt>
                <c:pt idx="490">
                  <c:v>17.39</c:v>
                </c:pt>
                <c:pt idx="491">
                  <c:v>17.600000000000001</c:v>
                </c:pt>
                <c:pt idx="492">
                  <c:v>17.47</c:v>
                </c:pt>
                <c:pt idx="493">
                  <c:v>17</c:v>
                </c:pt>
                <c:pt idx="494">
                  <c:v>17.14</c:v>
                </c:pt>
                <c:pt idx="495">
                  <c:v>17.170000000000002</c:v>
                </c:pt>
                <c:pt idx="496">
                  <c:v>17.170000000000002</c:v>
                </c:pt>
                <c:pt idx="497">
                  <c:v>17.21</c:v>
                </c:pt>
                <c:pt idx="498">
                  <c:v>17.22</c:v>
                </c:pt>
                <c:pt idx="499">
                  <c:v>16.96</c:v>
                </c:pt>
                <c:pt idx="500">
                  <c:v>16.809999999999999</c:v>
                </c:pt>
                <c:pt idx="501">
                  <c:v>17.05</c:v>
                </c:pt>
                <c:pt idx="502">
                  <c:v>17.22</c:v>
                </c:pt>
                <c:pt idx="503">
                  <c:v>17.95</c:v>
                </c:pt>
                <c:pt idx="504">
                  <c:v>17.25</c:v>
                </c:pt>
                <c:pt idx="505">
                  <c:v>17.559999999999999</c:v>
                </c:pt>
                <c:pt idx="506">
                  <c:v>17.79</c:v>
                </c:pt>
                <c:pt idx="507">
                  <c:v>17.38</c:v>
                </c:pt>
                <c:pt idx="508">
                  <c:v>17.16</c:v>
                </c:pt>
                <c:pt idx="509">
                  <c:v>17.48</c:v>
                </c:pt>
                <c:pt idx="510">
                  <c:v>18.11</c:v>
                </c:pt>
                <c:pt idx="511">
                  <c:v>18.57</c:v>
                </c:pt>
                <c:pt idx="512">
                  <c:v>18.649999999999999</c:v>
                </c:pt>
                <c:pt idx="513">
                  <c:v>18.53</c:v>
                </c:pt>
                <c:pt idx="514">
                  <c:v>18.68</c:v>
                </c:pt>
                <c:pt idx="515">
                  <c:v>19.18</c:v>
                </c:pt>
                <c:pt idx="516">
                  <c:v>18.77</c:v>
                </c:pt>
                <c:pt idx="517">
                  <c:v>19.05</c:v>
                </c:pt>
                <c:pt idx="518">
                  <c:v>19.46</c:v>
                </c:pt>
                <c:pt idx="519">
                  <c:v>19.52</c:v>
                </c:pt>
                <c:pt idx="520">
                  <c:v>19.38</c:v>
                </c:pt>
                <c:pt idx="521">
                  <c:v>18.649999999999999</c:v>
                </c:pt>
                <c:pt idx="522">
                  <c:v>19.05</c:v>
                </c:pt>
                <c:pt idx="523">
                  <c:v>19.53</c:v>
                </c:pt>
                <c:pt idx="524">
                  <c:v>20.22</c:v>
                </c:pt>
                <c:pt idx="525">
                  <c:v>20.05</c:v>
                </c:pt>
                <c:pt idx="526">
                  <c:v>20.04</c:v>
                </c:pt>
                <c:pt idx="527">
                  <c:v>20.16</c:v>
                </c:pt>
                <c:pt idx="528">
                  <c:v>20.39</c:v>
                </c:pt>
                <c:pt idx="529">
                  <c:v>20.3</c:v>
                </c:pt>
                <c:pt idx="530">
                  <c:v>20.83</c:v>
                </c:pt>
                <c:pt idx="531">
                  <c:v>21.16</c:v>
                </c:pt>
                <c:pt idx="532">
                  <c:v>20.350000000000001</c:v>
                </c:pt>
                <c:pt idx="533">
                  <c:v>20.36</c:v>
                </c:pt>
                <c:pt idx="534">
                  <c:v>20.28</c:v>
                </c:pt>
                <c:pt idx="535">
                  <c:v>20.57</c:v>
                </c:pt>
                <c:pt idx="536">
                  <c:v>20.010000000000002</c:v>
                </c:pt>
                <c:pt idx="537">
                  <c:v>20.239999999999998</c:v>
                </c:pt>
                <c:pt idx="538">
                  <c:v>20.29</c:v>
                </c:pt>
                <c:pt idx="539">
                  <c:v>20.55</c:v>
                </c:pt>
                <c:pt idx="540">
                  <c:v>20.61</c:v>
                </c:pt>
                <c:pt idx="541">
                  <c:v>20.59</c:v>
                </c:pt>
                <c:pt idx="542">
                  <c:v>20.29</c:v>
                </c:pt>
                <c:pt idx="543">
                  <c:v>19.760000000000002</c:v>
                </c:pt>
                <c:pt idx="544">
                  <c:v>18.5</c:v>
                </c:pt>
                <c:pt idx="545">
                  <c:v>18.53</c:v>
                </c:pt>
                <c:pt idx="546">
                  <c:v>18.3</c:v>
                </c:pt>
                <c:pt idx="547">
                  <c:v>18.510000000000002</c:v>
                </c:pt>
                <c:pt idx="548">
                  <c:v>18.13</c:v>
                </c:pt>
                <c:pt idx="549">
                  <c:v>18.579999999999998</c:v>
                </c:pt>
                <c:pt idx="550">
                  <c:v>18.41</c:v>
                </c:pt>
                <c:pt idx="551">
                  <c:v>18.96</c:v>
                </c:pt>
                <c:pt idx="552">
                  <c:v>18.66</c:v>
                </c:pt>
                <c:pt idx="553">
                  <c:v>18.36</c:v>
                </c:pt>
                <c:pt idx="554">
                  <c:v>18.510000000000002</c:v>
                </c:pt>
                <c:pt idx="555">
                  <c:v>18.350000000000001</c:v>
                </c:pt>
                <c:pt idx="556">
                  <c:v>18.59</c:v>
                </c:pt>
                <c:pt idx="557">
                  <c:v>18.059999999999999</c:v>
                </c:pt>
                <c:pt idx="558">
                  <c:v>17.39</c:v>
                </c:pt>
                <c:pt idx="559">
                  <c:v>17.46</c:v>
                </c:pt>
                <c:pt idx="560">
                  <c:v>17.2</c:v>
                </c:pt>
                <c:pt idx="561">
                  <c:v>17.63</c:v>
                </c:pt>
                <c:pt idx="562">
                  <c:v>17.28</c:v>
                </c:pt>
                <c:pt idx="563">
                  <c:v>16.93</c:v>
                </c:pt>
                <c:pt idx="564">
                  <c:v>17.239999999999998</c:v>
                </c:pt>
                <c:pt idx="565">
                  <c:v>17.04</c:v>
                </c:pt>
                <c:pt idx="566">
                  <c:v>17.440000000000001</c:v>
                </c:pt>
                <c:pt idx="567">
                  <c:v>17.73</c:v>
                </c:pt>
                <c:pt idx="568">
                  <c:v>17.670000000000002</c:v>
                </c:pt>
                <c:pt idx="569">
                  <c:v>17.739999999999998</c:v>
                </c:pt>
                <c:pt idx="570">
                  <c:v>18.260000000000002</c:v>
                </c:pt>
                <c:pt idx="571">
                  <c:v>18.38</c:v>
                </c:pt>
                <c:pt idx="572">
                  <c:v>17.8</c:v>
                </c:pt>
                <c:pt idx="573">
                  <c:v>20.82</c:v>
                </c:pt>
                <c:pt idx="574">
                  <c:v>20.7</c:v>
                </c:pt>
                <c:pt idx="575">
                  <c:v>20.77</c:v>
                </c:pt>
                <c:pt idx="576">
                  <c:v>20.5</c:v>
                </c:pt>
                <c:pt idx="577">
                  <c:v>20.18</c:v>
                </c:pt>
                <c:pt idx="578">
                  <c:v>18.78</c:v>
                </c:pt>
                <c:pt idx="579">
                  <c:v>18.05</c:v>
                </c:pt>
                <c:pt idx="580">
                  <c:v>18.559999999999999</c:v>
                </c:pt>
                <c:pt idx="581">
                  <c:v>18.68</c:v>
                </c:pt>
                <c:pt idx="582">
                  <c:v>18.34</c:v>
                </c:pt>
                <c:pt idx="583">
                  <c:v>18.239999999999998</c:v>
                </c:pt>
                <c:pt idx="584">
                  <c:v>18.03</c:v>
                </c:pt>
                <c:pt idx="585">
                  <c:v>18</c:v>
                </c:pt>
                <c:pt idx="586">
                  <c:v>17.82</c:v>
                </c:pt>
                <c:pt idx="587">
                  <c:v>18.170000000000002</c:v>
                </c:pt>
                <c:pt idx="588">
                  <c:v>18.63</c:v>
                </c:pt>
                <c:pt idx="589">
                  <c:v>18.489999999999998</c:v>
                </c:pt>
                <c:pt idx="590">
                  <c:v>18.14</c:v>
                </c:pt>
                <c:pt idx="591">
                  <c:v>17.93</c:v>
                </c:pt>
                <c:pt idx="592">
                  <c:v>17.54</c:v>
                </c:pt>
                <c:pt idx="593">
                  <c:v>17.38</c:v>
                </c:pt>
                <c:pt idx="594">
                  <c:v>17.100000000000001</c:v>
                </c:pt>
                <c:pt idx="595">
                  <c:v>17</c:v>
                </c:pt>
                <c:pt idx="596">
                  <c:v>17.14</c:v>
                </c:pt>
                <c:pt idx="597">
                  <c:v>17.510000000000002</c:v>
                </c:pt>
                <c:pt idx="598">
                  <c:v>17.77</c:v>
                </c:pt>
                <c:pt idx="599">
                  <c:v>17.5</c:v>
                </c:pt>
                <c:pt idx="600">
                  <c:v>17.79</c:v>
                </c:pt>
                <c:pt idx="601">
                  <c:v>17.79</c:v>
                </c:pt>
                <c:pt idx="602">
                  <c:v>18.13</c:v>
                </c:pt>
                <c:pt idx="603">
                  <c:v>18.38</c:v>
                </c:pt>
                <c:pt idx="604">
                  <c:v>18.36</c:v>
                </c:pt>
                <c:pt idx="605">
                  <c:v>18.05</c:v>
                </c:pt>
                <c:pt idx="606">
                  <c:v>18.100000000000001</c:v>
                </c:pt>
                <c:pt idx="607">
                  <c:v>17.64</c:v>
                </c:pt>
                <c:pt idx="608">
                  <c:v>17.8</c:v>
                </c:pt>
                <c:pt idx="609">
                  <c:v>18.510000000000002</c:v>
                </c:pt>
                <c:pt idx="610">
                  <c:v>18.329999999999998</c:v>
                </c:pt>
                <c:pt idx="611">
                  <c:v>18.100000000000001</c:v>
                </c:pt>
                <c:pt idx="612">
                  <c:v>18.23</c:v>
                </c:pt>
                <c:pt idx="613">
                  <c:v>18.21</c:v>
                </c:pt>
                <c:pt idx="614">
                  <c:v>17.739999999999998</c:v>
                </c:pt>
                <c:pt idx="615">
                  <c:v>17.63</c:v>
                </c:pt>
                <c:pt idx="616">
                  <c:v>17.75</c:v>
                </c:pt>
                <c:pt idx="617">
                  <c:v>17.61</c:v>
                </c:pt>
                <c:pt idx="618">
                  <c:v>18.02</c:v>
                </c:pt>
                <c:pt idx="619">
                  <c:v>17.829999999999998</c:v>
                </c:pt>
                <c:pt idx="620">
                  <c:v>17.84</c:v>
                </c:pt>
                <c:pt idx="621">
                  <c:v>17.77</c:v>
                </c:pt>
                <c:pt idx="622">
                  <c:v>17.28</c:v>
                </c:pt>
                <c:pt idx="623">
                  <c:v>18.855</c:v>
                </c:pt>
                <c:pt idx="624">
                  <c:v>18.66</c:v>
                </c:pt>
                <c:pt idx="625">
                  <c:v>17.82</c:v>
                </c:pt>
                <c:pt idx="626">
                  <c:v>18.190000000000001</c:v>
                </c:pt>
                <c:pt idx="627">
                  <c:v>18.09</c:v>
                </c:pt>
                <c:pt idx="628">
                  <c:v>18.54</c:v>
                </c:pt>
                <c:pt idx="629">
                  <c:v>19.010000000000002</c:v>
                </c:pt>
                <c:pt idx="630">
                  <c:v>18.760000000000002</c:v>
                </c:pt>
                <c:pt idx="631">
                  <c:v>19.84</c:v>
                </c:pt>
                <c:pt idx="632">
                  <c:v>19.73</c:v>
                </c:pt>
                <c:pt idx="633">
                  <c:v>19.850000000000001</c:v>
                </c:pt>
                <c:pt idx="634">
                  <c:v>19.52</c:v>
                </c:pt>
                <c:pt idx="635">
                  <c:v>20.059999999999999</c:v>
                </c:pt>
                <c:pt idx="636">
                  <c:v>20.309999999999999</c:v>
                </c:pt>
                <c:pt idx="637">
                  <c:v>20.59</c:v>
                </c:pt>
                <c:pt idx="638">
                  <c:v>21.03</c:v>
                </c:pt>
                <c:pt idx="639">
                  <c:v>21.64</c:v>
                </c:pt>
                <c:pt idx="640">
                  <c:v>21.7</c:v>
                </c:pt>
                <c:pt idx="641">
                  <c:v>21.41</c:v>
                </c:pt>
                <c:pt idx="642">
                  <c:v>21.2</c:v>
                </c:pt>
                <c:pt idx="643">
                  <c:v>21.54</c:v>
                </c:pt>
                <c:pt idx="644">
                  <c:v>21.8</c:v>
                </c:pt>
                <c:pt idx="645">
                  <c:v>21.43</c:v>
                </c:pt>
                <c:pt idx="646">
                  <c:v>21.62</c:v>
                </c:pt>
                <c:pt idx="647">
                  <c:v>21.74</c:v>
                </c:pt>
                <c:pt idx="648">
                  <c:v>21.77</c:v>
                </c:pt>
                <c:pt idx="649">
                  <c:v>21.1</c:v>
                </c:pt>
                <c:pt idx="650">
                  <c:v>21.3</c:v>
                </c:pt>
                <c:pt idx="651">
                  <c:v>20.8</c:v>
                </c:pt>
                <c:pt idx="652">
                  <c:v>20.38</c:v>
                </c:pt>
                <c:pt idx="653">
                  <c:v>20.46</c:v>
                </c:pt>
                <c:pt idx="654">
                  <c:v>20.239999999999998</c:v>
                </c:pt>
                <c:pt idx="655">
                  <c:v>20.46</c:v>
                </c:pt>
                <c:pt idx="656">
                  <c:v>20.09</c:v>
                </c:pt>
                <c:pt idx="657">
                  <c:v>19.795000000000002</c:v>
                </c:pt>
                <c:pt idx="658">
                  <c:v>19.75</c:v>
                </c:pt>
                <c:pt idx="659">
                  <c:v>20.2</c:v>
                </c:pt>
                <c:pt idx="660">
                  <c:v>20.16</c:v>
                </c:pt>
                <c:pt idx="661">
                  <c:v>20.65</c:v>
                </c:pt>
                <c:pt idx="662">
                  <c:v>20.48</c:v>
                </c:pt>
                <c:pt idx="663">
                  <c:v>20.16</c:v>
                </c:pt>
                <c:pt idx="664">
                  <c:v>19.809999999999999</c:v>
                </c:pt>
                <c:pt idx="665">
                  <c:v>19.97</c:v>
                </c:pt>
                <c:pt idx="666">
                  <c:v>20.010000000000002</c:v>
                </c:pt>
                <c:pt idx="667">
                  <c:v>19.739999999999998</c:v>
                </c:pt>
                <c:pt idx="668">
                  <c:v>20.329999999999998</c:v>
                </c:pt>
                <c:pt idx="669">
                  <c:v>20.48</c:v>
                </c:pt>
                <c:pt idx="670">
                  <c:v>20.62</c:v>
                </c:pt>
                <c:pt idx="671">
                  <c:v>20.78</c:v>
                </c:pt>
                <c:pt idx="672">
                  <c:v>20.43</c:v>
                </c:pt>
                <c:pt idx="673">
                  <c:v>20.64</c:v>
                </c:pt>
                <c:pt idx="674">
                  <c:v>21.1</c:v>
                </c:pt>
                <c:pt idx="675">
                  <c:v>21.01</c:v>
                </c:pt>
                <c:pt idx="676">
                  <c:v>21.47</c:v>
                </c:pt>
                <c:pt idx="677">
                  <c:v>22.07</c:v>
                </c:pt>
                <c:pt idx="678">
                  <c:v>21.72</c:v>
                </c:pt>
                <c:pt idx="679">
                  <c:v>21.3</c:v>
                </c:pt>
                <c:pt idx="680">
                  <c:v>20.97</c:v>
                </c:pt>
                <c:pt idx="681">
                  <c:v>21.4</c:v>
                </c:pt>
                <c:pt idx="682">
                  <c:v>22.54</c:v>
                </c:pt>
                <c:pt idx="683">
                  <c:v>21.8</c:v>
                </c:pt>
                <c:pt idx="684">
                  <c:v>22.25</c:v>
                </c:pt>
                <c:pt idx="685">
                  <c:v>22.66</c:v>
                </c:pt>
                <c:pt idx="686">
                  <c:v>22.57</c:v>
                </c:pt>
                <c:pt idx="687">
                  <c:v>22.39</c:v>
                </c:pt>
                <c:pt idx="688">
                  <c:v>22.54</c:v>
                </c:pt>
                <c:pt idx="689">
                  <c:v>22.03</c:v>
                </c:pt>
                <c:pt idx="690">
                  <c:v>20.98</c:v>
                </c:pt>
                <c:pt idx="691">
                  <c:v>20.25</c:v>
                </c:pt>
                <c:pt idx="692">
                  <c:v>20.36</c:v>
                </c:pt>
                <c:pt idx="693">
                  <c:v>20.07</c:v>
                </c:pt>
                <c:pt idx="694">
                  <c:v>19.75</c:v>
                </c:pt>
                <c:pt idx="695">
                  <c:v>19.725000000000001</c:v>
                </c:pt>
                <c:pt idx="696">
                  <c:v>19.62</c:v>
                </c:pt>
                <c:pt idx="697">
                  <c:v>19.84</c:v>
                </c:pt>
                <c:pt idx="698">
                  <c:v>19.84</c:v>
                </c:pt>
                <c:pt idx="699">
                  <c:v>20.239999999999998</c:v>
                </c:pt>
                <c:pt idx="700">
                  <c:v>21.16</c:v>
                </c:pt>
                <c:pt idx="701">
                  <c:v>21.38</c:v>
                </c:pt>
                <c:pt idx="702">
                  <c:v>20.79</c:v>
                </c:pt>
                <c:pt idx="703">
                  <c:v>20.95</c:v>
                </c:pt>
                <c:pt idx="704">
                  <c:v>21.65</c:v>
                </c:pt>
                <c:pt idx="705">
                  <c:v>22.77</c:v>
                </c:pt>
                <c:pt idx="706">
                  <c:v>22.58</c:v>
                </c:pt>
                <c:pt idx="707">
                  <c:v>22.3</c:v>
                </c:pt>
                <c:pt idx="708">
                  <c:v>22.52</c:v>
                </c:pt>
                <c:pt idx="709">
                  <c:v>22.58</c:v>
                </c:pt>
                <c:pt idx="710">
                  <c:v>22.94</c:v>
                </c:pt>
                <c:pt idx="711">
                  <c:v>21.93</c:v>
                </c:pt>
                <c:pt idx="712">
                  <c:v>22.07</c:v>
                </c:pt>
                <c:pt idx="713">
                  <c:v>21.84</c:v>
                </c:pt>
                <c:pt idx="714">
                  <c:v>21.09</c:v>
                </c:pt>
                <c:pt idx="715">
                  <c:v>21.36</c:v>
                </c:pt>
                <c:pt idx="716">
                  <c:v>21.22</c:v>
                </c:pt>
                <c:pt idx="717">
                  <c:v>21.53</c:v>
                </c:pt>
                <c:pt idx="718">
                  <c:v>21.98</c:v>
                </c:pt>
                <c:pt idx="719">
                  <c:v>22.49</c:v>
                </c:pt>
                <c:pt idx="720">
                  <c:v>22.15</c:v>
                </c:pt>
                <c:pt idx="721">
                  <c:v>22.43</c:v>
                </c:pt>
                <c:pt idx="722">
                  <c:v>23.41</c:v>
                </c:pt>
                <c:pt idx="723">
                  <c:v>22.8</c:v>
                </c:pt>
                <c:pt idx="724">
                  <c:v>22.91</c:v>
                </c:pt>
                <c:pt idx="725">
                  <c:v>23.55</c:v>
                </c:pt>
                <c:pt idx="726">
                  <c:v>23.22</c:v>
                </c:pt>
                <c:pt idx="727">
                  <c:v>23.06</c:v>
                </c:pt>
                <c:pt idx="728">
                  <c:v>23.19</c:v>
                </c:pt>
                <c:pt idx="729">
                  <c:v>23.29</c:v>
                </c:pt>
                <c:pt idx="730">
                  <c:v>23.3</c:v>
                </c:pt>
                <c:pt idx="731">
                  <c:v>24.82</c:v>
                </c:pt>
                <c:pt idx="732">
                  <c:v>25.34</c:v>
                </c:pt>
                <c:pt idx="733">
                  <c:v>25.18</c:v>
                </c:pt>
                <c:pt idx="734">
                  <c:v>24.75</c:v>
                </c:pt>
                <c:pt idx="735">
                  <c:v>24.79</c:v>
                </c:pt>
                <c:pt idx="736">
                  <c:v>25.07</c:v>
                </c:pt>
                <c:pt idx="737">
                  <c:v>24.96</c:v>
                </c:pt>
                <c:pt idx="738">
                  <c:v>24.43</c:v>
                </c:pt>
                <c:pt idx="739">
                  <c:v>25.16</c:v>
                </c:pt>
                <c:pt idx="740">
                  <c:v>25.35</c:v>
                </c:pt>
                <c:pt idx="741">
                  <c:v>25.3</c:v>
                </c:pt>
                <c:pt idx="742">
                  <c:v>25.74</c:v>
                </c:pt>
                <c:pt idx="743">
                  <c:v>25.22</c:v>
                </c:pt>
                <c:pt idx="744">
                  <c:v>24.85</c:v>
                </c:pt>
                <c:pt idx="745">
                  <c:v>24.67</c:v>
                </c:pt>
                <c:pt idx="746">
                  <c:v>24.3</c:v>
                </c:pt>
                <c:pt idx="747">
                  <c:v>24.01</c:v>
                </c:pt>
                <c:pt idx="748">
                  <c:v>23.93</c:v>
                </c:pt>
                <c:pt idx="749">
                  <c:v>23.95</c:v>
                </c:pt>
                <c:pt idx="750">
                  <c:v>24.2</c:v>
                </c:pt>
                <c:pt idx="751">
                  <c:v>24.19</c:v>
                </c:pt>
                <c:pt idx="752">
                  <c:v>23.59</c:v>
                </c:pt>
                <c:pt idx="753">
                  <c:v>22.72</c:v>
                </c:pt>
                <c:pt idx="754">
                  <c:v>22.87</c:v>
                </c:pt>
              </c:numCache>
            </c:numRef>
          </c:val>
          <c:smooth val="0"/>
          <c:extLst>
            <c:ext xmlns:c16="http://schemas.microsoft.com/office/drawing/2014/chart" uri="{C3380CC4-5D6E-409C-BE32-E72D297353CC}">
              <c16:uniqueId val="{00000000-137A-4C4E-AB3E-57C9AB6D06E0}"/>
            </c:ext>
          </c:extLst>
        </c:ser>
        <c:dLbls>
          <c:showLegendKey val="0"/>
          <c:showVal val="0"/>
          <c:showCatName val="0"/>
          <c:showSerName val="0"/>
          <c:showPercent val="0"/>
          <c:showBubbleSize val="0"/>
        </c:dLbls>
        <c:smooth val="0"/>
        <c:axId val="1388277343"/>
        <c:axId val="1388279007"/>
      </c:lineChart>
      <c:dateAx>
        <c:axId val="1388277343"/>
        <c:scaling>
          <c:orientation val="minMax"/>
        </c:scaling>
        <c:delete val="0"/>
        <c:axPos val="b"/>
        <c:numFmt formatCode="[$-409]mmm\-yyyy;@" sourceLinked="0"/>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crossAx val="1388279007"/>
        <c:crosses val="autoZero"/>
        <c:auto val="0"/>
        <c:lblOffset val="100"/>
        <c:baseTimeUnit val="days"/>
        <c:majorUnit val="3"/>
        <c:majorTimeUnit val="months"/>
        <c:minorUnit val="3"/>
        <c:minorTimeUnit val="months"/>
      </c:dateAx>
      <c:valAx>
        <c:axId val="1388279007"/>
        <c:scaling>
          <c:orientation val="minMax"/>
          <c:min val="5"/>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r>
                  <a:rPr lang="en-US" dirty="0">
                    <a:solidFill>
                      <a:schemeClr val="tx1"/>
                    </a:solidFill>
                  </a:rPr>
                  <a:t>Share</a:t>
                </a:r>
                <a:r>
                  <a:rPr lang="en-US" baseline="0" dirty="0">
                    <a:solidFill>
                      <a:schemeClr val="tx1"/>
                    </a:solidFill>
                  </a:rPr>
                  <a:t> Pricing</a:t>
                </a:r>
                <a:endParaRPr lang="en-US" dirty="0">
                  <a:solidFill>
                    <a:schemeClr val="tx1"/>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crossAx val="1388277343"/>
        <c:crossesAt val="44502"/>
        <c:crossBetween val="between"/>
        <c:majorUnit val="5"/>
      </c:valAx>
      <c:spPr>
        <a:noFill/>
        <a:ln>
          <a:noFill/>
        </a:ln>
        <a:effectLst/>
      </c:spPr>
    </c:plotArea>
    <c:plotVisOnly val="1"/>
    <c:dispBlanksAs val="gap"/>
    <c:showDLblsOverMax val="0"/>
  </c:chart>
  <c:spPr>
    <a:noFill/>
    <a:ln>
      <a:noFill/>
    </a:ln>
    <a:effectLst/>
  </c:spPr>
  <c:txPr>
    <a:bodyPr/>
    <a:lstStyle/>
    <a:p>
      <a:pPr>
        <a:defRPr baseline="0">
          <a:solidFill>
            <a:schemeClr val="tx1"/>
          </a:solidFill>
          <a:latin typeface="Arial" panose="020B060402020202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83949434676566E-2"/>
          <c:y val="0.17400572089121419"/>
          <c:w val="0.92366523500841846"/>
          <c:h val="0.59201946418160234"/>
        </c:manualLayout>
      </c:layout>
      <c:lineChart>
        <c:grouping val="standard"/>
        <c:varyColors val="0"/>
        <c:ser>
          <c:idx val="0"/>
          <c:order val="0"/>
          <c:tx>
            <c:v>Kratos Defense &amp; Security Solutions, Inc. (NasdaqGS:KTOS) - Share Pricing</c:v>
          </c:tx>
          <c:spPr>
            <a:ln w="6350">
              <a:solidFill>
                <a:srgbClr val="3CC0A2"/>
              </a:solidFill>
              <a:prstDash val="solid"/>
            </a:ln>
          </c:spPr>
          <c:marker>
            <c:symbol val="none"/>
          </c:marker>
          <c:cat>
            <c:numRef>
              <c:f>'Pane 1'!$A$37:$A$790</c:f>
              <c:numCache>
                <c:formatCode>[$-409]mmm\-dd\-yyyy;@</c:formatCode>
                <c:ptCount val="754"/>
                <c:pt idx="0">
                  <c:v>44503</c:v>
                </c:pt>
                <c:pt idx="1">
                  <c:v>44504</c:v>
                </c:pt>
                <c:pt idx="2">
                  <c:v>44505</c:v>
                </c:pt>
                <c:pt idx="3">
                  <c:v>44508</c:v>
                </c:pt>
                <c:pt idx="4">
                  <c:v>44509</c:v>
                </c:pt>
                <c:pt idx="5">
                  <c:v>44510</c:v>
                </c:pt>
                <c:pt idx="6">
                  <c:v>44511</c:v>
                </c:pt>
                <c:pt idx="7">
                  <c:v>44512</c:v>
                </c:pt>
                <c:pt idx="8">
                  <c:v>44515</c:v>
                </c:pt>
                <c:pt idx="9">
                  <c:v>44516</c:v>
                </c:pt>
                <c:pt idx="10">
                  <c:v>44517</c:v>
                </c:pt>
                <c:pt idx="11">
                  <c:v>44518</c:v>
                </c:pt>
                <c:pt idx="12">
                  <c:v>44519</c:v>
                </c:pt>
                <c:pt idx="13">
                  <c:v>44522</c:v>
                </c:pt>
                <c:pt idx="14">
                  <c:v>44523</c:v>
                </c:pt>
                <c:pt idx="15">
                  <c:v>44524</c:v>
                </c:pt>
                <c:pt idx="16">
                  <c:v>44526</c:v>
                </c:pt>
                <c:pt idx="17">
                  <c:v>44529</c:v>
                </c:pt>
                <c:pt idx="18">
                  <c:v>44530</c:v>
                </c:pt>
                <c:pt idx="19">
                  <c:v>44531</c:v>
                </c:pt>
                <c:pt idx="20">
                  <c:v>44532</c:v>
                </c:pt>
                <c:pt idx="21">
                  <c:v>44533</c:v>
                </c:pt>
                <c:pt idx="22">
                  <c:v>44536</c:v>
                </c:pt>
                <c:pt idx="23">
                  <c:v>44537</c:v>
                </c:pt>
                <c:pt idx="24">
                  <c:v>44538</c:v>
                </c:pt>
                <c:pt idx="25">
                  <c:v>44539</c:v>
                </c:pt>
                <c:pt idx="26">
                  <c:v>44540</c:v>
                </c:pt>
                <c:pt idx="27">
                  <c:v>44543</c:v>
                </c:pt>
                <c:pt idx="28">
                  <c:v>44544</c:v>
                </c:pt>
                <c:pt idx="29">
                  <c:v>44545</c:v>
                </c:pt>
                <c:pt idx="30">
                  <c:v>44546</c:v>
                </c:pt>
                <c:pt idx="31">
                  <c:v>44547</c:v>
                </c:pt>
                <c:pt idx="32">
                  <c:v>44550</c:v>
                </c:pt>
                <c:pt idx="33">
                  <c:v>44551</c:v>
                </c:pt>
                <c:pt idx="34">
                  <c:v>44552</c:v>
                </c:pt>
                <c:pt idx="35">
                  <c:v>44553</c:v>
                </c:pt>
                <c:pt idx="36">
                  <c:v>44557</c:v>
                </c:pt>
                <c:pt idx="37">
                  <c:v>44558</c:v>
                </c:pt>
                <c:pt idx="38">
                  <c:v>44559</c:v>
                </c:pt>
                <c:pt idx="39">
                  <c:v>44560</c:v>
                </c:pt>
                <c:pt idx="40">
                  <c:v>44561</c:v>
                </c:pt>
                <c:pt idx="41">
                  <c:v>44564</c:v>
                </c:pt>
                <c:pt idx="42">
                  <c:v>44565</c:v>
                </c:pt>
                <c:pt idx="43">
                  <c:v>44566</c:v>
                </c:pt>
                <c:pt idx="44">
                  <c:v>44567</c:v>
                </c:pt>
                <c:pt idx="45">
                  <c:v>44568</c:v>
                </c:pt>
                <c:pt idx="46">
                  <c:v>44571</c:v>
                </c:pt>
                <c:pt idx="47">
                  <c:v>44572</c:v>
                </c:pt>
                <c:pt idx="48">
                  <c:v>44573</c:v>
                </c:pt>
                <c:pt idx="49">
                  <c:v>44574</c:v>
                </c:pt>
                <c:pt idx="50">
                  <c:v>44575</c:v>
                </c:pt>
                <c:pt idx="51">
                  <c:v>44579</c:v>
                </c:pt>
                <c:pt idx="52">
                  <c:v>44580</c:v>
                </c:pt>
                <c:pt idx="53">
                  <c:v>44581</c:v>
                </c:pt>
                <c:pt idx="54">
                  <c:v>44582</c:v>
                </c:pt>
                <c:pt idx="55">
                  <c:v>44585</c:v>
                </c:pt>
                <c:pt idx="56">
                  <c:v>44586</c:v>
                </c:pt>
                <c:pt idx="57">
                  <c:v>44587</c:v>
                </c:pt>
                <c:pt idx="58">
                  <c:v>44588</c:v>
                </c:pt>
                <c:pt idx="59">
                  <c:v>44589</c:v>
                </c:pt>
                <c:pt idx="60">
                  <c:v>44592</c:v>
                </c:pt>
                <c:pt idx="61">
                  <c:v>44593</c:v>
                </c:pt>
                <c:pt idx="62">
                  <c:v>44594</c:v>
                </c:pt>
                <c:pt idx="63">
                  <c:v>44595</c:v>
                </c:pt>
                <c:pt idx="64">
                  <c:v>44596</c:v>
                </c:pt>
                <c:pt idx="65">
                  <c:v>44599</c:v>
                </c:pt>
                <c:pt idx="66">
                  <c:v>44600</c:v>
                </c:pt>
                <c:pt idx="67">
                  <c:v>44601</c:v>
                </c:pt>
                <c:pt idx="68">
                  <c:v>44602</c:v>
                </c:pt>
                <c:pt idx="69">
                  <c:v>44603</c:v>
                </c:pt>
                <c:pt idx="70">
                  <c:v>44606</c:v>
                </c:pt>
                <c:pt idx="71">
                  <c:v>44607</c:v>
                </c:pt>
                <c:pt idx="72">
                  <c:v>44608</c:v>
                </c:pt>
                <c:pt idx="73">
                  <c:v>44609</c:v>
                </c:pt>
                <c:pt idx="74">
                  <c:v>44610</c:v>
                </c:pt>
                <c:pt idx="75">
                  <c:v>44614</c:v>
                </c:pt>
                <c:pt idx="76">
                  <c:v>44615</c:v>
                </c:pt>
                <c:pt idx="77">
                  <c:v>44616</c:v>
                </c:pt>
                <c:pt idx="78">
                  <c:v>44617</c:v>
                </c:pt>
                <c:pt idx="79">
                  <c:v>44620</c:v>
                </c:pt>
                <c:pt idx="80">
                  <c:v>44621</c:v>
                </c:pt>
                <c:pt idx="81">
                  <c:v>44622</c:v>
                </c:pt>
                <c:pt idx="82">
                  <c:v>44623</c:v>
                </c:pt>
                <c:pt idx="83">
                  <c:v>44624</c:v>
                </c:pt>
                <c:pt idx="84">
                  <c:v>44627</c:v>
                </c:pt>
                <c:pt idx="85">
                  <c:v>44628</c:v>
                </c:pt>
                <c:pt idx="86">
                  <c:v>44629</c:v>
                </c:pt>
                <c:pt idx="87">
                  <c:v>44630</c:v>
                </c:pt>
                <c:pt idx="88">
                  <c:v>44631</c:v>
                </c:pt>
                <c:pt idx="89">
                  <c:v>44634</c:v>
                </c:pt>
                <c:pt idx="90">
                  <c:v>44635</c:v>
                </c:pt>
                <c:pt idx="91">
                  <c:v>44636</c:v>
                </c:pt>
                <c:pt idx="92">
                  <c:v>44637</c:v>
                </c:pt>
                <c:pt idx="93">
                  <c:v>44638</c:v>
                </c:pt>
                <c:pt idx="94">
                  <c:v>44641</c:v>
                </c:pt>
                <c:pt idx="95">
                  <c:v>44642</c:v>
                </c:pt>
                <c:pt idx="96">
                  <c:v>44643</c:v>
                </c:pt>
                <c:pt idx="97">
                  <c:v>44644</c:v>
                </c:pt>
                <c:pt idx="98">
                  <c:v>44645</c:v>
                </c:pt>
                <c:pt idx="99">
                  <c:v>44648</c:v>
                </c:pt>
                <c:pt idx="100">
                  <c:v>44649</c:v>
                </c:pt>
                <c:pt idx="101">
                  <c:v>44650</c:v>
                </c:pt>
                <c:pt idx="102">
                  <c:v>44651</c:v>
                </c:pt>
                <c:pt idx="103">
                  <c:v>44652</c:v>
                </c:pt>
                <c:pt idx="104">
                  <c:v>44655</c:v>
                </c:pt>
                <c:pt idx="105">
                  <c:v>44656</c:v>
                </c:pt>
                <c:pt idx="106">
                  <c:v>44657</c:v>
                </c:pt>
                <c:pt idx="107">
                  <c:v>44658</c:v>
                </c:pt>
                <c:pt idx="108">
                  <c:v>44659</c:v>
                </c:pt>
                <c:pt idx="109">
                  <c:v>44662</c:v>
                </c:pt>
                <c:pt idx="110">
                  <c:v>44663</c:v>
                </c:pt>
                <c:pt idx="111">
                  <c:v>44664</c:v>
                </c:pt>
                <c:pt idx="112">
                  <c:v>44665</c:v>
                </c:pt>
                <c:pt idx="113">
                  <c:v>44669</c:v>
                </c:pt>
                <c:pt idx="114">
                  <c:v>44670</c:v>
                </c:pt>
                <c:pt idx="115">
                  <c:v>44671</c:v>
                </c:pt>
                <c:pt idx="116">
                  <c:v>44672</c:v>
                </c:pt>
                <c:pt idx="117">
                  <c:v>44673</c:v>
                </c:pt>
                <c:pt idx="118">
                  <c:v>44676</c:v>
                </c:pt>
                <c:pt idx="119">
                  <c:v>44677</c:v>
                </c:pt>
                <c:pt idx="120">
                  <c:v>44678</c:v>
                </c:pt>
                <c:pt idx="121">
                  <c:v>44679</c:v>
                </c:pt>
                <c:pt idx="122">
                  <c:v>44680</c:v>
                </c:pt>
                <c:pt idx="123">
                  <c:v>44683</c:v>
                </c:pt>
                <c:pt idx="124">
                  <c:v>44684</c:v>
                </c:pt>
                <c:pt idx="125">
                  <c:v>44685</c:v>
                </c:pt>
                <c:pt idx="126">
                  <c:v>44686</c:v>
                </c:pt>
                <c:pt idx="127">
                  <c:v>44687</c:v>
                </c:pt>
                <c:pt idx="128">
                  <c:v>44690</c:v>
                </c:pt>
                <c:pt idx="129">
                  <c:v>44691</c:v>
                </c:pt>
                <c:pt idx="130">
                  <c:v>44692</c:v>
                </c:pt>
                <c:pt idx="131">
                  <c:v>44693</c:v>
                </c:pt>
                <c:pt idx="132">
                  <c:v>44694</c:v>
                </c:pt>
                <c:pt idx="133">
                  <c:v>44697</c:v>
                </c:pt>
                <c:pt idx="134">
                  <c:v>44698</c:v>
                </c:pt>
                <c:pt idx="135">
                  <c:v>44699</c:v>
                </c:pt>
                <c:pt idx="136">
                  <c:v>44700</c:v>
                </c:pt>
                <c:pt idx="137">
                  <c:v>44701</c:v>
                </c:pt>
                <c:pt idx="138">
                  <c:v>44704</c:v>
                </c:pt>
                <c:pt idx="139">
                  <c:v>44705</c:v>
                </c:pt>
                <c:pt idx="140">
                  <c:v>44706</c:v>
                </c:pt>
                <c:pt idx="141">
                  <c:v>44707</c:v>
                </c:pt>
                <c:pt idx="142">
                  <c:v>44708</c:v>
                </c:pt>
                <c:pt idx="143">
                  <c:v>44712</c:v>
                </c:pt>
                <c:pt idx="144">
                  <c:v>44713</c:v>
                </c:pt>
                <c:pt idx="145">
                  <c:v>44714</c:v>
                </c:pt>
                <c:pt idx="146">
                  <c:v>44715</c:v>
                </c:pt>
                <c:pt idx="147">
                  <c:v>44718</c:v>
                </c:pt>
                <c:pt idx="148">
                  <c:v>44719</c:v>
                </c:pt>
                <c:pt idx="149">
                  <c:v>44720</c:v>
                </c:pt>
                <c:pt idx="150">
                  <c:v>44721</c:v>
                </c:pt>
                <c:pt idx="151">
                  <c:v>44722</c:v>
                </c:pt>
                <c:pt idx="152">
                  <c:v>44725</c:v>
                </c:pt>
                <c:pt idx="153">
                  <c:v>44726</c:v>
                </c:pt>
                <c:pt idx="154">
                  <c:v>44727</c:v>
                </c:pt>
                <c:pt idx="155">
                  <c:v>44728</c:v>
                </c:pt>
                <c:pt idx="156">
                  <c:v>44729</c:v>
                </c:pt>
                <c:pt idx="157">
                  <c:v>44733</c:v>
                </c:pt>
                <c:pt idx="158">
                  <c:v>44734</c:v>
                </c:pt>
                <c:pt idx="159">
                  <c:v>44735</c:v>
                </c:pt>
                <c:pt idx="160">
                  <c:v>44736</c:v>
                </c:pt>
                <c:pt idx="161">
                  <c:v>44739</c:v>
                </c:pt>
                <c:pt idx="162">
                  <c:v>44740</c:v>
                </c:pt>
                <c:pt idx="163">
                  <c:v>44741</c:v>
                </c:pt>
                <c:pt idx="164">
                  <c:v>44742</c:v>
                </c:pt>
                <c:pt idx="165">
                  <c:v>44743</c:v>
                </c:pt>
                <c:pt idx="166">
                  <c:v>44747</c:v>
                </c:pt>
                <c:pt idx="167">
                  <c:v>44748</c:v>
                </c:pt>
                <c:pt idx="168">
                  <c:v>44749</c:v>
                </c:pt>
                <c:pt idx="169">
                  <c:v>44750</c:v>
                </c:pt>
                <c:pt idx="170">
                  <c:v>44753</c:v>
                </c:pt>
                <c:pt idx="171">
                  <c:v>44754</c:v>
                </c:pt>
                <c:pt idx="172">
                  <c:v>44755</c:v>
                </c:pt>
                <c:pt idx="173">
                  <c:v>44756</c:v>
                </c:pt>
                <c:pt idx="174">
                  <c:v>44757</c:v>
                </c:pt>
                <c:pt idx="175">
                  <c:v>44760</c:v>
                </c:pt>
                <c:pt idx="176">
                  <c:v>44761</c:v>
                </c:pt>
                <c:pt idx="177">
                  <c:v>44762</c:v>
                </c:pt>
                <c:pt idx="178">
                  <c:v>44763</c:v>
                </c:pt>
                <c:pt idx="179">
                  <c:v>44764</c:v>
                </c:pt>
                <c:pt idx="180">
                  <c:v>44767</c:v>
                </c:pt>
                <c:pt idx="181">
                  <c:v>44768</c:v>
                </c:pt>
                <c:pt idx="182">
                  <c:v>44769</c:v>
                </c:pt>
                <c:pt idx="183">
                  <c:v>44770</c:v>
                </c:pt>
                <c:pt idx="184">
                  <c:v>44771</c:v>
                </c:pt>
                <c:pt idx="185">
                  <c:v>44774</c:v>
                </c:pt>
                <c:pt idx="186">
                  <c:v>44775</c:v>
                </c:pt>
                <c:pt idx="187">
                  <c:v>44776</c:v>
                </c:pt>
                <c:pt idx="188">
                  <c:v>44777</c:v>
                </c:pt>
                <c:pt idx="189">
                  <c:v>44778</c:v>
                </c:pt>
                <c:pt idx="190">
                  <c:v>44781</c:v>
                </c:pt>
                <c:pt idx="191">
                  <c:v>44782</c:v>
                </c:pt>
                <c:pt idx="192">
                  <c:v>44783</c:v>
                </c:pt>
                <c:pt idx="193">
                  <c:v>44784</c:v>
                </c:pt>
                <c:pt idx="194">
                  <c:v>44785</c:v>
                </c:pt>
                <c:pt idx="195">
                  <c:v>44788</c:v>
                </c:pt>
                <c:pt idx="196">
                  <c:v>44789</c:v>
                </c:pt>
                <c:pt idx="197">
                  <c:v>44790</c:v>
                </c:pt>
                <c:pt idx="198">
                  <c:v>44791</c:v>
                </c:pt>
                <c:pt idx="199">
                  <c:v>44792</c:v>
                </c:pt>
                <c:pt idx="200">
                  <c:v>44795</c:v>
                </c:pt>
                <c:pt idx="201">
                  <c:v>44796</c:v>
                </c:pt>
                <c:pt idx="202">
                  <c:v>44797</c:v>
                </c:pt>
                <c:pt idx="203">
                  <c:v>44798</c:v>
                </c:pt>
                <c:pt idx="204">
                  <c:v>44799</c:v>
                </c:pt>
                <c:pt idx="205">
                  <c:v>44802</c:v>
                </c:pt>
                <c:pt idx="206">
                  <c:v>44803</c:v>
                </c:pt>
                <c:pt idx="207">
                  <c:v>44804</c:v>
                </c:pt>
                <c:pt idx="208">
                  <c:v>44805</c:v>
                </c:pt>
                <c:pt idx="209">
                  <c:v>44806</c:v>
                </c:pt>
                <c:pt idx="210">
                  <c:v>44810</c:v>
                </c:pt>
                <c:pt idx="211">
                  <c:v>44811</c:v>
                </c:pt>
                <c:pt idx="212">
                  <c:v>44812</c:v>
                </c:pt>
                <c:pt idx="213">
                  <c:v>44813</c:v>
                </c:pt>
                <c:pt idx="214">
                  <c:v>44816</c:v>
                </c:pt>
                <c:pt idx="215">
                  <c:v>44817</c:v>
                </c:pt>
                <c:pt idx="216">
                  <c:v>44818</c:v>
                </c:pt>
                <c:pt idx="217">
                  <c:v>44819</c:v>
                </c:pt>
                <c:pt idx="218">
                  <c:v>44820</c:v>
                </c:pt>
                <c:pt idx="219">
                  <c:v>44823</c:v>
                </c:pt>
                <c:pt idx="220">
                  <c:v>44824</c:v>
                </c:pt>
                <c:pt idx="221">
                  <c:v>44825</c:v>
                </c:pt>
                <c:pt idx="222">
                  <c:v>44826</c:v>
                </c:pt>
                <c:pt idx="223">
                  <c:v>44827</c:v>
                </c:pt>
                <c:pt idx="224">
                  <c:v>44830</c:v>
                </c:pt>
                <c:pt idx="225">
                  <c:v>44831</c:v>
                </c:pt>
                <c:pt idx="226">
                  <c:v>44832</c:v>
                </c:pt>
                <c:pt idx="227">
                  <c:v>44833</c:v>
                </c:pt>
                <c:pt idx="228">
                  <c:v>44834</c:v>
                </c:pt>
                <c:pt idx="229">
                  <c:v>44837</c:v>
                </c:pt>
                <c:pt idx="230">
                  <c:v>44838</c:v>
                </c:pt>
                <c:pt idx="231">
                  <c:v>44839</c:v>
                </c:pt>
                <c:pt idx="232">
                  <c:v>44840</c:v>
                </c:pt>
                <c:pt idx="233">
                  <c:v>44841</c:v>
                </c:pt>
                <c:pt idx="234">
                  <c:v>44844</c:v>
                </c:pt>
                <c:pt idx="235">
                  <c:v>44845</c:v>
                </c:pt>
                <c:pt idx="236">
                  <c:v>44846</c:v>
                </c:pt>
                <c:pt idx="237">
                  <c:v>44847</c:v>
                </c:pt>
                <c:pt idx="238">
                  <c:v>44848</c:v>
                </c:pt>
                <c:pt idx="239">
                  <c:v>44851</c:v>
                </c:pt>
                <c:pt idx="240">
                  <c:v>44852</c:v>
                </c:pt>
                <c:pt idx="241">
                  <c:v>44853</c:v>
                </c:pt>
                <c:pt idx="242">
                  <c:v>44854</c:v>
                </c:pt>
                <c:pt idx="243">
                  <c:v>44855</c:v>
                </c:pt>
                <c:pt idx="244">
                  <c:v>44858</c:v>
                </c:pt>
                <c:pt idx="245">
                  <c:v>44859</c:v>
                </c:pt>
                <c:pt idx="246">
                  <c:v>44860</c:v>
                </c:pt>
                <c:pt idx="247">
                  <c:v>44861</c:v>
                </c:pt>
                <c:pt idx="248">
                  <c:v>44862</c:v>
                </c:pt>
                <c:pt idx="249">
                  <c:v>44865</c:v>
                </c:pt>
                <c:pt idx="250">
                  <c:v>44866</c:v>
                </c:pt>
                <c:pt idx="251">
                  <c:v>44867</c:v>
                </c:pt>
                <c:pt idx="252">
                  <c:v>44868</c:v>
                </c:pt>
                <c:pt idx="253">
                  <c:v>44869</c:v>
                </c:pt>
                <c:pt idx="254">
                  <c:v>44872</c:v>
                </c:pt>
                <c:pt idx="255">
                  <c:v>44873</c:v>
                </c:pt>
                <c:pt idx="256">
                  <c:v>44874</c:v>
                </c:pt>
                <c:pt idx="257">
                  <c:v>44875</c:v>
                </c:pt>
                <c:pt idx="258">
                  <c:v>44876</c:v>
                </c:pt>
                <c:pt idx="259">
                  <c:v>44879</c:v>
                </c:pt>
                <c:pt idx="260">
                  <c:v>44880</c:v>
                </c:pt>
                <c:pt idx="261">
                  <c:v>44881</c:v>
                </c:pt>
                <c:pt idx="262">
                  <c:v>44882</c:v>
                </c:pt>
                <c:pt idx="263">
                  <c:v>44883</c:v>
                </c:pt>
                <c:pt idx="264">
                  <c:v>44886</c:v>
                </c:pt>
                <c:pt idx="265">
                  <c:v>44887</c:v>
                </c:pt>
                <c:pt idx="266">
                  <c:v>44888</c:v>
                </c:pt>
                <c:pt idx="267">
                  <c:v>44890</c:v>
                </c:pt>
                <c:pt idx="268">
                  <c:v>44893</c:v>
                </c:pt>
                <c:pt idx="269">
                  <c:v>44894</c:v>
                </c:pt>
                <c:pt idx="270">
                  <c:v>44895</c:v>
                </c:pt>
                <c:pt idx="271">
                  <c:v>44896</c:v>
                </c:pt>
                <c:pt idx="272">
                  <c:v>44897</c:v>
                </c:pt>
                <c:pt idx="273">
                  <c:v>44900</c:v>
                </c:pt>
                <c:pt idx="274">
                  <c:v>44901</c:v>
                </c:pt>
                <c:pt idx="275">
                  <c:v>44902</c:v>
                </c:pt>
                <c:pt idx="276">
                  <c:v>44903</c:v>
                </c:pt>
                <c:pt idx="277">
                  <c:v>44904</c:v>
                </c:pt>
                <c:pt idx="278">
                  <c:v>44907</c:v>
                </c:pt>
                <c:pt idx="279">
                  <c:v>44908</c:v>
                </c:pt>
                <c:pt idx="280">
                  <c:v>44909</c:v>
                </c:pt>
                <c:pt idx="281">
                  <c:v>44910</c:v>
                </c:pt>
                <c:pt idx="282">
                  <c:v>44911</c:v>
                </c:pt>
                <c:pt idx="283">
                  <c:v>44914</c:v>
                </c:pt>
                <c:pt idx="284">
                  <c:v>44915</c:v>
                </c:pt>
                <c:pt idx="285">
                  <c:v>44916</c:v>
                </c:pt>
                <c:pt idx="286">
                  <c:v>44917</c:v>
                </c:pt>
                <c:pt idx="287">
                  <c:v>44918</c:v>
                </c:pt>
                <c:pt idx="288">
                  <c:v>44922</c:v>
                </c:pt>
                <c:pt idx="289">
                  <c:v>44923</c:v>
                </c:pt>
                <c:pt idx="290">
                  <c:v>44924</c:v>
                </c:pt>
                <c:pt idx="291">
                  <c:v>44925</c:v>
                </c:pt>
                <c:pt idx="292">
                  <c:v>44929</c:v>
                </c:pt>
                <c:pt idx="293">
                  <c:v>44930</c:v>
                </c:pt>
                <c:pt idx="294">
                  <c:v>44931</c:v>
                </c:pt>
                <c:pt idx="295">
                  <c:v>44932</c:v>
                </c:pt>
                <c:pt idx="296">
                  <c:v>44935</c:v>
                </c:pt>
                <c:pt idx="297">
                  <c:v>44936</c:v>
                </c:pt>
                <c:pt idx="298">
                  <c:v>44937</c:v>
                </c:pt>
                <c:pt idx="299">
                  <c:v>44938</c:v>
                </c:pt>
                <c:pt idx="300">
                  <c:v>44939</c:v>
                </c:pt>
                <c:pt idx="301">
                  <c:v>44943</c:v>
                </c:pt>
                <c:pt idx="302">
                  <c:v>44944</c:v>
                </c:pt>
                <c:pt idx="303">
                  <c:v>44945</c:v>
                </c:pt>
                <c:pt idx="304">
                  <c:v>44946</c:v>
                </c:pt>
                <c:pt idx="305">
                  <c:v>44949</c:v>
                </c:pt>
                <c:pt idx="306">
                  <c:v>44950</c:v>
                </c:pt>
                <c:pt idx="307">
                  <c:v>44951</c:v>
                </c:pt>
                <c:pt idx="308">
                  <c:v>44952</c:v>
                </c:pt>
                <c:pt idx="309">
                  <c:v>44953</c:v>
                </c:pt>
                <c:pt idx="310">
                  <c:v>44956</c:v>
                </c:pt>
                <c:pt idx="311">
                  <c:v>44957</c:v>
                </c:pt>
                <c:pt idx="312">
                  <c:v>44958</c:v>
                </c:pt>
                <c:pt idx="313">
                  <c:v>44959</c:v>
                </c:pt>
                <c:pt idx="314">
                  <c:v>44960</c:v>
                </c:pt>
                <c:pt idx="315">
                  <c:v>44963</c:v>
                </c:pt>
                <c:pt idx="316">
                  <c:v>44964</c:v>
                </c:pt>
                <c:pt idx="317">
                  <c:v>44965</c:v>
                </c:pt>
                <c:pt idx="318">
                  <c:v>44966</c:v>
                </c:pt>
                <c:pt idx="319">
                  <c:v>44967</c:v>
                </c:pt>
                <c:pt idx="320">
                  <c:v>44970</c:v>
                </c:pt>
                <c:pt idx="321">
                  <c:v>44971</c:v>
                </c:pt>
                <c:pt idx="322">
                  <c:v>44972</c:v>
                </c:pt>
                <c:pt idx="323">
                  <c:v>44973</c:v>
                </c:pt>
                <c:pt idx="324">
                  <c:v>44974</c:v>
                </c:pt>
                <c:pt idx="325">
                  <c:v>44978</c:v>
                </c:pt>
                <c:pt idx="326">
                  <c:v>44979</c:v>
                </c:pt>
                <c:pt idx="327">
                  <c:v>44980</c:v>
                </c:pt>
                <c:pt idx="328">
                  <c:v>44981</c:v>
                </c:pt>
                <c:pt idx="329">
                  <c:v>44984</c:v>
                </c:pt>
                <c:pt idx="330">
                  <c:v>44985</c:v>
                </c:pt>
                <c:pt idx="331">
                  <c:v>44986</c:v>
                </c:pt>
                <c:pt idx="332">
                  <c:v>44987</c:v>
                </c:pt>
                <c:pt idx="333">
                  <c:v>44988</c:v>
                </c:pt>
                <c:pt idx="334">
                  <c:v>44991</c:v>
                </c:pt>
                <c:pt idx="335">
                  <c:v>44992</c:v>
                </c:pt>
                <c:pt idx="336">
                  <c:v>44993</c:v>
                </c:pt>
                <c:pt idx="337">
                  <c:v>44994</c:v>
                </c:pt>
                <c:pt idx="338">
                  <c:v>44995</c:v>
                </c:pt>
                <c:pt idx="339">
                  <c:v>44998</c:v>
                </c:pt>
                <c:pt idx="340">
                  <c:v>44999</c:v>
                </c:pt>
                <c:pt idx="341">
                  <c:v>45000</c:v>
                </c:pt>
                <c:pt idx="342">
                  <c:v>45001</c:v>
                </c:pt>
                <c:pt idx="343">
                  <c:v>45002</c:v>
                </c:pt>
                <c:pt idx="344">
                  <c:v>45005</c:v>
                </c:pt>
                <c:pt idx="345">
                  <c:v>45006</c:v>
                </c:pt>
                <c:pt idx="346">
                  <c:v>45007</c:v>
                </c:pt>
                <c:pt idx="347">
                  <c:v>45008</c:v>
                </c:pt>
                <c:pt idx="348">
                  <c:v>45009</c:v>
                </c:pt>
                <c:pt idx="349">
                  <c:v>45012</c:v>
                </c:pt>
                <c:pt idx="350">
                  <c:v>45013</c:v>
                </c:pt>
                <c:pt idx="351">
                  <c:v>45014</c:v>
                </c:pt>
                <c:pt idx="352">
                  <c:v>45015</c:v>
                </c:pt>
                <c:pt idx="353">
                  <c:v>45016</c:v>
                </c:pt>
                <c:pt idx="354">
                  <c:v>45019</c:v>
                </c:pt>
                <c:pt idx="355">
                  <c:v>45020</c:v>
                </c:pt>
                <c:pt idx="356">
                  <c:v>45021</c:v>
                </c:pt>
                <c:pt idx="357">
                  <c:v>45022</c:v>
                </c:pt>
                <c:pt idx="358">
                  <c:v>45026</c:v>
                </c:pt>
                <c:pt idx="359">
                  <c:v>45027</c:v>
                </c:pt>
                <c:pt idx="360">
                  <c:v>45028</c:v>
                </c:pt>
                <c:pt idx="361">
                  <c:v>45029</c:v>
                </c:pt>
                <c:pt idx="362">
                  <c:v>45030</c:v>
                </c:pt>
                <c:pt idx="363">
                  <c:v>45033</c:v>
                </c:pt>
                <c:pt idx="364">
                  <c:v>45034</c:v>
                </c:pt>
                <c:pt idx="365">
                  <c:v>45035</c:v>
                </c:pt>
                <c:pt idx="366">
                  <c:v>45036</c:v>
                </c:pt>
                <c:pt idx="367">
                  <c:v>45037</c:v>
                </c:pt>
                <c:pt idx="368">
                  <c:v>45040</c:v>
                </c:pt>
                <c:pt idx="369">
                  <c:v>45041</c:v>
                </c:pt>
                <c:pt idx="370">
                  <c:v>45042</c:v>
                </c:pt>
                <c:pt idx="371">
                  <c:v>45043</c:v>
                </c:pt>
                <c:pt idx="372">
                  <c:v>45044</c:v>
                </c:pt>
                <c:pt idx="373">
                  <c:v>45047</c:v>
                </c:pt>
                <c:pt idx="374">
                  <c:v>45048</c:v>
                </c:pt>
                <c:pt idx="375">
                  <c:v>45049</c:v>
                </c:pt>
                <c:pt idx="376">
                  <c:v>45050</c:v>
                </c:pt>
                <c:pt idx="377">
                  <c:v>45051</c:v>
                </c:pt>
                <c:pt idx="378">
                  <c:v>45054</c:v>
                </c:pt>
                <c:pt idx="379">
                  <c:v>45055</c:v>
                </c:pt>
                <c:pt idx="380">
                  <c:v>45056</c:v>
                </c:pt>
                <c:pt idx="381">
                  <c:v>45057</c:v>
                </c:pt>
                <c:pt idx="382">
                  <c:v>45058</c:v>
                </c:pt>
                <c:pt idx="383">
                  <c:v>45061</c:v>
                </c:pt>
                <c:pt idx="384">
                  <c:v>45062</c:v>
                </c:pt>
                <c:pt idx="385">
                  <c:v>45063</c:v>
                </c:pt>
                <c:pt idx="386">
                  <c:v>45064</c:v>
                </c:pt>
                <c:pt idx="387">
                  <c:v>45065</c:v>
                </c:pt>
                <c:pt idx="388">
                  <c:v>45068</c:v>
                </c:pt>
                <c:pt idx="389">
                  <c:v>45069</c:v>
                </c:pt>
                <c:pt idx="390">
                  <c:v>45070</c:v>
                </c:pt>
                <c:pt idx="391">
                  <c:v>45071</c:v>
                </c:pt>
                <c:pt idx="392">
                  <c:v>45072</c:v>
                </c:pt>
                <c:pt idx="393">
                  <c:v>45076</c:v>
                </c:pt>
                <c:pt idx="394">
                  <c:v>45077</c:v>
                </c:pt>
                <c:pt idx="395">
                  <c:v>45078</c:v>
                </c:pt>
                <c:pt idx="396">
                  <c:v>45079</c:v>
                </c:pt>
                <c:pt idx="397">
                  <c:v>45082</c:v>
                </c:pt>
                <c:pt idx="398">
                  <c:v>45083</c:v>
                </c:pt>
                <c:pt idx="399">
                  <c:v>45084</c:v>
                </c:pt>
                <c:pt idx="400">
                  <c:v>45085</c:v>
                </c:pt>
                <c:pt idx="401">
                  <c:v>45086</c:v>
                </c:pt>
                <c:pt idx="402">
                  <c:v>45089</c:v>
                </c:pt>
                <c:pt idx="403">
                  <c:v>45090</c:v>
                </c:pt>
                <c:pt idx="404">
                  <c:v>45091</c:v>
                </c:pt>
                <c:pt idx="405">
                  <c:v>45092</c:v>
                </c:pt>
                <c:pt idx="406">
                  <c:v>45093</c:v>
                </c:pt>
                <c:pt idx="407">
                  <c:v>45097</c:v>
                </c:pt>
                <c:pt idx="408">
                  <c:v>45098</c:v>
                </c:pt>
                <c:pt idx="409">
                  <c:v>45099</c:v>
                </c:pt>
                <c:pt idx="410">
                  <c:v>45100</c:v>
                </c:pt>
                <c:pt idx="411">
                  <c:v>45103</c:v>
                </c:pt>
                <c:pt idx="412">
                  <c:v>45104</c:v>
                </c:pt>
                <c:pt idx="413">
                  <c:v>45105</c:v>
                </c:pt>
                <c:pt idx="414">
                  <c:v>45106</c:v>
                </c:pt>
                <c:pt idx="415">
                  <c:v>45107</c:v>
                </c:pt>
                <c:pt idx="416">
                  <c:v>45110</c:v>
                </c:pt>
                <c:pt idx="417">
                  <c:v>45112</c:v>
                </c:pt>
                <c:pt idx="418">
                  <c:v>45113</c:v>
                </c:pt>
                <c:pt idx="419">
                  <c:v>45114</c:v>
                </c:pt>
                <c:pt idx="420">
                  <c:v>45117</c:v>
                </c:pt>
                <c:pt idx="421">
                  <c:v>45118</c:v>
                </c:pt>
                <c:pt idx="422">
                  <c:v>45119</c:v>
                </c:pt>
                <c:pt idx="423">
                  <c:v>45120</c:v>
                </c:pt>
                <c:pt idx="424">
                  <c:v>45121</c:v>
                </c:pt>
                <c:pt idx="425">
                  <c:v>45124</c:v>
                </c:pt>
                <c:pt idx="426">
                  <c:v>45125</c:v>
                </c:pt>
                <c:pt idx="427">
                  <c:v>45126</c:v>
                </c:pt>
                <c:pt idx="428">
                  <c:v>45127</c:v>
                </c:pt>
                <c:pt idx="429">
                  <c:v>45128</c:v>
                </c:pt>
                <c:pt idx="430">
                  <c:v>45131</c:v>
                </c:pt>
                <c:pt idx="431">
                  <c:v>45132</c:v>
                </c:pt>
                <c:pt idx="432">
                  <c:v>45133</c:v>
                </c:pt>
                <c:pt idx="433">
                  <c:v>45134</c:v>
                </c:pt>
                <c:pt idx="434">
                  <c:v>45135</c:v>
                </c:pt>
                <c:pt idx="435">
                  <c:v>45138</c:v>
                </c:pt>
                <c:pt idx="436">
                  <c:v>45139</c:v>
                </c:pt>
                <c:pt idx="437">
                  <c:v>45140</c:v>
                </c:pt>
                <c:pt idx="438">
                  <c:v>45141</c:v>
                </c:pt>
                <c:pt idx="439">
                  <c:v>45142</c:v>
                </c:pt>
                <c:pt idx="440">
                  <c:v>45145</c:v>
                </c:pt>
                <c:pt idx="441">
                  <c:v>45146</c:v>
                </c:pt>
                <c:pt idx="442">
                  <c:v>45147</c:v>
                </c:pt>
                <c:pt idx="443">
                  <c:v>45148</c:v>
                </c:pt>
                <c:pt idx="444">
                  <c:v>45149</c:v>
                </c:pt>
                <c:pt idx="445">
                  <c:v>45152</c:v>
                </c:pt>
                <c:pt idx="446">
                  <c:v>45153</c:v>
                </c:pt>
                <c:pt idx="447">
                  <c:v>45154</c:v>
                </c:pt>
                <c:pt idx="448">
                  <c:v>45155</c:v>
                </c:pt>
                <c:pt idx="449">
                  <c:v>45156</c:v>
                </c:pt>
                <c:pt idx="450">
                  <c:v>45159</c:v>
                </c:pt>
                <c:pt idx="451">
                  <c:v>45160</c:v>
                </c:pt>
                <c:pt idx="452">
                  <c:v>45161</c:v>
                </c:pt>
                <c:pt idx="453">
                  <c:v>45162</c:v>
                </c:pt>
                <c:pt idx="454">
                  <c:v>45163</c:v>
                </c:pt>
                <c:pt idx="455">
                  <c:v>45166</c:v>
                </c:pt>
                <c:pt idx="456">
                  <c:v>45167</c:v>
                </c:pt>
                <c:pt idx="457">
                  <c:v>45168</c:v>
                </c:pt>
                <c:pt idx="458">
                  <c:v>45169</c:v>
                </c:pt>
                <c:pt idx="459">
                  <c:v>45170</c:v>
                </c:pt>
                <c:pt idx="460">
                  <c:v>45174</c:v>
                </c:pt>
                <c:pt idx="461">
                  <c:v>45175</c:v>
                </c:pt>
                <c:pt idx="462">
                  <c:v>45176</c:v>
                </c:pt>
                <c:pt idx="463">
                  <c:v>45177</c:v>
                </c:pt>
                <c:pt idx="464">
                  <c:v>45180</c:v>
                </c:pt>
                <c:pt idx="465">
                  <c:v>45181</c:v>
                </c:pt>
                <c:pt idx="466">
                  <c:v>45182</c:v>
                </c:pt>
                <c:pt idx="467">
                  <c:v>45183</c:v>
                </c:pt>
                <c:pt idx="468">
                  <c:v>45184</c:v>
                </c:pt>
                <c:pt idx="469">
                  <c:v>45187</c:v>
                </c:pt>
                <c:pt idx="470">
                  <c:v>45188</c:v>
                </c:pt>
                <c:pt idx="471">
                  <c:v>45189</c:v>
                </c:pt>
                <c:pt idx="472">
                  <c:v>45190</c:v>
                </c:pt>
                <c:pt idx="473">
                  <c:v>45191</c:v>
                </c:pt>
                <c:pt idx="474">
                  <c:v>45194</c:v>
                </c:pt>
                <c:pt idx="475">
                  <c:v>45195</c:v>
                </c:pt>
                <c:pt idx="476">
                  <c:v>45196</c:v>
                </c:pt>
                <c:pt idx="477">
                  <c:v>45197</c:v>
                </c:pt>
                <c:pt idx="478">
                  <c:v>45198</c:v>
                </c:pt>
                <c:pt idx="479">
                  <c:v>45201</c:v>
                </c:pt>
                <c:pt idx="480">
                  <c:v>45202</c:v>
                </c:pt>
                <c:pt idx="481">
                  <c:v>45203</c:v>
                </c:pt>
                <c:pt idx="482">
                  <c:v>45204</c:v>
                </c:pt>
                <c:pt idx="483">
                  <c:v>45205</c:v>
                </c:pt>
                <c:pt idx="484">
                  <c:v>45208</c:v>
                </c:pt>
                <c:pt idx="485">
                  <c:v>45209</c:v>
                </c:pt>
                <c:pt idx="486">
                  <c:v>45210</c:v>
                </c:pt>
                <c:pt idx="487">
                  <c:v>45211</c:v>
                </c:pt>
                <c:pt idx="488">
                  <c:v>45212</c:v>
                </c:pt>
                <c:pt idx="489">
                  <c:v>45215</c:v>
                </c:pt>
                <c:pt idx="490">
                  <c:v>45216</c:v>
                </c:pt>
                <c:pt idx="491">
                  <c:v>45217</c:v>
                </c:pt>
                <c:pt idx="492">
                  <c:v>45218</c:v>
                </c:pt>
                <c:pt idx="493">
                  <c:v>45219</c:v>
                </c:pt>
                <c:pt idx="494">
                  <c:v>45222</c:v>
                </c:pt>
                <c:pt idx="495">
                  <c:v>45223</c:v>
                </c:pt>
                <c:pt idx="496">
                  <c:v>45224</c:v>
                </c:pt>
                <c:pt idx="497">
                  <c:v>45225</c:v>
                </c:pt>
                <c:pt idx="498">
                  <c:v>45226</c:v>
                </c:pt>
                <c:pt idx="499">
                  <c:v>45229</c:v>
                </c:pt>
                <c:pt idx="500">
                  <c:v>45230</c:v>
                </c:pt>
                <c:pt idx="501">
                  <c:v>45231</c:v>
                </c:pt>
                <c:pt idx="502">
                  <c:v>45232</c:v>
                </c:pt>
                <c:pt idx="503">
                  <c:v>45233</c:v>
                </c:pt>
                <c:pt idx="504">
                  <c:v>45236</c:v>
                </c:pt>
                <c:pt idx="505">
                  <c:v>45237</c:v>
                </c:pt>
                <c:pt idx="506">
                  <c:v>45238</c:v>
                </c:pt>
                <c:pt idx="507">
                  <c:v>45239</c:v>
                </c:pt>
                <c:pt idx="508">
                  <c:v>45240</c:v>
                </c:pt>
                <c:pt idx="509">
                  <c:v>45243</c:v>
                </c:pt>
                <c:pt idx="510">
                  <c:v>45244</c:v>
                </c:pt>
                <c:pt idx="511">
                  <c:v>45245</c:v>
                </c:pt>
                <c:pt idx="512">
                  <c:v>45246</c:v>
                </c:pt>
                <c:pt idx="513">
                  <c:v>45247</c:v>
                </c:pt>
                <c:pt idx="514">
                  <c:v>45250</c:v>
                </c:pt>
                <c:pt idx="515">
                  <c:v>45251</c:v>
                </c:pt>
                <c:pt idx="516">
                  <c:v>45252</c:v>
                </c:pt>
                <c:pt idx="517">
                  <c:v>45254</c:v>
                </c:pt>
                <c:pt idx="518">
                  <c:v>45257</c:v>
                </c:pt>
                <c:pt idx="519">
                  <c:v>45258</c:v>
                </c:pt>
                <c:pt idx="520">
                  <c:v>45259</c:v>
                </c:pt>
                <c:pt idx="521">
                  <c:v>45260</c:v>
                </c:pt>
                <c:pt idx="522">
                  <c:v>45261</c:v>
                </c:pt>
                <c:pt idx="523">
                  <c:v>45264</c:v>
                </c:pt>
                <c:pt idx="524">
                  <c:v>45265</c:v>
                </c:pt>
                <c:pt idx="525">
                  <c:v>45266</c:v>
                </c:pt>
                <c:pt idx="526">
                  <c:v>45267</c:v>
                </c:pt>
                <c:pt idx="527">
                  <c:v>45268</c:v>
                </c:pt>
                <c:pt idx="528">
                  <c:v>45271</c:v>
                </c:pt>
                <c:pt idx="529">
                  <c:v>45272</c:v>
                </c:pt>
                <c:pt idx="530">
                  <c:v>45273</c:v>
                </c:pt>
                <c:pt idx="531">
                  <c:v>45274</c:v>
                </c:pt>
                <c:pt idx="532">
                  <c:v>45275</c:v>
                </c:pt>
                <c:pt idx="533">
                  <c:v>45278</c:v>
                </c:pt>
                <c:pt idx="534">
                  <c:v>45279</c:v>
                </c:pt>
                <c:pt idx="535">
                  <c:v>45280</c:v>
                </c:pt>
                <c:pt idx="536">
                  <c:v>45281</c:v>
                </c:pt>
                <c:pt idx="537">
                  <c:v>45282</c:v>
                </c:pt>
                <c:pt idx="538">
                  <c:v>45286</c:v>
                </c:pt>
                <c:pt idx="539">
                  <c:v>45287</c:v>
                </c:pt>
                <c:pt idx="540">
                  <c:v>45288</c:v>
                </c:pt>
                <c:pt idx="541">
                  <c:v>45289</c:v>
                </c:pt>
                <c:pt idx="542">
                  <c:v>45293</c:v>
                </c:pt>
                <c:pt idx="543">
                  <c:v>45294</c:v>
                </c:pt>
                <c:pt idx="544">
                  <c:v>45295</c:v>
                </c:pt>
                <c:pt idx="545">
                  <c:v>45296</c:v>
                </c:pt>
                <c:pt idx="546">
                  <c:v>45299</c:v>
                </c:pt>
                <c:pt idx="547">
                  <c:v>45300</c:v>
                </c:pt>
                <c:pt idx="548">
                  <c:v>45301</c:v>
                </c:pt>
                <c:pt idx="549">
                  <c:v>45302</c:v>
                </c:pt>
                <c:pt idx="550">
                  <c:v>45303</c:v>
                </c:pt>
                <c:pt idx="551">
                  <c:v>45307</c:v>
                </c:pt>
                <c:pt idx="552">
                  <c:v>45308</c:v>
                </c:pt>
                <c:pt idx="553">
                  <c:v>45309</c:v>
                </c:pt>
                <c:pt idx="554">
                  <c:v>45310</c:v>
                </c:pt>
                <c:pt idx="555">
                  <c:v>45313</c:v>
                </c:pt>
                <c:pt idx="556">
                  <c:v>45314</c:v>
                </c:pt>
                <c:pt idx="557">
                  <c:v>45315</c:v>
                </c:pt>
                <c:pt idx="558">
                  <c:v>45316</c:v>
                </c:pt>
                <c:pt idx="559">
                  <c:v>45317</c:v>
                </c:pt>
                <c:pt idx="560">
                  <c:v>45320</c:v>
                </c:pt>
                <c:pt idx="561">
                  <c:v>45321</c:v>
                </c:pt>
                <c:pt idx="562">
                  <c:v>45322</c:v>
                </c:pt>
                <c:pt idx="563">
                  <c:v>45323</c:v>
                </c:pt>
                <c:pt idx="564">
                  <c:v>45324</c:v>
                </c:pt>
                <c:pt idx="565">
                  <c:v>45327</c:v>
                </c:pt>
                <c:pt idx="566">
                  <c:v>45328</c:v>
                </c:pt>
                <c:pt idx="567">
                  <c:v>45329</c:v>
                </c:pt>
                <c:pt idx="568">
                  <c:v>45330</c:v>
                </c:pt>
                <c:pt idx="569">
                  <c:v>45331</c:v>
                </c:pt>
                <c:pt idx="570">
                  <c:v>45334</c:v>
                </c:pt>
                <c:pt idx="571">
                  <c:v>45335</c:v>
                </c:pt>
                <c:pt idx="572">
                  <c:v>45336</c:v>
                </c:pt>
                <c:pt idx="573">
                  <c:v>45337</c:v>
                </c:pt>
                <c:pt idx="574">
                  <c:v>45338</c:v>
                </c:pt>
                <c:pt idx="575">
                  <c:v>45342</c:v>
                </c:pt>
                <c:pt idx="576">
                  <c:v>45343</c:v>
                </c:pt>
                <c:pt idx="577">
                  <c:v>45344</c:v>
                </c:pt>
                <c:pt idx="578">
                  <c:v>45345</c:v>
                </c:pt>
                <c:pt idx="579">
                  <c:v>45348</c:v>
                </c:pt>
                <c:pt idx="580">
                  <c:v>45349</c:v>
                </c:pt>
                <c:pt idx="581">
                  <c:v>45350</c:v>
                </c:pt>
                <c:pt idx="582">
                  <c:v>45351</c:v>
                </c:pt>
                <c:pt idx="583">
                  <c:v>45352</c:v>
                </c:pt>
                <c:pt idx="584">
                  <c:v>45355</c:v>
                </c:pt>
                <c:pt idx="585">
                  <c:v>45356</c:v>
                </c:pt>
                <c:pt idx="586">
                  <c:v>45357</c:v>
                </c:pt>
                <c:pt idx="587">
                  <c:v>45358</c:v>
                </c:pt>
                <c:pt idx="588">
                  <c:v>45359</c:v>
                </c:pt>
                <c:pt idx="589">
                  <c:v>45362</c:v>
                </c:pt>
                <c:pt idx="590">
                  <c:v>45363</c:v>
                </c:pt>
                <c:pt idx="591">
                  <c:v>45364</c:v>
                </c:pt>
                <c:pt idx="592">
                  <c:v>45365</c:v>
                </c:pt>
                <c:pt idx="593">
                  <c:v>45366</c:v>
                </c:pt>
                <c:pt idx="594">
                  <c:v>45369</c:v>
                </c:pt>
                <c:pt idx="595">
                  <c:v>45370</c:v>
                </c:pt>
                <c:pt idx="596">
                  <c:v>45371</c:v>
                </c:pt>
                <c:pt idx="597">
                  <c:v>45372</c:v>
                </c:pt>
                <c:pt idx="598">
                  <c:v>45373</c:v>
                </c:pt>
                <c:pt idx="599">
                  <c:v>45376</c:v>
                </c:pt>
                <c:pt idx="600">
                  <c:v>45377</c:v>
                </c:pt>
                <c:pt idx="601">
                  <c:v>45378</c:v>
                </c:pt>
                <c:pt idx="602">
                  <c:v>45379</c:v>
                </c:pt>
                <c:pt idx="603">
                  <c:v>45383</c:v>
                </c:pt>
                <c:pt idx="604">
                  <c:v>45384</c:v>
                </c:pt>
                <c:pt idx="605">
                  <c:v>45385</c:v>
                </c:pt>
                <c:pt idx="606">
                  <c:v>45386</c:v>
                </c:pt>
                <c:pt idx="607">
                  <c:v>45387</c:v>
                </c:pt>
                <c:pt idx="608">
                  <c:v>45390</c:v>
                </c:pt>
                <c:pt idx="609">
                  <c:v>45391</c:v>
                </c:pt>
                <c:pt idx="610">
                  <c:v>45392</c:v>
                </c:pt>
                <c:pt idx="611">
                  <c:v>45393</c:v>
                </c:pt>
                <c:pt idx="612">
                  <c:v>45394</c:v>
                </c:pt>
                <c:pt idx="613">
                  <c:v>45397</c:v>
                </c:pt>
                <c:pt idx="614">
                  <c:v>45398</c:v>
                </c:pt>
                <c:pt idx="615">
                  <c:v>45399</c:v>
                </c:pt>
                <c:pt idx="616">
                  <c:v>45400</c:v>
                </c:pt>
                <c:pt idx="617">
                  <c:v>45401</c:v>
                </c:pt>
                <c:pt idx="618">
                  <c:v>45404</c:v>
                </c:pt>
                <c:pt idx="619">
                  <c:v>45405</c:v>
                </c:pt>
                <c:pt idx="620">
                  <c:v>45406</c:v>
                </c:pt>
                <c:pt idx="621">
                  <c:v>45407</c:v>
                </c:pt>
                <c:pt idx="622">
                  <c:v>45408</c:v>
                </c:pt>
                <c:pt idx="623">
                  <c:v>45411</c:v>
                </c:pt>
                <c:pt idx="624">
                  <c:v>45412</c:v>
                </c:pt>
                <c:pt idx="625">
                  <c:v>45413</c:v>
                </c:pt>
                <c:pt idx="626">
                  <c:v>45414</c:v>
                </c:pt>
                <c:pt idx="627">
                  <c:v>45415</c:v>
                </c:pt>
                <c:pt idx="628">
                  <c:v>45418</c:v>
                </c:pt>
                <c:pt idx="629">
                  <c:v>45419</c:v>
                </c:pt>
                <c:pt idx="630">
                  <c:v>45420</c:v>
                </c:pt>
                <c:pt idx="631">
                  <c:v>45421</c:v>
                </c:pt>
                <c:pt idx="632">
                  <c:v>45422</c:v>
                </c:pt>
                <c:pt idx="633">
                  <c:v>45425</c:v>
                </c:pt>
                <c:pt idx="634">
                  <c:v>45426</c:v>
                </c:pt>
                <c:pt idx="635">
                  <c:v>45427</c:v>
                </c:pt>
                <c:pt idx="636">
                  <c:v>45428</c:v>
                </c:pt>
                <c:pt idx="637">
                  <c:v>45429</c:v>
                </c:pt>
                <c:pt idx="638">
                  <c:v>45432</c:v>
                </c:pt>
                <c:pt idx="639">
                  <c:v>45433</c:v>
                </c:pt>
                <c:pt idx="640">
                  <c:v>45434</c:v>
                </c:pt>
                <c:pt idx="641">
                  <c:v>45435</c:v>
                </c:pt>
                <c:pt idx="642">
                  <c:v>45436</c:v>
                </c:pt>
                <c:pt idx="643">
                  <c:v>45440</c:v>
                </c:pt>
                <c:pt idx="644">
                  <c:v>45441</c:v>
                </c:pt>
                <c:pt idx="645">
                  <c:v>45442</c:v>
                </c:pt>
                <c:pt idx="646">
                  <c:v>45443</c:v>
                </c:pt>
                <c:pt idx="647">
                  <c:v>45446</c:v>
                </c:pt>
                <c:pt idx="648">
                  <c:v>45447</c:v>
                </c:pt>
                <c:pt idx="649">
                  <c:v>45448</c:v>
                </c:pt>
                <c:pt idx="650">
                  <c:v>45449</c:v>
                </c:pt>
                <c:pt idx="651">
                  <c:v>45450</c:v>
                </c:pt>
                <c:pt idx="652">
                  <c:v>45453</c:v>
                </c:pt>
                <c:pt idx="653">
                  <c:v>45454</c:v>
                </c:pt>
                <c:pt idx="654">
                  <c:v>45455</c:v>
                </c:pt>
                <c:pt idx="655">
                  <c:v>45456</c:v>
                </c:pt>
                <c:pt idx="656">
                  <c:v>45457</c:v>
                </c:pt>
                <c:pt idx="657">
                  <c:v>45460</c:v>
                </c:pt>
                <c:pt idx="658">
                  <c:v>45461</c:v>
                </c:pt>
                <c:pt idx="659">
                  <c:v>45463</c:v>
                </c:pt>
                <c:pt idx="660">
                  <c:v>45464</c:v>
                </c:pt>
                <c:pt idx="661">
                  <c:v>45467</c:v>
                </c:pt>
                <c:pt idx="662">
                  <c:v>45468</c:v>
                </c:pt>
                <c:pt idx="663">
                  <c:v>45469</c:v>
                </c:pt>
                <c:pt idx="664">
                  <c:v>45470</c:v>
                </c:pt>
                <c:pt idx="665">
                  <c:v>45471</c:v>
                </c:pt>
                <c:pt idx="666">
                  <c:v>45474</c:v>
                </c:pt>
                <c:pt idx="667">
                  <c:v>45475</c:v>
                </c:pt>
                <c:pt idx="668">
                  <c:v>45476</c:v>
                </c:pt>
                <c:pt idx="669">
                  <c:v>45478</c:v>
                </c:pt>
                <c:pt idx="670">
                  <c:v>45481</c:v>
                </c:pt>
                <c:pt idx="671">
                  <c:v>45482</c:v>
                </c:pt>
                <c:pt idx="672">
                  <c:v>45483</c:v>
                </c:pt>
                <c:pt idx="673">
                  <c:v>45484</c:v>
                </c:pt>
                <c:pt idx="674">
                  <c:v>45485</c:v>
                </c:pt>
                <c:pt idx="675">
                  <c:v>45488</c:v>
                </c:pt>
                <c:pt idx="676">
                  <c:v>45489</c:v>
                </c:pt>
                <c:pt idx="677">
                  <c:v>45490</c:v>
                </c:pt>
                <c:pt idx="678">
                  <c:v>45491</c:v>
                </c:pt>
                <c:pt idx="679">
                  <c:v>45492</c:v>
                </c:pt>
                <c:pt idx="680">
                  <c:v>45495</c:v>
                </c:pt>
                <c:pt idx="681">
                  <c:v>45496</c:v>
                </c:pt>
                <c:pt idx="682">
                  <c:v>45497</c:v>
                </c:pt>
                <c:pt idx="683">
                  <c:v>45498</c:v>
                </c:pt>
                <c:pt idx="684">
                  <c:v>45499</c:v>
                </c:pt>
                <c:pt idx="685">
                  <c:v>45502</c:v>
                </c:pt>
                <c:pt idx="686">
                  <c:v>45503</c:v>
                </c:pt>
                <c:pt idx="687">
                  <c:v>45504</c:v>
                </c:pt>
                <c:pt idx="688">
                  <c:v>45505</c:v>
                </c:pt>
                <c:pt idx="689">
                  <c:v>45506</c:v>
                </c:pt>
                <c:pt idx="690">
                  <c:v>45509</c:v>
                </c:pt>
                <c:pt idx="691">
                  <c:v>45510</c:v>
                </c:pt>
                <c:pt idx="692">
                  <c:v>45511</c:v>
                </c:pt>
                <c:pt idx="693">
                  <c:v>45512</c:v>
                </c:pt>
                <c:pt idx="694">
                  <c:v>45513</c:v>
                </c:pt>
                <c:pt idx="695">
                  <c:v>45516</c:v>
                </c:pt>
                <c:pt idx="696">
                  <c:v>45517</c:v>
                </c:pt>
                <c:pt idx="697">
                  <c:v>45518</c:v>
                </c:pt>
                <c:pt idx="698">
                  <c:v>45519</c:v>
                </c:pt>
                <c:pt idx="699">
                  <c:v>45520</c:v>
                </c:pt>
                <c:pt idx="700">
                  <c:v>45523</c:v>
                </c:pt>
                <c:pt idx="701">
                  <c:v>45524</c:v>
                </c:pt>
                <c:pt idx="702">
                  <c:v>45525</c:v>
                </c:pt>
                <c:pt idx="703">
                  <c:v>45526</c:v>
                </c:pt>
                <c:pt idx="704">
                  <c:v>45527</c:v>
                </c:pt>
                <c:pt idx="705">
                  <c:v>45530</c:v>
                </c:pt>
                <c:pt idx="706">
                  <c:v>45531</c:v>
                </c:pt>
                <c:pt idx="707">
                  <c:v>45532</c:v>
                </c:pt>
                <c:pt idx="708">
                  <c:v>45533</c:v>
                </c:pt>
                <c:pt idx="709">
                  <c:v>45534</c:v>
                </c:pt>
                <c:pt idx="710">
                  <c:v>45538</c:v>
                </c:pt>
                <c:pt idx="711">
                  <c:v>45539</c:v>
                </c:pt>
                <c:pt idx="712">
                  <c:v>45540</c:v>
                </c:pt>
                <c:pt idx="713">
                  <c:v>45541</c:v>
                </c:pt>
                <c:pt idx="714">
                  <c:v>45544</c:v>
                </c:pt>
                <c:pt idx="715">
                  <c:v>45545</c:v>
                </c:pt>
                <c:pt idx="716">
                  <c:v>45546</c:v>
                </c:pt>
                <c:pt idx="717">
                  <c:v>45547</c:v>
                </c:pt>
                <c:pt idx="718">
                  <c:v>45548</c:v>
                </c:pt>
                <c:pt idx="719">
                  <c:v>45551</c:v>
                </c:pt>
                <c:pt idx="720">
                  <c:v>45552</c:v>
                </c:pt>
                <c:pt idx="721">
                  <c:v>45553</c:v>
                </c:pt>
                <c:pt idx="722">
                  <c:v>45554</c:v>
                </c:pt>
                <c:pt idx="723">
                  <c:v>45555</c:v>
                </c:pt>
                <c:pt idx="724">
                  <c:v>45558</c:v>
                </c:pt>
                <c:pt idx="725">
                  <c:v>45559</c:v>
                </c:pt>
                <c:pt idx="726">
                  <c:v>45560</c:v>
                </c:pt>
                <c:pt idx="727">
                  <c:v>45561</c:v>
                </c:pt>
                <c:pt idx="728">
                  <c:v>45562</c:v>
                </c:pt>
                <c:pt idx="729">
                  <c:v>45565</c:v>
                </c:pt>
                <c:pt idx="730">
                  <c:v>45566</c:v>
                </c:pt>
                <c:pt idx="731">
                  <c:v>45567</c:v>
                </c:pt>
                <c:pt idx="732">
                  <c:v>45568</c:v>
                </c:pt>
                <c:pt idx="733">
                  <c:v>45569</c:v>
                </c:pt>
                <c:pt idx="734">
                  <c:v>45572</c:v>
                </c:pt>
                <c:pt idx="735">
                  <c:v>45573</c:v>
                </c:pt>
                <c:pt idx="736">
                  <c:v>45574</c:v>
                </c:pt>
                <c:pt idx="737">
                  <c:v>45575</c:v>
                </c:pt>
                <c:pt idx="738">
                  <c:v>45576</c:v>
                </c:pt>
                <c:pt idx="739">
                  <c:v>45579</c:v>
                </c:pt>
                <c:pt idx="740">
                  <c:v>45580</c:v>
                </c:pt>
                <c:pt idx="741">
                  <c:v>45581</c:v>
                </c:pt>
                <c:pt idx="742">
                  <c:v>45582</c:v>
                </c:pt>
                <c:pt idx="743">
                  <c:v>45583</c:v>
                </c:pt>
                <c:pt idx="744">
                  <c:v>45586</c:v>
                </c:pt>
                <c:pt idx="745">
                  <c:v>45587</c:v>
                </c:pt>
                <c:pt idx="746">
                  <c:v>45588</c:v>
                </c:pt>
                <c:pt idx="747">
                  <c:v>45589</c:v>
                </c:pt>
                <c:pt idx="748">
                  <c:v>45590</c:v>
                </c:pt>
                <c:pt idx="749">
                  <c:v>45593</c:v>
                </c:pt>
                <c:pt idx="750">
                  <c:v>45594</c:v>
                </c:pt>
                <c:pt idx="751">
                  <c:v>45595</c:v>
                </c:pt>
                <c:pt idx="752">
                  <c:v>45596</c:v>
                </c:pt>
                <c:pt idx="753">
                  <c:v>45597</c:v>
                </c:pt>
              </c:numCache>
            </c:numRef>
          </c:cat>
          <c:val>
            <c:numRef>
              <c:f>'Pane 1'!$B$37:$B$790</c:f>
              <c:numCache>
                <c:formatCode>0.00</c:formatCode>
                <c:ptCount val="754"/>
                <c:pt idx="0">
                  <c:v>23.28</c:v>
                </c:pt>
                <c:pt idx="1">
                  <c:v>21.44</c:v>
                </c:pt>
                <c:pt idx="2">
                  <c:v>22.37</c:v>
                </c:pt>
                <c:pt idx="3">
                  <c:v>22.45</c:v>
                </c:pt>
                <c:pt idx="4">
                  <c:v>22.17</c:v>
                </c:pt>
                <c:pt idx="5">
                  <c:v>21.63</c:v>
                </c:pt>
                <c:pt idx="6">
                  <c:v>21.68</c:v>
                </c:pt>
                <c:pt idx="7">
                  <c:v>21.74</c:v>
                </c:pt>
                <c:pt idx="8">
                  <c:v>21.82</c:v>
                </c:pt>
                <c:pt idx="9">
                  <c:v>21.46</c:v>
                </c:pt>
                <c:pt idx="10">
                  <c:v>21.25</c:v>
                </c:pt>
                <c:pt idx="11">
                  <c:v>20.8</c:v>
                </c:pt>
                <c:pt idx="12">
                  <c:v>20.22</c:v>
                </c:pt>
                <c:pt idx="13">
                  <c:v>20.23</c:v>
                </c:pt>
                <c:pt idx="14">
                  <c:v>20.36</c:v>
                </c:pt>
                <c:pt idx="15">
                  <c:v>20.71</c:v>
                </c:pt>
                <c:pt idx="16">
                  <c:v>20.09</c:v>
                </c:pt>
                <c:pt idx="17">
                  <c:v>19.97</c:v>
                </c:pt>
                <c:pt idx="18">
                  <c:v>19.71</c:v>
                </c:pt>
                <c:pt idx="19">
                  <c:v>19.989999999999998</c:v>
                </c:pt>
                <c:pt idx="20">
                  <c:v>20.69</c:v>
                </c:pt>
                <c:pt idx="21">
                  <c:v>20.29</c:v>
                </c:pt>
                <c:pt idx="22">
                  <c:v>20.73</c:v>
                </c:pt>
                <c:pt idx="23">
                  <c:v>20.329999999999998</c:v>
                </c:pt>
                <c:pt idx="24">
                  <c:v>20.399999999999999</c:v>
                </c:pt>
                <c:pt idx="25">
                  <c:v>19.93</c:v>
                </c:pt>
                <c:pt idx="26">
                  <c:v>19.440000000000001</c:v>
                </c:pt>
                <c:pt idx="27">
                  <c:v>19.47</c:v>
                </c:pt>
                <c:pt idx="28">
                  <c:v>19.440000000000001</c:v>
                </c:pt>
                <c:pt idx="29">
                  <c:v>19.55</c:v>
                </c:pt>
                <c:pt idx="30">
                  <c:v>19.13</c:v>
                </c:pt>
                <c:pt idx="31">
                  <c:v>19.649999999999999</c:v>
                </c:pt>
                <c:pt idx="32">
                  <c:v>19.07</c:v>
                </c:pt>
                <c:pt idx="33">
                  <c:v>19.71</c:v>
                </c:pt>
                <c:pt idx="34">
                  <c:v>19.61</c:v>
                </c:pt>
                <c:pt idx="35">
                  <c:v>19.84</c:v>
                </c:pt>
                <c:pt idx="36">
                  <c:v>19.66</c:v>
                </c:pt>
                <c:pt idx="37">
                  <c:v>19.57</c:v>
                </c:pt>
                <c:pt idx="38">
                  <c:v>19.28</c:v>
                </c:pt>
                <c:pt idx="39">
                  <c:v>19.3</c:v>
                </c:pt>
                <c:pt idx="40">
                  <c:v>19.399999999999999</c:v>
                </c:pt>
                <c:pt idx="41">
                  <c:v>19.649999999999999</c:v>
                </c:pt>
                <c:pt idx="42">
                  <c:v>19.98</c:v>
                </c:pt>
                <c:pt idx="43">
                  <c:v>18.91</c:v>
                </c:pt>
                <c:pt idx="44">
                  <c:v>18.62</c:v>
                </c:pt>
                <c:pt idx="45">
                  <c:v>18.510000000000002</c:v>
                </c:pt>
                <c:pt idx="46">
                  <c:v>18.21</c:v>
                </c:pt>
                <c:pt idx="47">
                  <c:v>18.350000000000001</c:v>
                </c:pt>
                <c:pt idx="48">
                  <c:v>16.93</c:v>
                </c:pt>
                <c:pt idx="49">
                  <c:v>17.29</c:v>
                </c:pt>
                <c:pt idx="50">
                  <c:v>16.87</c:v>
                </c:pt>
                <c:pt idx="51">
                  <c:v>16.72</c:v>
                </c:pt>
                <c:pt idx="52">
                  <c:v>16.87</c:v>
                </c:pt>
                <c:pt idx="53">
                  <c:v>17.09</c:v>
                </c:pt>
                <c:pt idx="54">
                  <c:v>16.97</c:v>
                </c:pt>
                <c:pt idx="55">
                  <c:v>17</c:v>
                </c:pt>
                <c:pt idx="56">
                  <c:v>16.86</c:v>
                </c:pt>
                <c:pt idx="57">
                  <c:v>16.75</c:v>
                </c:pt>
                <c:pt idx="58">
                  <c:v>16.190000000000001</c:v>
                </c:pt>
                <c:pt idx="59">
                  <c:v>16.329999999999998</c:v>
                </c:pt>
                <c:pt idx="60">
                  <c:v>16.760000000000002</c:v>
                </c:pt>
                <c:pt idx="61">
                  <c:v>17.03</c:v>
                </c:pt>
                <c:pt idx="62">
                  <c:v>16.8</c:v>
                </c:pt>
                <c:pt idx="63">
                  <c:v>16.3</c:v>
                </c:pt>
                <c:pt idx="64">
                  <c:v>16.48</c:v>
                </c:pt>
                <c:pt idx="65">
                  <c:v>16.7</c:v>
                </c:pt>
                <c:pt idx="66">
                  <c:v>17.05</c:v>
                </c:pt>
                <c:pt idx="67">
                  <c:v>17.29</c:v>
                </c:pt>
                <c:pt idx="68">
                  <c:v>16.850000000000001</c:v>
                </c:pt>
                <c:pt idx="69">
                  <c:v>17.09</c:v>
                </c:pt>
                <c:pt idx="70">
                  <c:v>16.98</c:v>
                </c:pt>
                <c:pt idx="71">
                  <c:v>17.079999999999998</c:v>
                </c:pt>
                <c:pt idx="72">
                  <c:v>17.28</c:v>
                </c:pt>
                <c:pt idx="73">
                  <c:v>16.96</c:v>
                </c:pt>
                <c:pt idx="74">
                  <c:v>16.46</c:v>
                </c:pt>
                <c:pt idx="75">
                  <c:v>16.309999999999999</c:v>
                </c:pt>
                <c:pt idx="76">
                  <c:v>15.04</c:v>
                </c:pt>
                <c:pt idx="77">
                  <c:v>18.309999999999999</c:v>
                </c:pt>
                <c:pt idx="78">
                  <c:v>18.68</c:v>
                </c:pt>
                <c:pt idx="79">
                  <c:v>20.92</c:v>
                </c:pt>
                <c:pt idx="80">
                  <c:v>20.010000000000002</c:v>
                </c:pt>
                <c:pt idx="81">
                  <c:v>19.350000000000001</c:v>
                </c:pt>
                <c:pt idx="82">
                  <c:v>18.95</c:v>
                </c:pt>
                <c:pt idx="83">
                  <c:v>20</c:v>
                </c:pt>
                <c:pt idx="84">
                  <c:v>20.73</c:v>
                </c:pt>
                <c:pt idx="85">
                  <c:v>20.37</c:v>
                </c:pt>
                <c:pt idx="86">
                  <c:v>19.39</c:v>
                </c:pt>
                <c:pt idx="87">
                  <c:v>19.649999999999999</c:v>
                </c:pt>
                <c:pt idx="88">
                  <c:v>18.72</c:v>
                </c:pt>
                <c:pt idx="89">
                  <c:v>18.13</c:v>
                </c:pt>
                <c:pt idx="90">
                  <c:v>18.559999999999999</c:v>
                </c:pt>
                <c:pt idx="91">
                  <c:v>18.27</c:v>
                </c:pt>
                <c:pt idx="92">
                  <c:v>18.87</c:v>
                </c:pt>
                <c:pt idx="93">
                  <c:v>20.010000000000002</c:v>
                </c:pt>
                <c:pt idx="94">
                  <c:v>19.649999999999999</c:v>
                </c:pt>
                <c:pt idx="95">
                  <c:v>20.07</c:v>
                </c:pt>
                <c:pt idx="96">
                  <c:v>19.8</c:v>
                </c:pt>
                <c:pt idx="97">
                  <c:v>20.97</c:v>
                </c:pt>
                <c:pt idx="98">
                  <c:v>20.96</c:v>
                </c:pt>
                <c:pt idx="99">
                  <c:v>20.67</c:v>
                </c:pt>
                <c:pt idx="100">
                  <c:v>20.78</c:v>
                </c:pt>
                <c:pt idx="101">
                  <c:v>20.48</c:v>
                </c:pt>
                <c:pt idx="102">
                  <c:v>20.48</c:v>
                </c:pt>
                <c:pt idx="103">
                  <c:v>20.7</c:v>
                </c:pt>
                <c:pt idx="104">
                  <c:v>21.88</c:v>
                </c:pt>
                <c:pt idx="105">
                  <c:v>21.14</c:v>
                </c:pt>
                <c:pt idx="106">
                  <c:v>20.7</c:v>
                </c:pt>
                <c:pt idx="107">
                  <c:v>20.45</c:v>
                </c:pt>
                <c:pt idx="108">
                  <c:v>19.41</c:v>
                </c:pt>
                <c:pt idx="109">
                  <c:v>19.329999999999998</c:v>
                </c:pt>
                <c:pt idx="110">
                  <c:v>19.260000000000002</c:v>
                </c:pt>
                <c:pt idx="111">
                  <c:v>19.260000000000002</c:v>
                </c:pt>
                <c:pt idx="112">
                  <c:v>19.190000000000001</c:v>
                </c:pt>
                <c:pt idx="113">
                  <c:v>18.86</c:v>
                </c:pt>
                <c:pt idx="114">
                  <c:v>19.18</c:v>
                </c:pt>
                <c:pt idx="115">
                  <c:v>18.420000000000002</c:v>
                </c:pt>
                <c:pt idx="116">
                  <c:v>16.940000000000001</c:v>
                </c:pt>
                <c:pt idx="117">
                  <c:v>16.59</c:v>
                </c:pt>
                <c:pt idx="118">
                  <c:v>16.739999999999998</c:v>
                </c:pt>
                <c:pt idx="119">
                  <c:v>16.04</c:v>
                </c:pt>
                <c:pt idx="120">
                  <c:v>15.48</c:v>
                </c:pt>
                <c:pt idx="121">
                  <c:v>15.66</c:v>
                </c:pt>
                <c:pt idx="122">
                  <c:v>15.17</c:v>
                </c:pt>
                <c:pt idx="123">
                  <c:v>15.4</c:v>
                </c:pt>
                <c:pt idx="124">
                  <c:v>15.74</c:v>
                </c:pt>
                <c:pt idx="125">
                  <c:v>16.28</c:v>
                </c:pt>
                <c:pt idx="126">
                  <c:v>15.43</c:v>
                </c:pt>
                <c:pt idx="127">
                  <c:v>14.01</c:v>
                </c:pt>
                <c:pt idx="128">
                  <c:v>12.99</c:v>
                </c:pt>
                <c:pt idx="129">
                  <c:v>13.45</c:v>
                </c:pt>
                <c:pt idx="130">
                  <c:v>12.87</c:v>
                </c:pt>
                <c:pt idx="131">
                  <c:v>13.02</c:v>
                </c:pt>
                <c:pt idx="132">
                  <c:v>13.16</c:v>
                </c:pt>
                <c:pt idx="133">
                  <c:v>12.58</c:v>
                </c:pt>
                <c:pt idx="134">
                  <c:v>14.03</c:v>
                </c:pt>
                <c:pt idx="135">
                  <c:v>13.5</c:v>
                </c:pt>
                <c:pt idx="136">
                  <c:v>14.34</c:v>
                </c:pt>
                <c:pt idx="137">
                  <c:v>13.9</c:v>
                </c:pt>
                <c:pt idx="138">
                  <c:v>13.6</c:v>
                </c:pt>
                <c:pt idx="139">
                  <c:v>13.61</c:v>
                </c:pt>
                <c:pt idx="140">
                  <c:v>13.63</c:v>
                </c:pt>
                <c:pt idx="141">
                  <c:v>14.28</c:v>
                </c:pt>
                <c:pt idx="142">
                  <c:v>14.77</c:v>
                </c:pt>
                <c:pt idx="143">
                  <c:v>14.42</c:v>
                </c:pt>
                <c:pt idx="144">
                  <c:v>14.45</c:v>
                </c:pt>
                <c:pt idx="145">
                  <c:v>15.21</c:v>
                </c:pt>
                <c:pt idx="146">
                  <c:v>14.74</c:v>
                </c:pt>
                <c:pt idx="147">
                  <c:v>14.66</c:v>
                </c:pt>
                <c:pt idx="148">
                  <c:v>15.21</c:v>
                </c:pt>
                <c:pt idx="149">
                  <c:v>14.98</c:v>
                </c:pt>
                <c:pt idx="150">
                  <c:v>14.68</c:v>
                </c:pt>
                <c:pt idx="151">
                  <c:v>14.21</c:v>
                </c:pt>
                <c:pt idx="152">
                  <c:v>14.05</c:v>
                </c:pt>
                <c:pt idx="153">
                  <c:v>13.63</c:v>
                </c:pt>
                <c:pt idx="154">
                  <c:v>14.2</c:v>
                </c:pt>
                <c:pt idx="155">
                  <c:v>13.65</c:v>
                </c:pt>
                <c:pt idx="156">
                  <c:v>13.56</c:v>
                </c:pt>
                <c:pt idx="157">
                  <c:v>13.91</c:v>
                </c:pt>
                <c:pt idx="158">
                  <c:v>13.54</c:v>
                </c:pt>
                <c:pt idx="159">
                  <c:v>13.98</c:v>
                </c:pt>
                <c:pt idx="160">
                  <c:v>14.21</c:v>
                </c:pt>
                <c:pt idx="161">
                  <c:v>14.21</c:v>
                </c:pt>
                <c:pt idx="162">
                  <c:v>14.03</c:v>
                </c:pt>
                <c:pt idx="163">
                  <c:v>13.73</c:v>
                </c:pt>
                <c:pt idx="164">
                  <c:v>13.88</c:v>
                </c:pt>
                <c:pt idx="165">
                  <c:v>13.93</c:v>
                </c:pt>
                <c:pt idx="166">
                  <c:v>13.74</c:v>
                </c:pt>
                <c:pt idx="167">
                  <c:v>13.65</c:v>
                </c:pt>
                <c:pt idx="168">
                  <c:v>13.97</c:v>
                </c:pt>
                <c:pt idx="169">
                  <c:v>13.81</c:v>
                </c:pt>
                <c:pt idx="170">
                  <c:v>13.24</c:v>
                </c:pt>
                <c:pt idx="171">
                  <c:v>13.09</c:v>
                </c:pt>
                <c:pt idx="172">
                  <c:v>12.74</c:v>
                </c:pt>
                <c:pt idx="173">
                  <c:v>12.7</c:v>
                </c:pt>
                <c:pt idx="174">
                  <c:v>13.05</c:v>
                </c:pt>
                <c:pt idx="175">
                  <c:v>13</c:v>
                </c:pt>
                <c:pt idx="176">
                  <c:v>13.68</c:v>
                </c:pt>
                <c:pt idx="177">
                  <c:v>14.28</c:v>
                </c:pt>
                <c:pt idx="178">
                  <c:v>14.58</c:v>
                </c:pt>
                <c:pt idx="179">
                  <c:v>14.31</c:v>
                </c:pt>
                <c:pt idx="180">
                  <c:v>14.28</c:v>
                </c:pt>
                <c:pt idx="181">
                  <c:v>13.91</c:v>
                </c:pt>
                <c:pt idx="182">
                  <c:v>13.96</c:v>
                </c:pt>
                <c:pt idx="183">
                  <c:v>14.12</c:v>
                </c:pt>
                <c:pt idx="184">
                  <c:v>14.39</c:v>
                </c:pt>
                <c:pt idx="185">
                  <c:v>15.06</c:v>
                </c:pt>
                <c:pt idx="186">
                  <c:v>15.29</c:v>
                </c:pt>
                <c:pt idx="187">
                  <c:v>15.27</c:v>
                </c:pt>
                <c:pt idx="188">
                  <c:v>15.05</c:v>
                </c:pt>
                <c:pt idx="189">
                  <c:v>14.89</c:v>
                </c:pt>
                <c:pt idx="190">
                  <c:v>15</c:v>
                </c:pt>
                <c:pt idx="191">
                  <c:v>14.52</c:v>
                </c:pt>
                <c:pt idx="192">
                  <c:v>15.1</c:v>
                </c:pt>
                <c:pt idx="193">
                  <c:v>15.12</c:v>
                </c:pt>
                <c:pt idx="194">
                  <c:v>15.58</c:v>
                </c:pt>
                <c:pt idx="195">
                  <c:v>16.010000000000002</c:v>
                </c:pt>
                <c:pt idx="196">
                  <c:v>15.95</c:v>
                </c:pt>
                <c:pt idx="197">
                  <c:v>15.29</c:v>
                </c:pt>
                <c:pt idx="198">
                  <c:v>15.39</c:v>
                </c:pt>
                <c:pt idx="199">
                  <c:v>14.75</c:v>
                </c:pt>
                <c:pt idx="200">
                  <c:v>14.17</c:v>
                </c:pt>
                <c:pt idx="201">
                  <c:v>14.04</c:v>
                </c:pt>
                <c:pt idx="202">
                  <c:v>14</c:v>
                </c:pt>
                <c:pt idx="203">
                  <c:v>14.13</c:v>
                </c:pt>
                <c:pt idx="204">
                  <c:v>13.3</c:v>
                </c:pt>
                <c:pt idx="205">
                  <c:v>12.91</c:v>
                </c:pt>
                <c:pt idx="206">
                  <c:v>12.75</c:v>
                </c:pt>
                <c:pt idx="207">
                  <c:v>12.54</c:v>
                </c:pt>
                <c:pt idx="208">
                  <c:v>12.29</c:v>
                </c:pt>
                <c:pt idx="209">
                  <c:v>12.12</c:v>
                </c:pt>
                <c:pt idx="210">
                  <c:v>11.88</c:v>
                </c:pt>
                <c:pt idx="211">
                  <c:v>12.04</c:v>
                </c:pt>
                <c:pt idx="212">
                  <c:v>12.1</c:v>
                </c:pt>
                <c:pt idx="213">
                  <c:v>12.61</c:v>
                </c:pt>
                <c:pt idx="214">
                  <c:v>12.79</c:v>
                </c:pt>
                <c:pt idx="215">
                  <c:v>12.1</c:v>
                </c:pt>
                <c:pt idx="216">
                  <c:v>12.22</c:v>
                </c:pt>
                <c:pt idx="217">
                  <c:v>12.06</c:v>
                </c:pt>
                <c:pt idx="218">
                  <c:v>12.13</c:v>
                </c:pt>
                <c:pt idx="219">
                  <c:v>12.08</c:v>
                </c:pt>
                <c:pt idx="220">
                  <c:v>11.9</c:v>
                </c:pt>
                <c:pt idx="221">
                  <c:v>12.07</c:v>
                </c:pt>
                <c:pt idx="222">
                  <c:v>12.11</c:v>
                </c:pt>
                <c:pt idx="223">
                  <c:v>11.25</c:v>
                </c:pt>
                <c:pt idx="224">
                  <c:v>10.77</c:v>
                </c:pt>
                <c:pt idx="225">
                  <c:v>10.5</c:v>
                </c:pt>
                <c:pt idx="226">
                  <c:v>10.91</c:v>
                </c:pt>
                <c:pt idx="227">
                  <c:v>10.39</c:v>
                </c:pt>
                <c:pt idx="228">
                  <c:v>10.16</c:v>
                </c:pt>
                <c:pt idx="229">
                  <c:v>10.44</c:v>
                </c:pt>
                <c:pt idx="230">
                  <c:v>10.81</c:v>
                </c:pt>
                <c:pt idx="231">
                  <c:v>10.57</c:v>
                </c:pt>
                <c:pt idx="232">
                  <c:v>10.18</c:v>
                </c:pt>
                <c:pt idx="233">
                  <c:v>9.98</c:v>
                </c:pt>
                <c:pt idx="234">
                  <c:v>9.83</c:v>
                </c:pt>
                <c:pt idx="235">
                  <c:v>9.6300000000000008</c:v>
                </c:pt>
                <c:pt idx="236">
                  <c:v>9.31</c:v>
                </c:pt>
                <c:pt idx="237">
                  <c:v>9.75</c:v>
                </c:pt>
                <c:pt idx="238">
                  <c:v>9.36</c:v>
                </c:pt>
                <c:pt idx="239">
                  <c:v>9.98</c:v>
                </c:pt>
                <c:pt idx="240">
                  <c:v>10.119999999999999</c:v>
                </c:pt>
                <c:pt idx="241">
                  <c:v>10.039999999999999</c:v>
                </c:pt>
                <c:pt idx="242">
                  <c:v>10.06</c:v>
                </c:pt>
                <c:pt idx="243">
                  <c:v>10.23</c:v>
                </c:pt>
                <c:pt idx="244">
                  <c:v>10.42</c:v>
                </c:pt>
                <c:pt idx="245">
                  <c:v>10.47</c:v>
                </c:pt>
                <c:pt idx="246">
                  <c:v>10.49</c:v>
                </c:pt>
                <c:pt idx="247">
                  <c:v>10.72</c:v>
                </c:pt>
                <c:pt idx="248">
                  <c:v>11.09</c:v>
                </c:pt>
                <c:pt idx="249">
                  <c:v>11.08</c:v>
                </c:pt>
                <c:pt idx="250">
                  <c:v>11.32</c:v>
                </c:pt>
                <c:pt idx="251">
                  <c:v>10.78</c:v>
                </c:pt>
                <c:pt idx="252">
                  <c:v>10.8</c:v>
                </c:pt>
                <c:pt idx="253">
                  <c:v>10.79</c:v>
                </c:pt>
                <c:pt idx="254">
                  <c:v>10.99</c:v>
                </c:pt>
                <c:pt idx="255">
                  <c:v>10.8</c:v>
                </c:pt>
                <c:pt idx="256">
                  <c:v>10.15</c:v>
                </c:pt>
                <c:pt idx="257">
                  <c:v>11.02</c:v>
                </c:pt>
                <c:pt idx="258">
                  <c:v>10.97</c:v>
                </c:pt>
                <c:pt idx="259">
                  <c:v>10.24</c:v>
                </c:pt>
                <c:pt idx="260">
                  <c:v>10.75</c:v>
                </c:pt>
                <c:pt idx="261">
                  <c:v>10.15</c:v>
                </c:pt>
                <c:pt idx="262">
                  <c:v>9.57</c:v>
                </c:pt>
                <c:pt idx="263">
                  <c:v>9.44</c:v>
                </c:pt>
                <c:pt idx="264">
                  <c:v>9.44</c:v>
                </c:pt>
                <c:pt idx="265">
                  <c:v>9.26</c:v>
                </c:pt>
                <c:pt idx="266">
                  <c:v>9.32</c:v>
                </c:pt>
                <c:pt idx="267">
                  <c:v>9.35</c:v>
                </c:pt>
                <c:pt idx="268">
                  <c:v>9.1199999999999992</c:v>
                </c:pt>
                <c:pt idx="269">
                  <c:v>9.15</c:v>
                </c:pt>
                <c:pt idx="270">
                  <c:v>9.52</c:v>
                </c:pt>
                <c:pt idx="271">
                  <c:v>9.7200000000000006</c:v>
                </c:pt>
                <c:pt idx="272">
                  <c:v>9.9</c:v>
                </c:pt>
                <c:pt idx="273">
                  <c:v>9.51</c:v>
                </c:pt>
                <c:pt idx="274">
                  <c:v>9.32</c:v>
                </c:pt>
                <c:pt idx="275">
                  <c:v>9.2200000000000006</c:v>
                </c:pt>
                <c:pt idx="276">
                  <c:v>9.2899999999999991</c:v>
                </c:pt>
                <c:pt idx="277">
                  <c:v>9.06</c:v>
                </c:pt>
                <c:pt idx="278">
                  <c:v>9.26</c:v>
                </c:pt>
                <c:pt idx="279">
                  <c:v>9.39</c:v>
                </c:pt>
                <c:pt idx="280">
                  <c:v>9.52</c:v>
                </c:pt>
                <c:pt idx="281">
                  <c:v>9.19</c:v>
                </c:pt>
                <c:pt idx="282">
                  <c:v>9.2100000000000009</c:v>
                </c:pt>
                <c:pt idx="283">
                  <c:v>9.32</c:v>
                </c:pt>
                <c:pt idx="284">
                  <c:v>9.52</c:v>
                </c:pt>
                <c:pt idx="285">
                  <c:v>9.44</c:v>
                </c:pt>
                <c:pt idx="286">
                  <c:v>9.1999999999999993</c:v>
                </c:pt>
                <c:pt idx="287">
                  <c:v>9.44</c:v>
                </c:pt>
                <c:pt idx="288">
                  <c:v>9.49</c:v>
                </c:pt>
                <c:pt idx="289">
                  <c:v>9.65</c:v>
                </c:pt>
                <c:pt idx="290">
                  <c:v>10.07</c:v>
                </c:pt>
                <c:pt idx="291">
                  <c:v>10.32</c:v>
                </c:pt>
                <c:pt idx="292">
                  <c:v>10.029999999999999</c:v>
                </c:pt>
                <c:pt idx="293">
                  <c:v>10.210000000000001</c:v>
                </c:pt>
                <c:pt idx="294">
                  <c:v>10.28</c:v>
                </c:pt>
                <c:pt idx="295">
                  <c:v>10.55</c:v>
                </c:pt>
                <c:pt idx="296">
                  <c:v>10.34</c:v>
                </c:pt>
                <c:pt idx="297">
                  <c:v>10.9</c:v>
                </c:pt>
                <c:pt idx="298">
                  <c:v>10.82</c:v>
                </c:pt>
                <c:pt idx="299">
                  <c:v>11.07</c:v>
                </c:pt>
                <c:pt idx="300">
                  <c:v>10.85</c:v>
                </c:pt>
                <c:pt idx="301">
                  <c:v>10.97</c:v>
                </c:pt>
                <c:pt idx="302">
                  <c:v>10.67</c:v>
                </c:pt>
                <c:pt idx="303">
                  <c:v>10.48</c:v>
                </c:pt>
                <c:pt idx="304">
                  <c:v>10.6</c:v>
                </c:pt>
                <c:pt idx="305">
                  <c:v>10.72</c:v>
                </c:pt>
                <c:pt idx="306">
                  <c:v>10.78</c:v>
                </c:pt>
                <c:pt idx="307">
                  <c:v>10.89</c:v>
                </c:pt>
                <c:pt idx="308">
                  <c:v>10.99</c:v>
                </c:pt>
                <c:pt idx="309">
                  <c:v>11.25</c:v>
                </c:pt>
                <c:pt idx="310">
                  <c:v>11.17</c:v>
                </c:pt>
                <c:pt idx="311">
                  <c:v>11.45</c:v>
                </c:pt>
                <c:pt idx="312">
                  <c:v>11.98</c:v>
                </c:pt>
                <c:pt idx="313">
                  <c:v>12.32</c:v>
                </c:pt>
                <c:pt idx="314">
                  <c:v>12.05</c:v>
                </c:pt>
                <c:pt idx="315">
                  <c:v>11.8</c:v>
                </c:pt>
                <c:pt idx="316">
                  <c:v>11.9</c:v>
                </c:pt>
                <c:pt idx="317">
                  <c:v>11.44</c:v>
                </c:pt>
                <c:pt idx="318">
                  <c:v>11.14</c:v>
                </c:pt>
                <c:pt idx="319">
                  <c:v>11.15</c:v>
                </c:pt>
                <c:pt idx="320">
                  <c:v>11.49</c:v>
                </c:pt>
                <c:pt idx="321">
                  <c:v>11.53</c:v>
                </c:pt>
                <c:pt idx="322">
                  <c:v>11.87</c:v>
                </c:pt>
                <c:pt idx="323">
                  <c:v>11.58</c:v>
                </c:pt>
                <c:pt idx="324">
                  <c:v>11.59</c:v>
                </c:pt>
                <c:pt idx="325">
                  <c:v>11.33</c:v>
                </c:pt>
                <c:pt idx="326">
                  <c:v>11.38</c:v>
                </c:pt>
                <c:pt idx="327">
                  <c:v>11.47</c:v>
                </c:pt>
                <c:pt idx="328">
                  <c:v>12.98</c:v>
                </c:pt>
                <c:pt idx="329">
                  <c:v>12.64</c:v>
                </c:pt>
                <c:pt idx="330">
                  <c:v>12.65</c:v>
                </c:pt>
                <c:pt idx="331">
                  <c:v>12.69</c:v>
                </c:pt>
                <c:pt idx="332">
                  <c:v>13.01</c:v>
                </c:pt>
                <c:pt idx="333">
                  <c:v>13.09</c:v>
                </c:pt>
                <c:pt idx="334">
                  <c:v>13.16</c:v>
                </c:pt>
                <c:pt idx="335">
                  <c:v>13.25</c:v>
                </c:pt>
                <c:pt idx="336">
                  <c:v>13.04</c:v>
                </c:pt>
                <c:pt idx="337">
                  <c:v>12.88</c:v>
                </c:pt>
                <c:pt idx="338">
                  <c:v>12.89</c:v>
                </c:pt>
                <c:pt idx="339">
                  <c:v>12.63</c:v>
                </c:pt>
                <c:pt idx="340">
                  <c:v>13.14</c:v>
                </c:pt>
                <c:pt idx="341">
                  <c:v>12.82</c:v>
                </c:pt>
                <c:pt idx="342">
                  <c:v>13</c:v>
                </c:pt>
                <c:pt idx="343">
                  <c:v>12.54</c:v>
                </c:pt>
                <c:pt idx="344">
                  <c:v>12.82</c:v>
                </c:pt>
                <c:pt idx="345">
                  <c:v>13.21</c:v>
                </c:pt>
                <c:pt idx="346">
                  <c:v>13.08</c:v>
                </c:pt>
                <c:pt idx="347">
                  <c:v>13.14</c:v>
                </c:pt>
                <c:pt idx="348">
                  <c:v>13.29</c:v>
                </c:pt>
                <c:pt idx="349">
                  <c:v>13.35</c:v>
                </c:pt>
                <c:pt idx="350">
                  <c:v>12.84</c:v>
                </c:pt>
                <c:pt idx="351">
                  <c:v>13.29</c:v>
                </c:pt>
                <c:pt idx="352">
                  <c:v>13.34</c:v>
                </c:pt>
                <c:pt idx="353">
                  <c:v>13.48</c:v>
                </c:pt>
                <c:pt idx="354">
                  <c:v>13.22</c:v>
                </c:pt>
                <c:pt idx="355">
                  <c:v>13.29</c:v>
                </c:pt>
                <c:pt idx="356">
                  <c:v>12.9</c:v>
                </c:pt>
                <c:pt idx="357">
                  <c:v>12.89</c:v>
                </c:pt>
                <c:pt idx="358">
                  <c:v>12.88</c:v>
                </c:pt>
                <c:pt idx="359">
                  <c:v>12.89</c:v>
                </c:pt>
                <c:pt idx="360">
                  <c:v>13.03</c:v>
                </c:pt>
                <c:pt idx="361">
                  <c:v>13.09</c:v>
                </c:pt>
                <c:pt idx="362">
                  <c:v>12.86</c:v>
                </c:pt>
                <c:pt idx="363">
                  <c:v>12.98</c:v>
                </c:pt>
                <c:pt idx="364">
                  <c:v>12.78</c:v>
                </c:pt>
                <c:pt idx="365">
                  <c:v>12.96</c:v>
                </c:pt>
                <c:pt idx="366">
                  <c:v>12.84</c:v>
                </c:pt>
                <c:pt idx="367">
                  <c:v>12.76</c:v>
                </c:pt>
                <c:pt idx="368">
                  <c:v>12.79</c:v>
                </c:pt>
                <c:pt idx="369">
                  <c:v>12.81</c:v>
                </c:pt>
                <c:pt idx="370">
                  <c:v>12.58</c:v>
                </c:pt>
                <c:pt idx="371">
                  <c:v>12.74</c:v>
                </c:pt>
                <c:pt idx="372">
                  <c:v>12.9</c:v>
                </c:pt>
                <c:pt idx="373">
                  <c:v>13.09</c:v>
                </c:pt>
                <c:pt idx="374">
                  <c:v>13.1</c:v>
                </c:pt>
                <c:pt idx="375">
                  <c:v>13</c:v>
                </c:pt>
                <c:pt idx="376">
                  <c:v>13.98</c:v>
                </c:pt>
                <c:pt idx="377">
                  <c:v>13.57</c:v>
                </c:pt>
                <c:pt idx="378">
                  <c:v>13.21</c:v>
                </c:pt>
                <c:pt idx="379">
                  <c:v>13.59</c:v>
                </c:pt>
                <c:pt idx="380">
                  <c:v>13.55</c:v>
                </c:pt>
                <c:pt idx="381">
                  <c:v>13.39</c:v>
                </c:pt>
                <c:pt idx="382">
                  <c:v>13.39</c:v>
                </c:pt>
                <c:pt idx="383">
                  <c:v>13.57</c:v>
                </c:pt>
                <c:pt idx="384">
                  <c:v>13.65</c:v>
                </c:pt>
                <c:pt idx="385">
                  <c:v>14.13</c:v>
                </c:pt>
                <c:pt idx="386">
                  <c:v>14.16</c:v>
                </c:pt>
                <c:pt idx="387">
                  <c:v>13.78</c:v>
                </c:pt>
                <c:pt idx="388">
                  <c:v>14.07</c:v>
                </c:pt>
                <c:pt idx="389">
                  <c:v>13.83</c:v>
                </c:pt>
                <c:pt idx="390">
                  <c:v>13.44</c:v>
                </c:pt>
                <c:pt idx="391">
                  <c:v>13.1</c:v>
                </c:pt>
                <c:pt idx="392">
                  <c:v>13.28</c:v>
                </c:pt>
                <c:pt idx="393">
                  <c:v>13.18</c:v>
                </c:pt>
                <c:pt idx="394">
                  <c:v>13.14</c:v>
                </c:pt>
                <c:pt idx="395">
                  <c:v>13.6</c:v>
                </c:pt>
                <c:pt idx="396">
                  <c:v>13.87</c:v>
                </c:pt>
                <c:pt idx="397">
                  <c:v>13.61</c:v>
                </c:pt>
                <c:pt idx="398">
                  <c:v>14.11</c:v>
                </c:pt>
                <c:pt idx="399">
                  <c:v>14.43</c:v>
                </c:pt>
                <c:pt idx="400">
                  <c:v>14.34</c:v>
                </c:pt>
                <c:pt idx="401">
                  <c:v>14.25</c:v>
                </c:pt>
                <c:pt idx="402">
                  <c:v>14.35</c:v>
                </c:pt>
                <c:pt idx="403">
                  <c:v>14</c:v>
                </c:pt>
                <c:pt idx="404">
                  <c:v>13.91</c:v>
                </c:pt>
                <c:pt idx="405">
                  <c:v>13.87</c:v>
                </c:pt>
                <c:pt idx="406">
                  <c:v>13.72</c:v>
                </c:pt>
                <c:pt idx="407">
                  <c:v>13.74</c:v>
                </c:pt>
                <c:pt idx="408">
                  <c:v>15.49</c:v>
                </c:pt>
                <c:pt idx="409">
                  <c:v>14.55</c:v>
                </c:pt>
                <c:pt idx="410">
                  <c:v>13.87</c:v>
                </c:pt>
                <c:pt idx="411">
                  <c:v>13.99</c:v>
                </c:pt>
                <c:pt idx="412">
                  <c:v>14.37</c:v>
                </c:pt>
                <c:pt idx="413">
                  <c:v>14.43</c:v>
                </c:pt>
                <c:pt idx="414">
                  <c:v>14.63</c:v>
                </c:pt>
                <c:pt idx="415">
                  <c:v>14.34</c:v>
                </c:pt>
                <c:pt idx="416">
                  <c:v>14.15</c:v>
                </c:pt>
                <c:pt idx="417">
                  <c:v>14.03</c:v>
                </c:pt>
                <c:pt idx="418">
                  <c:v>13.61</c:v>
                </c:pt>
                <c:pt idx="419">
                  <c:v>13.44</c:v>
                </c:pt>
                <c:pt idx="420">
                  <c:v>13.64</c:v>
                </c:pt>
                <c:pt idx="421">
                  <c:v>13.6</c:v>
                </c:pt>
                <c:pt idx="422">
                  <c:v>13.56</c:v>
                </c:pt>
                <c:pt idx="423">
                  <c:v>13.37</c:v>
                </c:pt>
                <c:pt idx="424">
                  <c:v>13.18</c:v>
                </c:pt>
                <c:pt idx="425">
                  <c:v>13.33</c:v>
                </c:pt>
                <c:pt idx="426">
                  <c:v>13.47</c:v>
                </c:pt>
                <c:pt idx="427">
                  <c:v>13.35</c:v>
                </c:pt>
                <c:pt idx="428">
                  <c:v>14.38</c:v>
                </c:pt>
                <c:pt idx="429">
                  <c:v>14.36</c:v>
                </c:pt>
                <c:pt idx="430">
                  <c:v>14.57</c:v>
                </c:pt>
                <c:pt idx="431">
                  <c:v>14.59</c:v>
                </c:pt>
                <c:pt idx="432">
                  <c:v>14.6</c:v>
                </c:pt>
                <c:pt idx="433">
                  <c:v>14.6</c:v>
                </c:pt>
                <c:pt idx="434">
                  <c:v>14.7</c:v>
                </c:pt>
                <c:pt idx="435">
                  <c:v>15.09</c:v>
                </c:pt>
                <c:pt idx="436">
                  <c:v>15.06</c:v>
                </c:pt>
                <c:pt idx="437">
                  <c:v>14.69</c:v>
                </c:pt>
                <c:pt idx="438">
                  <c:v>14.43</c:v>
                </c:pt>
                <c:pt idx="439">
                  <c:v>16.600000000000001</c:v>
                </c:pt>
                <c:pt idx="440">
                  <c:v>16.7</c:v>
                </c:pt>
                <c:pt idx="441">
                  <c:v>17.18</c:v>
                </c:pt>
                <c:pt idx="442">
                  <c:v>16.329999999999998</c:v>
                </c:pt>
                <c:pt idx="443">
                  <c:v>16.649999999999999</c:v>
                </c:pt>
                <c:pt idx="444">
                  <c:v>16.38</c:v>
                </c:pt>
                <c:pt idx="445">
                  <c:v>16.05</c:v>
                </c:pt>
                <c:pt idx="446">
                  <c:v>15.3</c:v>
                </c:pt>
                <c:pt idx="447">
                  <c:v>15.26</c:v>
                </c:pt>
                <c:pt idx="448">
                  <c:v>15.3</c:v>
                </c:pt>
                <c:pt idx="449">
                  <c:v>15.17</c:v>
                </c:pt>
                <c:pt idx="450">
                  <c:v>15.25</c:v>
                </c:pt>
                <c:pt idx="451">
                  <c:v>15.25</c:v>
                </c:pt>
                <c:pt idx="452">
                  <c:v>15.72</c:v>
                </c:pt>
                <c:pt idx="453">
                  <c:v>15.01</c:v>
                </c:pt>
                <c:pt idx="454">
                  <c:v>15.25</c:v>
                </c:pt>
                <c:pt idx="455">
                  <c:v>15.68</c:v>
                </c:pt>
                <c:pt idx="456">
                  <c:v>15.64</c:v>
                </c:pt>
                <c:pt idx="457">
                  <c:v>15.65</c:v>
                </c:pt>
                <c:pt idx="458">
                  <c:v>16.09</c:v>
                </c:pt>
                <c:pt idx="459">
                  <c:v>16.21</c:v>
                </c:pt>
                <c:pt idx="460">
                  <c:v>15.52</c:v>
                </c:pt>
                <c:pt idx="461">
                  <c:v>15.53</c:v>
                </c:pt>
                <c:pt idx="462">
                  <c:v>15.08</c:v>
                </c:pt>
                <c:pt idx="463">
                  <c:v>14.7</c:v>
                </c:pt>
                <c:pt idx="464">
                  <c:v>14.75</c:v>
                </c:pt>
                <c:pt idx="465">
                  <c:v>14.62</c:v>
                </c:pt>
                <c:pt idx="466">
                  <c:v>14.62</c:v>
                </c:pt>
                <c:pt idx="467">
                  <c:v>14.72</c:v>
                </c:pt>
                <c:pt idx="468">
                  <c:v>14.6</c:v>
                </c:pt>
                <c:pt idx="469">
                  <c:v>14.87</c:v>
                </c:pt>
                <c:pt idx="470">
                  <c:v>14.63</c:v>
                </c:pt>
                <c:pt idx="471">
                  <c:v>14.845000000000001</c:v>
                </c:pt>
                <c:pt idx="472">
                  <c:v>14.37</c:v>
                </c:pt>
                <c:pt idx="473">
                  <c:v>14.35</c:v>
                </c:pt>
                <c:pt idx="474">
                  <c:v>14.38</c:v>
                </c:pt>
                <c:pt idx="475">
                  <c:v>14.52</c:v>
                </c:pt>
                <c:pt idx="476">
                  <c:v>14.91</c:v>
                </c:pt>
                <c:pt idx="477">
                  <c:v>14.91</c:v>
                </c:pt>
                <c:pt idx="478">
                  <c:v>15.02</c:v>
                </c:pt>
                <c:pt idx="479">
                  <c:v>15.07</c:v>
                </c:pt>
                <c:pt idx="480">
                  <c:v>14.78</c:v>
                </c:pt>
                <c:pt idx="481">
                  <c:v>14.815</c:v>
                </c:pt>
                <c:pt idx="482">
                  <c:v>14.87</c:v>
                </c:pt>
                <c:pt idx="483">
                  <c:v>15.13</c:v>
                </c:pt>
                <c:pt idx="484">
                  <c:v>16.809999999999999</c:v>
                </c:pt>
                <c:pt idx="485">
                  <c:v>17.260000000000002</c:v>
                </c:pt>
                <c:pt idx="486">
                  <c:v>17.03</c:v>
                </c:pt>
                <c:pt idx="487">
                  <c:v>16.5</c:v>
                </c:pt>
                <c:pt idx="488">
                  <c:v>16.95</c:v>
                </c:pt>
                <c:pt idx="489">
                  <c:v>17.39</c:v>
                </c:pt>
                <c:pt idx="490">
                  <c:v>17.600000000000001</c:v>
                </c:pt>
                <c:pt idx="491">
                  <c:v>17.47</c:v>
                </c:pt>
                <c:pt idx="492">
                  <c:v>17</c:v>
                </c:pt>
                <c:pt idx="493">
                  <c:v>17.14</c:v>
                </c:pt>
                <c:pt idx="494">
                  <c:v>17.170000000000002</c:v>
                </c:pt>
                <c:pt idx="495">
                  <c:v>17.170000000000002</c:v>
                </c:pt>
                <c:pt idx="496">
                  <c:v>17.21</c:v>
                </c:pt>
                <c:pt idx="497">
                  <c:v>17.22</c:v>
                </c:pt>
                <c:pt idx="498">
                  <c:v>16.96</c:v>
                </c:pt>
                <c:pt idx="499">
                  <c:v>16.809999999999999</c:v>
                </c:pt>
                <c:pt idx="500">
                  <c:v>17.05</c:v>
                </c:pt>
                <c:pt idx="501">
                  <c:v>17.22</c:v>
                </c:pt>
                <c:pt idx="502">
                  <c:v>17.95</c:v>
                </c:pt>
                <c:pt idx="503">
                  <c:v>17.25</c:v>
                </c:pt>
                <c:pt idx="504">
                  <c:v>17.559999999999999</c:v>
                </c:pt>
                <c:pt idx="505">
                  <c:v>17.79</c:v>
                </c:pt>
                <c:pt idx="506">
                  <c:v>17.38</c:v>
                </c:pt>
                <c:pt idx="507">
                  <c:v>17.16</c:v>
                </c:pt>
                <c:pt idx="508">
                  <c:v>17.48</c:v>
                </c:pt>
                <c:pt idx="509">
                  <c:v>18.11</c:v>
                </c:pt>
                <c:pt idx="510">
                  <c:v>18.57</c:v>
                </c:pt>
                <c:pt idx="511">
                  <c:v>18.649999999999999</c:v>
                </c:pt>
                <c:pt idx="512">
                  <c:v>18.53</c:v>
                </c:pt>
                <c:pt idx="513">
                  <c:v>18.68</c:v>
                </c:pt>
                <c:pt idx="514">
                  <c:v>19.18</c:v>
                </c:pt>
                <c:pt idx="515">
                  <c:v>18.77</c:v>
                </c:pt>
                <c:pt idx="516">
                  <c:v>19.05</c:v>
                </c:pt>
                <c:pt idx="517">
                  <c:v>19.46</c:v>
                </c:pt>
                <c:pt idx="518">
                  <c:v>19.52</c:v>
                </c:pt>
                <c:pt idx="519">
                  <c:v>19.38</c:v>
                </c:pt>
                <c:pt idx="520">
                  <c:v>18.649999999999999</c:v>
                </c:pt>
                <c:pt idx="521">
                  <c:v>19.05</c:v>
                </c:pt>
                <c:pt idx="522">
                  <c:v>19.53</c:v>
                </c:pt>
                <c:pt idx="523">
                  <c:v>20.22</c:v>
                </c:pt>
                <c:pt idx="524">
                  <c:v>20.05</c:v>
                </c:pt>
                <c:pt idx="525">
                  <c:v>20.04</c:v>
                </c:pt>
                <c:pt idx="526">
                  <c:v>20.16</c:v>
                </c:pt>
                <c:pt idx="527">
                  <c:v>20.39</c:v>
                </c:pt>
                <c:pt idx="528">
                  <c:v>20.3</c:v>
                </c:pt>
                <c:pt idx="529">
                  <c:v>20.83</c:v>
                </c:pt>
                <c:pt idx="530">
                  <c:v>21.16</c:v>
                </c:pt>
                <c:pt idx="531">
                  <c:v>20.350000000000001</c:v>
                </c:pt>
                <c:pt idx="532">
                  <c:v>20.36</c:v>
                </c:pt>
                <c:pt idx="533">
                  <c:v>20.28</c:v>
                </c:pt>
                <c:pt idx="534">
                  <c:v>20.57</c:v>
                </c:pt>
                <c:pt idx="535">
                  <c:v>20.010000000000002</c:v>
                </c:pt>
                <c:pt idx="536">
                  <c:v>20.239999999999998</c:v>
                </c:pt>
                <c:pt idx="537">
                  <c:v>20.29</c:v>
                </c:pt>
                <c:pt idx="538">
                  <c:v>20.55</c:v>
                </c:pt>
                <c:pt idx="539">
                  <c:v>20.61</c:v>
                </c:pt>
                <c:pt idx="540">
                  <c:v>20.59</c:v>
                </c:pt>
                <c:pt idx="541">
                  <c:v>20.29</c:v>
                </c:pt>
                <c:pt idx="542">
                  <c:v>19.760000000000002</c:v>
                </c:pt>
                <c:pt idx="543">
                  <c:v>18.5</c:v>
                </c:pt>
                <c:pt idx="544">
                  <c:v>18.53</c:v>
                </c:pt>
                <c:pt idx="545">
                  <c:v>18.3</c:v>
                </c:pt>
                <c:pt idx="546">
                  <c:v>18.510000000000002</c:v>
                </c:pt>
                <c:pt idx="547">
                  <c:v>18.13</c:v>
                </c:pt>
                <c:pt idx="548">
                  <c:v>18.579999999999998</c:v>
                </c:pt>
                <c:pt idx="549">
                  <c:v>18.41</c:v>
                </c:pt>
                <c:pt idx="550">
                  <c:v>18.96</c:v>
                </c:pt>
                <c:pt idx="551">
                  <c:v>18.66</c:v>
                </c:pt>
                <c:pt idx="552">
                  <c:v>18.36</c:v>
                </c:pt>
                <c:pt idx="553">
                  <c:v>18.510000000000002</c:v>
                </c:pt>
                <c:pt idx="554">
                  <c:v>18.350000000000001</c:v>
                </c:pt>
                <c:pt idx="555">
                  <c:v>18.59</c:v>
                </c:pt>
                <c:pt idx="556">
                  <c:v>18.059999999999999</c:v>
                </c:pt>
                <c:pt idx="557">
                  <c:v>17.39</c:v>
                </c:pt>
                <c:pt idx="558">
                  <c:v>17.46</c:v>
                </c:pt>
                <c:pt idx="559">
                  <c:v>17.2</c:v>
                </c:pt>
                <c:pt idx="560">
                  <c:v>17.63</c:v>
                </c:pt>
                <c:pt idx="561">
                  <c:v>17.28</c:v>
                </c:pt>
                <c:pt idx="562">
                  <c:v>16.93</c:v>
                </c:pt>
                <c:pt idx="563">
                  <c:v>17.239999999999998</c:v>
                </c:pt>
                <c:pt idx="564">
                  <c:v>17.04</c:v>
                </c:pt>
                <c:pt idx="565">
                  <c:v>17.440000000000001</c:v>
                </c:pt>
                <c:pt idx="566">
                  <c:v>17.73</c:v>
                </c:pt>
                <c:pt idx="567">
                  <c:v>17.670000000000002</c:v>
                </c:pt>
                <c:pt idx="568">
                  <c:v>17.739999999999998</c:v>
                </c:pt>
                <c:pt idx="569">
                  <c:v>18.260000000000002</c:v>
                </c:pt>
                <c:pt idx="570">
                  <c:v>18.38</c:v>
                </c:pt>
                <c:pt idx="571">
                  <c:v>17.8</c:v>
                </c:pt>
                <c:pt idx="572">
                  <c:v>20.82</c:v>
                </c:pt>
                <c:pt idx="573">
                  <c:v>20.7</c:v>
                </c:pt>
                <c:pt idx="574">
                  <c:v>20.77</c:v>
                </c:pt>
                <c:pt idx="575">
                  <c:v>20.5</c:v>
                </c:pt>
                <c:pt idx="576">
                  <c:v>20.18</c:v>
                </c:pt>
                <c:pt idx="577">
                  <c:v>18.78</c:v>
                </c:pt>
                <c:pt idx="578">
                  <c:v>18.05</c:v>
                </c:pt>
                <c:pt idx="579">
                  <c:v>18.559999999999999</c:v>
                </c:pt>
                <c:pt idx="580">
                  <c:v>18.68</c:v>
                </c:pt>
                <c:pt idx="581">
                  <c:v>18.34</c:v>
                </c:pt>
                <c:pt idx="582">
                  <c:v>18.239999999999998</c:v>
                </c:pt>
                <c:pt idx="583">
                  <c:v>18.03</c:v>
                </c:pt>
                <c:pt idx="584">
                  <c:v>18</c:v>
                </c:pt>
                <c:pt idx="585">
                  <c:v>17.82</c:v>
                </c:pt>
                <c:pt idx="586">
                  <c:v>18.170000000000002</c:v>
                </c:pt>
                <c:pt idx="587">
                  <c:v>18.63</c:v>
                </c:pt>
                <c:pt idx="588">
                  <c:v>18.489999999999998</c:v>
                </c:pt>
                <c:pt idx="589">
                  <c:v>18.14</c:v>
                </c:pt>
                <c:pt idx="590">
                  <c:v>17.93</c:v>
                </c:pt>
                <c:pt idx="591">
                  <c:v>17.54</c:v>
                </c:pt>
                <c:pt idx="592">
                  <c:v>17.38</c:v>
                </c:pt>
                <c:pt idx="593">
                  <c:v>17.100000000000001</c:v>
                </c:pt>
                <c:pt idx="594">
                  <c:v>17</c:v>
                </c:pt>
                <c:pt idx="595">
                  <c:v>17.14</c:v>
                </c:pt>
                <c:pt idx="596">
                  <c:v>17.510000000000002</c:v>
                </c:pt>
                <c:pt idx="597">
                  <c:v>17.77</c:v>
                </c:pt>
                <c:pt idx="598">
                  <c:v>17.5</c:v>
                </c:pt>
                <c:pt idx="599">
                  <c:v>17.79</c:v>
                </c:pt>
                <c:pt idx="600">
                  <c:v>17.79</c:v>
                </c:pt>
                <c:pt idx="601">
                  <c:v>18.13</c:v>
                </c:pt>
                <c:pt idx="602">
                  <c:v>18.38</c:v>
                </c:pt>
                <c:pt idx="603">
                  <c:v>18.36</c:v>
                </c:pt>
                <c:pt idx="604">
                  <c:v>18.05</c:v>
                </c:pt>
                <c:pt idx="605">
                  <c:v>18.100000000000001</c:v>
                </c:pt>
                <c:pt idx="606">
                  <c:v>17.64</c:v>
                </c:pt>
                <c:pt idx="607">
                  <c:v>17.8</c:v>
                </c:pt>
                <c:pt idx="608">
                  <c:v>18.510000000000002</c:v>
                </c:pt>
                <c:pt idx="609">
                  <c:v>18.329999999999998</c:v>
                </c:pt>
                <c:pt idx="610">
                  <c:v>18.100000000000001</c:v>
                </c:pt>
                <c:pt idx="611">
                  <c:v>18.23</c:v>
                </c:pt>
                <c:pt idx="612">
                  <c:v>18.21</c:v>
                </c:pt>
                <c:pt idx="613">
                  <c:v>17.739999999999998</c:v>
                </c:pt>
                <c:pt idx="614">
                  <c:v>17.63</c:v>
                </c:pt>
                <c:pt idx="615">
                  <c:v>17.75</c:v>
                </c:pt>
                <c:pt idx="616">
                  <c:v>17.61</c:v>
                </c:pt>
                <c:pt idx="617">
                  <c:v>18.02</c:v>
                </c:pt>
                <c:pt idx="618">
                  <c:v>17.829999999999998</c:v>
                </c:pt>
                <c:pt idx="619">
                  <c:v>17.84</c:v>
                </c:pt>
                <c:pt idx="620">
                  <c:v>17.77</c:v>
                </c:pt>
                <c:pt idx="621">
                  <c:v>17.28</c:v>
                </c:pt>
                <c:pt idx="622">
                  <c:v>18.855</c:v>
                </c:pt>
                <c:pt idx="623">
                  <c:v>18.66</c:v>
                </c:pt>
                <c:pt idx="624">
                  <c:v>17.82</c:v>
                </c:pt>
                <c:pt idx="625">
                  <c:v>18.190000000000001</c:v>
                </c:pt>
                <c:pt idx="626">
                  <c:v>18.09</c:v>
                </c:pt>
                <c:pt idx="627">
                  <c:v>18.54</c:v>
                </c:pt>
                <c:pt idx="628">
                  <c:v>19.010000000000002</c:v>
                </c:pt>
                <c:pt idx="629">
                  <c:v>18.760000000000002</c:v>
                </c:pt>
                <c:pt idx="630">
                  <c:v>19.84</c:v>
                </c:pt>
                <c:pt idx="631">
                  <c:v>19.73</c:v>
                </c:pt>
                <c:pt idx="632">
                  <c:v>19.850000000000001</c:v>
                </c:pt>
                <c:pt idx="633">
                  <c:v>19.52</c:v>
                </c:pt>
                <c:pt idx="634">
                  <c:v>20.059999999999999</c:v>
                </c:pt>
                <c:pt idx="635">
                  <c:v>20.309999999999999</c:v>
                </c:pt>
                <c:pt idx="636">
                  <c:v>20.59</c:v>
                </c:pt>
                <c:pt idx="637">
                  <c:v>21.03</c:v>
                </c:pt>
                <c:pt idx="638">
                  <c:v>21.64</c:v>
                </c:pt>
                <c:pt idx="639">
                  <c:v>21.7</c:v>
                </c:pt>
                <c:pt idx="640">
                  <c:v>21.41</c:v>
                </c:pt>
                <c:pt idx="641">
                  <c:v>21.2</c:v>
                </c:pt>
                <c:pt idx="642">
                  <c:v>21.54</c:v>
                </c:pt>
                <c:pt idx="643">
                  <c:v>21.8</c:v>
                </c:pt>
                <c:pt idx="644">
                  <c:v>21.43</c:v>
                </c:pt>
                <c:pt idx="645">
                  <c:v>21.62</c:v>
                </c:pt>
                <c:pt idx="646">
                  <c:v>21.74</c:v>
                </c:pt>
                <c:pt idx="647">
                  <c:v>21.77</c:v>
                </c:pt>
                <c:pt idx="648">
                  <c:v>21.1</c:v>
                </c:pt>
                <c:pt idx="649">
                  <c:v>21.3</c:v>
                </c:pt>
                <c:pt idx="650">
                  <c:v>20.8</c:v>
                </c:pt>
                <c:pt idx="651">
                  <c:v>20.38</c:v>
                </c:pt>
                <c:pt idx="652">
                  <c:v>20.46</c:v>
                </c:pt>
                <c:pt idx="653">
                  <c:v>20.239999999999998</c:v>
                </c:pt>
                <c:pt idx="654">
                  <c:v>20.46</c:v>
                </c:pt>
                <c:pt idx="655">
                  <c:v>20.09</c:v>
                </c:pt>
                <c:pt idx="656">
                  <c:v>19.795000000000002</c:v>
                </c:pt>
                <c:pt idx="657">
                  <c:v>19.75</c:v>
                </c:pt>
                <c:pt idx="658">
                  <c:v>20.2</c:v>
                </c:pt>
                <c:pt idx="659">
                  <c:v>20.16</c:v>
                </c:pt>
                <c:pt idx="660">
                  <c:v>20.65</c:v>
                </c:pt>
                <c:pt idx="661">
                  <c:v>20.48</c:v>
                </c:pt>
                <c:pt idx="662">
                  <c:v>20.16</c:v>
                </c:pt>
                <c:pt idx="663">
                  <c:v>19.809999999999999</c:v>
                </c:pt>
                <c:pt idx="664">
                  <c:v>19.97</c:v>
                </c:pt>
                <c:pt idx="665">
                  <c:v>20.010000000000002</c:v>
                </c:pt>
                <c:pt idx="666">
                  <c:v>19.739999999999998</c:v>
                </c:pt>
                <c:pt idx="667">
                  <c:v>20.329999999999998</c:v>
                </c:pt>
                <c:pt idx="668">
                  <c:v>20.48</c:v>
                </c:pt>
                <c:pt idx="669">
                  <c:v>20.62</c:v>
                </c:pt>
                <c:pt idx="670">
                  <c:v>20.78</c:v>
                </c:pt>
                <c:pt idx="671">
                  <c:v>20.43</c:v>
                </c:pt>
                <c:pt idx="672">
                  <c:v>20.64</c:v>
                </c:pt>
                <c:pt idx="673">
                  <c:v>21.1</c:v>
                </c:pt>
                <c:pt idx="674">
                  <c:v>21.01</c:v>
                </c:pt>
                <c:pt idx="675">
                  <c:v>21.47</c:v>
                </c:pt>
                <c:pt idx="676">
                  <c:v>22.07</c:v>
                </c:pt>
                <c:pt idx="677">
                  <c:v>21.72</c:v>
                </c:pt>
                <c:pt idx="678">
                  <c:v>21.3</c:v>
                </c:pt>
                <c:pt idx="679">
                  <c:v>20.97</c:v>
                </c:pt>
                <c:pt idx="680">
                  <c:v>21.4</c:v>
                </c:pt>
                <c:pt idx="681">
                  <c:v>22.54</c:v>
                </c:pt>
                <c:pt idx="682">
                  <c:v>21.8</c:v>
                </c:pt>
                <c:pt idx="683">
                  <c:v>22.25</c:v>
                </c:pt>
                <c:pt idx="684">
                  <c:v>22.66</c:v>
                </c:pt>
                <c:pt idx="685">
                  <c:v>22.57</c:v>
                </c:pt>
                <c:pt idx="686">
                  <c:v>22.39</c:v>
                </c:pt>
                <c:pt idx="687">
                  <c:v>22.54</c:v>
                </c:pt>
                <c:pt idx="688">
                  <c:v>22.03</c:v>
                </c:pt>
                <c:pt idx="689">
                  <c:v>20.98</c:v>
                </c:pt>
                <c:pt idx="690">
                  <c:v>20.25</c:v>
                </c:pt>
                <c:pt idx="691">
                  <c:v>20.36</c:v>
                </c:pt>
                <c:pt idx="692">
                  <c:v>20.07</c:v>
                </c:pt>
                <c:pt idx="693">
                  <c:v>19.75</c:v>
                </c:pt>
                <c:pt idx="694">
                  <c:v>19.725000000000001</c:v>
                </c:pt>
                <c:pt idx="695">
                  <c:v>19.62</c:v>
                </c:pt>
                <c:pt idx="696">
                  <c:v>19.84</c:v>
                </c:pt>
                <c:pt idx="697">
                  <c:v>19.84</c:v>
                </c:pt>
                <c:pt idx="698">
                  <c:v>20.239999999999998</c:v>
                </c:pt>
                <c:pt idx="699">
                  <c:v>21.16</c:v>
                </c:pt>
                <c:pt idx="700">
                  <c:v>21.38</c:v>
                </c:pt>
                <c:pt idx="701">
                  <c:v>20.79</c:v>
                </c:pt>
                <c:pt idx="702">
                  <c:v>20.95</c:v>
                </c:pt>
                <c:pt idx="703">
                  <c:v>21.65</c:v>
                </c:pt>
                <c:pt idx="704">
                  <c:v>22.77</c:v>
                </c:pt>
                <c:pt idx="705">
                  <c:v>22.58</c:v>
                </c:pt>
                <c:pt idx="706">
                  <c:v>22.3</c:v>
                </c:pt>
                <c:pt idx="707">
                  <c:v>22.52</c:v>
                </c:pt>
                <c:pt idx="708">
                  <c:v>22.58</c:v>
                </c:pt>
                <c:pt idx="709">
                  <c:v>22.94</c:v>
                </c:pt>
                <c:pt idx="710">
                  <c:v>21.93</c:v>
                </c:pt>
                <c:pt idx="711">
                  <c:v>22.07</c:v>
                </c:pt>
                <c:pt idx="712">
                  <c:v>21.84</c:v>
                </c:pt>
                <c:pt idx="713">
                  <c:v>21.09</c:v>
                </c:pt>
                <c:pt idx="714">
                  <c:v>21.36</c:v>
                </c:pt>
                <c:pt idx="715">
                  <c:v>21.22</c:v>
                </c:pt>
                <c:pt idx="716">
                  <c:v>21.53</c:v>
                </c:pt>
                <c:pt idx="717">
                  <c:v>21.98</c:v>
                </c:pt>
                <c:pt idx="718">
                  <c:v>22.49</c:v>
                </c:pt>
                <c:pt idx="719">
                  <c:v>22.15</c:v>
                </c:pt>
                <c:pt idx="720">
                  <c:v>22.43</c:v>
                </c:pt>
                <c:pt idx="721">
                  <c:v>23.41</c:v>
                </c:pt>
                <c:pt idx="722">
                  <c:v>22.8</c:v>
                </c:pt>
                <c:pt idx="723">
                  <c:v>22.91</c:v>
                </c:pt>
                <c:pt idx="724">
                  <c:v>23.55</c:v>
                </c:pt>
                <c:pt idx="725">
                  <c:v>23.22</c:v>
                </c:pt>
                <c:pt idx="726">
                  <c:v>23.06</c:v>
                </c:pt>
                <c:pt idx="727">
                  <c:v>23.19</c:v>
                </c:pt>
                <c:pt idx="728">
                  <c:v>23.29</c:v>
                </c:pt>
                <c:pt idx="729">
                  <c:v>23.3</c:v>
                </c:pt>
                <c:pt idx="730">
                  <c:v>24.82</c:v>
                </c:pt>
                <c:pt idx="731">
                  <c:v>25.34</c:v>
                </c:pt>
                <c:pt idx="732">
                  <c:v>25.18</c:v>
                </c:pt>
                <c:pt idx="733">
                  <c:v>24.75</c:v>
                </c:pt>
                <c:pt idx="734">
                  <c:v>24.79</c:v>
                </c:pt>
                <c:pt idx="735">
                  <c:v>25.07</c:v>
                </c:pt>
                <c:pt idx="736">
                  <c:v>24.96</c:v>
                </c:pt>
                <c:pt idx="737">
                  <c:v>24.43</c:v>
                </c:pt>
                <c:pt idx="738">
                  <c:v>25.16</c:v>
                </c:pt>
                <c:pt idx="739">
                  <c:v>25.35</c:v>
                </c:pt>
                <c:pt idx="740">
                  <c:v>25.3</c:v>
                </c:pt>
                <c:pt idx="741">
                  <c:v>25.74</c:v>
                </c:pt>
                <c:pt idx="742">
                  <c:v>25.22</c:v>
                </c:pt>
                <c:pt idx="743">
                  <c:v>24.85</c:v>
                </c:pt>
                <c:pt idx="744">
                  <c:v>24.67</c:v>
                </c:pt>
                <c:pt idx="745">
                  <c:v>24.3</c:v>
                </c:pt>
                <c:pt idx="746">
                  <c:v>24.01</c:v>
                </c:pt>
                <c:pt idx="747">
                  <c:v>23.93</c:v>
                </c:pt>
                <c:pt idx="748">
                  <c:v>23.95</c:v>
                </c:pt>
                <c:pt idx="749">
                  <c:v>24.2</c:v>
                </c:pt>
                <c:pt idx="750">
                  <c:v>24.19</c:v>
                </c:pt>
                <c:pt idx="751">
                  <c:v>23.59</c:v>
                </c:pt>
                <c:pt idx="752">
                  <c:v>22.72</c:v>
                </c:pt>
                <c:pt idx="753">
                  <c:v>22.87</c:v>
                </c:pt>
              </c:numCache>
            </c:numRef>
          </c:val>
          <c:smooth val="0"/>
          <c:extLst>
            <c:ext xmlns:c16="http://schemas.microsoft.com/office/drawing/2014/chart" uri="{C3380CC4-5D6E-409C-BE32-E72D297353CC}">
              <c16:uniqueId val="{00000000-1684-488C-9048-BB30F5704E2D}"/>
            </c:ext>
          </c:extLst>
        </c:ser>
        <c:dLbls>
          <c:showLegendKey val="0"/>
          <c:showVal val="0"/>
          <c:showCatName val="0"/>
          <c:showSerName val="0"/>
          <c:showPercent val="0"/>
          <c:showBubbleSize val="0"/>
        </c:dLbls>
        <c:smooth val="0"/>
        <c:axId val="146563359"/>
        <c:axId val="1"/>
      </c:lineChart>
      <c:catAx>
        <c:axId val="146563359"/>
        <c:scaling>
          <c:orientation val="minMax"/>
        </c:scaling>
        <c:delete val="0"/>
        <c:axPos val="b"/>
        <c:majorGridlines>
          <c:spPr>
            <a:ln w="3175">
              <a:noFill/>
              <a:prstDash val="solid"/>
            </a:ln>
          </c:spPr>
        </c:majorGridlines>
        <c:numFmt formatCode="[$-409]mmm\-yy;@" sourceLinked="0"/>
        <c:majorTickMark val="none"/>
        <c:minorTickMark val="none"/>
        <c:tickLblPos val="low"/>
        <c:spPr>
          <a:ln w="6350">
            <a:noFill/>
          </a:ln>
        </c:spPr>
        <c:txPr>
          <a:bodyPr rot="-2700000" vert="horz"/>
          <a:lstStyle/>
          <a:p>
            <a:pPr>
              <a:defRPr sz="1000" b="0" i="0" u="none" strike="noStrike" baseline="0">
                <a:solidFill>
                  <a:schemeClr val="tx1"/>
                </a:solidFill>
                <a:latin typeface="Arial"/>
                <a:ea typeface="Arial"/>
                <a:cs typeface="Arial"/>
              </a:defRPr>
            </a:pPr>
            <a:endParaRPr lang="en-US"/>
          </a:p>
        </c:txPr>
        <c:crossAx val="1"/>
        <c:crosses val="autoZero"/>
        <c:auto val="0"/>
        <c:lblAlgn val="ctr"/>
        <c:lblOffset val="100"/>
        <c:tickLblSkip val="150"/>
        <c:tickMarkSkip val="28"/>
        <c:noMultiLvlLbl val="0"/>
      </c:catAx>
      <c:valAx>
        <c:axId val="1"/>
        <c:scaling>
          <c:orientation val="minMax"/>
          <c:max val="28"/>
          <c:min val="7"/>
        </c:scaling>
        <c:delete val="0"/>
        <c:axPos val="l"/>
        <c:majorGridlines>
          <c:spPr>
            <a:ln w="3175">
              <a:noFill/>
              <a:prstDash val="solid"/>
            </a:ln>
          </c:spPr>
        </c:majorGridlines>
        <c:numFmt formatCode="_(&quot;$&quot;* #,##0_);_(&quot;$&quot;* \(#,##0\);_(&quot;$&quot;* &quot;-&quot;_);_(@_)" sourceLinked="0"/>
        <c:majorTickMark val="out"/>
        <c:minorTickMark val="none"/>
        <c:tickLblPos val="nextTo"/>
        <c:spPr>
          <a:ln w="6350">
            <a:noFill/>
          </a:ln>
        </c:spPr>
        <c:txPr>
          <a:bodyPr rot="0" vert="horz"/>
          <a:lstStyle/>
          <a:p>
            <a:pPr>
              <a:defRPr sz="1000" b="0" i="0" u="none" strike="noStrike" baseline="0">
                <a:solidFill>
                  <a:srgbClr val="000000"/>
                </a:solidFill>
                <a:latin typeface="Arial"/>
                <a:ea typeface="Arial"/>
                <a:cs typeface="Arial"/>
              </a:defRPr>
            </a:pPr>
            <a:endParaRPr lang="en-US"/>
          </a:p>
        </c:txPr>
        <c:crossAx val="146563359"/>
        <c:crosses val="autoZero"/>
        <c:crossBetween val="between"/>
      </c:valAx>
      <c:spPr>
        <a:noFill/>
        <a:ln w="12700">
          <a:noFill/>
          <a:prstDash val="solid"/>
        </a:ln>
      </c:spPr>
    </c:plotArea>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6284873006122E-2"/>
          <c:y val="6.0427429987231079E-2"/>
          <c:w val="0.93274302539877563"/>
          <c:h val="0.69824998356304702"/>
        </c:manualLayout>
      </c:layout>
      <c:barChart>
        <c:barDir val="col"/>
        <c:grouping val="stacked"/>
        <c:varyColors val="0"/>
        <c:ser>
          <c:idx val="0"/>
          <c:order val="0"/>
          <c:tx>
            <c:strRef>
              <c:f>Sheet1!$B$1</c:f>
              <c:strCache>
                <c:ptCount val="1"/>
                <c:pt idx="0">
                  <c:v> UxS </c:v>
                </c:pt>
              </c:strCache>
            </c:strRef>
          </c:tx>
          <c:spPr>
            <a:solidFill>
              <a:schemeClr val="accent1"/>
            </a:solidFill>
            <a:ln>
              <a:noFill/>
            </a:ln>
            <a:effectLst/>
          </c:spPr>
          <c:invertIfNegative val="0"/>
          <c:cat>
            <c:strRef>
              <c:f>Sheet1!$A$2:$A$5</c:f>
              <c:strCache>
                <c:ptCount val="4"/>
                <c:pt idx="0">
                  <c:v>2022A</c:v>
                </c:pt>
                <c:pt idx="1">
                  <c:v>2023A</c:v>
                </c:pt>
                <c:pt idx="2">
                  <c:v>2024A</c:v>
                </c:pt>
                <c:pt idx="3">
                  <c:v>2025E</c:v>
                </c:pt>
              </c:strCache>
            </c:strRef>
          </c:cat>
          <c:val>
            <c:numRef>
              <c:f>Sheet1!$B$2:$B$5</c:f>
              <c:numCache>
                <c:formatCode>_("$"* #,##0.00_);_("$"* \(#,##0.00\);_("$"* "-"??_);_(@_)</c:formatCode>
                <c:ptCount val="4"/>
                <c:pt idx="0">
                  <c:v>300743</c:v>
                </c:pt>
                <c:pt idx="1">
                  <c:v>343910</c:v>
                </c:pt>
                <c:pt idx="2">
                  <c:v>448006</c:v>
                </c:pt>
                <c:pt idx="3">
                  <c:v>524565</c:v>
                </c:pt>
              </c:numCache>
            </c:numRef>
          </c:val>
          <c:extLst>
            <c:ext xmlns:c16="http://schemas.microsoft.com/office/drawing/2014/chart" uri="{C3380CC4-5D6E-409C-BE32-E72D297353CC}">
              <c16:uniqueId val="{00000000-661C-4939-950C-5EFAC676C136}"/>
            </c:ext>
          </c:extLst>
        </c:ser>
        <c:ser>
          <c:idx val="1"/>
          <c:order val="1"/>
          <c:tx>
            <c:strRef>
              <c:f>Sheet1!$C$1</c:f>
              <c:strCache>
                <c:ptCount val="1"/>
                <c:pt idx="0">
                  <c:v> LMS </c:v>
                </c:pt>
              </c:strCache>
            </c:strRef>
          </c:tx>
          <c:spPr>
            <a:solidFill>
              <a:schemeClr val="accent2"/>
            </a:solidFill>
            <a:ln>
              <a:noFill/>
            </a:ln>
            <a:effectLst/>
          </c:spPr>
          <c:invertIfNegative val="0"/>
          <c:cat>
            <c:strRef>
              <c:f>Sheet1!$A$2:$A$5</c:f>
              <c:strCache>
                <c:ptCount val="4"/>
                <c:pt idx="0">
                  <c:v>2022A</c:v>
                </c:pt>
                <c:pt idx="1">
                  <c:v>2023A</c:v>
                </c:pt>
                <c:pt idx="2">
                  <c:v>2024A</c:v>
                </c:pt>
                <c:pt idx="3">
                  <c:v>2025E</c:v>
                </c:pt>
              </c:strCache>
            </c:strRef>
          </c:cat>
          <c:val>
            <c:numRef>
              <c:f>Sheet1!$C$2:$C$5</c:f>
              <c:numCache>
                <c:formatCode>_("$"* #,##0.00_);_("$"* \(#,##0.00\);_("$"* "-"??_);_(@_)</c:formatCode>
                <c:ptCount val="4"/>
                <c:pt idx="0">
                  <c:v>76415</c:v>
                </c:pt>
                <c:pt idx="1">
                  <c:v>120624</c:v>
                </c:pt>
                <c:pt idx="2">
                  <c:v>192587</c:v>
                </c:pt>
                <c:pt idx="3">
                  <c:v>227839</c:v>
                </c:pt>
              </c:numCache>
            </c:numRef>
          </c:val>
          <c:extLst>
            <c:ext xmlns:c16="http://schemas.microsoft.com/office/drawing/2014/chart" uri="{C3380CC4-5D6E-409C-BE32-E72D297353CC}">
              <c16:uniqueId val="{00000001-661C-4939-950C-5EFAC676C136}"/>
            </c:ext>
          </c:extLst>
        </c:ser>
        <c:ser>
          <c:idx val="2"/>
          <c:order val="2"/>
          <c:tx>
            <c:strRef>
              <c:f>Sheet1!$D$1</c:f>
              <c:strCache>
                <c:ptCount val="1"/>
                <c:pt idx="0">
                  <c:v> MW </c:v>
                </c:pt>
              </c:strCache>
            </c:strRef>
          </c:tx>
          <c:spPr>
            <a:solidFill>
              <a:srgbClr val="0F213F"/>
            </a:solidFill>
            <a:ln>
              <a:noFill/>
            </a:ln>
            <a:effectLst/>
          </c:spPr>
          <c:invertIfNegative val="0"/>
          <c:cat>
            <c:strRef>
              <c:f>Sheet1!$A$2:$A$5</c:f>
              <c:strCache>
                <c:ptCount val="4"/>
                <c:pt idx="0">
                  <c:v>2022A</c:v>
                </c:pt>
                <c:pt idx="1">
                  <c:v>2023A</c:v>
                </c:pt>
                <c:pt idx="2">
                  <c:v>2024A</c:v>
                </c:pt>
                <c:pt idx="3">
                  <c:v>2025E</c:v>
                </c:pt>
              </c:strCache>
            </c:strRef>
          </c:cat>
          <c:val>
            <c:numRef>
              <c:f>Sheet1!$D$2:$D$5</c:f>
              <c:numCache>
                <c:formatCode>_("$"* #,##0.00_);_("$"* \(#,##0.00\);_("$"* "-"??_);_(@_)</c:formatCode>
                <c:ptCount val="4"/>
                <c:pt idx="0">
                  <c:v>68574</c:v>
                </c:pt>
                <c:pt idx="1">
                  <c:v>76002</c:v>
                </c:pt>
                <c:pt idx="2">
                  <c:v>76127</c:v>
                </c:pt>
                <c:pt idx="3">
                  <c:v>72467</c:v>
                </c:pt>
              </c:numCache>
            </c:numRef>
          </c:val>
          <c:extLst>
            <c:ext xmlns:c16="http://schemas.microsoft.com/office/drawing/2014/chart" uri="{C3380CC4-5D6E-409C-BE32-E72D297353CC}">
              <c16:uniqueId val="{00000002-661C-4939-950C-5EFAC676C136}"/>
            </c:ext>
          </c:extLst>
        </c:ser>
        <c:dLbls>
          <c:showLegendKey val="0"/>
          <c:showVal val="0"/>
          <c:showCatName val="0"/>
          <c:showSerName val="0"/>
          <c:showPercent val="0"/>
          <c:showBubbleSize val="0"/>
        </c:dLbls>
        <c:gapWidth val="150"/>
        <c:overlap val="100"/>
        <c:axId val="2109819855"/>
        <c:axId val="2109819439"/>
      </c:barChart>
      <c:catAx>
        <c:axId val="2109819855"/>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crossAx val="2109819439"/>
        <c:crosses val="autoZero"/>
        <c:auto val="1"/>
        <c:lblAlgn val="ctr"/>
        <c:lblOffset val="100"/>
        <c:noMultiLvlLbl val="0"/>
      </c:catAx>
      <c:valAx>
        <c:axId val="2109819439"/>
        <c:scaling>
          <c:orientation val="minMax"/>
        </c:scaling>
        <c:delete val="1"/>
        <c:axPos val="l"/>
        <c:numFmt formatCode="_(&quot;$&quot;* #,##0.00_);_(&quot;$&quot;* \(#,##0.00\);_(&quot;$&quot;* &quot;-&quot;??_);_(@_)" sourceLinked="1"/>
        <c:majorTickMark val="none"/>
        <c:minorTickMark val="none"/>
        <c:tickLblPos val="nextTo"/>
        <c:crossAx val="2109819855"/>
        <c:crosses val="autoZero"/>
        <c:crossBetween val="between"/>
      </c:valAx>
      <c:spPr>
        <a:noFill/>
        <a:ln>
          <a:noFill/>
        </a:ln>
        <a:effectLst/>
      </c:spPr>
    </c:plotArea>
    <c:legend>
      <c:legendPos val="b"/>
      <c:layout>
        <c:manualLayout>
          <c:xMode val="edge"/>
          <c:yMode val="edge"/>
          <c:x val="0.3439411636045494"/>
          <c:y val="0.8519553918396584"/>
          <c:w val="0.31211767279090114"/>
          <c:h val="8.76171781731105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mn-cs"/>
            </a:defRPr>
          </a:pPr>
          <a:endParaRPr lang="en-US"/>
        </a:p>
      </c:txPr>
    </c:legend>
    <c:plotVisOnly val="1"/>
    <c:dispBlanksAs val="gap"/>
    <c:showDLblsOverMax val="0"/>
  </c:chart>
  <c:spPr>
    <a:noFill/>
    <a:ln>
      <a:noFill/>
    </a:ln>
    <a:effectLst/>
  </c:spPr>
  <c:txPr>
    <a:bodyPr/>
    <a:lstStyle/>
    <a:p>
      <a:pPr>
        <a:defRPr baseline="0">
          <a:solidFill>
            <a:schemeClr val="tx1"/>
          </a:solidFill>
          <a:latin typeface="Arial" panose="020B0604020202020204" pitchFamily="34" charset="0"/>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'C2544-GL Global Military Aircra'!$B$1</c:f>
              <c:strCache>
                <c:ptCount val="1"/>
                <c:pt idx="0">
                  <c:v> Annual Revenue ($bn) </c:v>
                </c:pt>
              </c:strCache>
            </c:strRef>
          </c:tx>
          <c:spPr>
            <a:solidFill>
              <a:srgbClr val="5A6E8C"/>
            </a:solidFill>
            <a:ln>
              <a:noFill/>
            </a:ln>
            <a:effectLst/>
          </c:spPr>
          <c:invertIfNegative val="0"/>
          <c:dPt>
            <c:idx val="4"/>
            <c:invertIfNegative val="0"/>
            <c:bubble3D val="0"/>
            <c:spPr>
              <a:solidFill>
                <a:srgbClr val="0F213F"/>
              </a:solidFill>
              <a:ln>
                <a:noFill/>
              </a:ln>
              <a:effectLst/>
            </c:spPr>
            <c:extLst>
              <c:ext xmlns:c16="http://schemas.microsoft.com/office/drawing/2014/chart" uri="{C3380CC4-5D6E-409C-BE32-E72D297353CC}">
                <c16:uniqueId val="{00000003-3156-4FD1-8D44-D26C4FC824D8}"/>
              </c:ext>
            </c:extLst>
          </c:dPt>
          <c:dPt>
            <c:idx val="5"/>
            <c:invertIfNegative val="0"/>
            <c:bubble3D val="0"/>
            <c:spPr>
              <a:solidFill>
                <a:srgbClr val="0F213F"/>
              </a:solidFill>
              <a:ln>
                <a:noFill/>
              </a:ln>
              <a:effectLst/>
            </c:spPr>
            <c:extLst>
              <c:ext xmlns:c16="http://schemas.microsoft.com/office/drawing/2014/chart" uri="{C3380CC4-5D6E-409C-BE32-E72D297353CC}">
                <c16:uniqueId val="{00000004-3156-4FD1-8D44-D26C4FC824D8}"/>
              </c:ext>
            </c:extLst>
          </c:dPt>
          <c:dPt>
            <c:idx val="6"/>
            <c:invertIfNegative val="0"/>
            <c:bubble3D val="0"/>
            <c:spPr>
              <a:solidFill>
                <a:srgbClr val="0F213F"/>
              </a:solidFill>
              <a:ln>
                <a:noFill/>
              </a:ln>
              <a:effectLst/>
            </c:spPr>
            <c:extLst>
              <c:ext xmlns:c16="http://schemas.microsoft.com/office/drawing/2014/chart" uri="{C3380CC4-5D6E-409C-BE32-E72D297353CC}">
                <c16:uniqueId val="{00000005-3156-4FD1-8D44-D26C4FC824D8}"/>
              </c:ext>
            </c:extLst>
          </c:dPt>
          <c:dPt>
            <c:idx val="7"/>
            <c:invertIfNegative val="0"/>
            <c:bubble3D val="0"/>
            <c:spPr>
              <a:solidFill>
                <a:srgbClr val="0F213F"/>
              </a:solidFill>
              <a:ln>
                <a:noFill/>
              </a:ln>
              <a:effectLst/>
            </c:spPr>
            <c:extLst>
              <c:ext xmlns:c16="http://schemas.microsoft.com/office/drawing/2014/chart" uri="{C3380CC4-5D6E-409C-BE32-E72D297353CC}">
                <c16:uniqueId val="{00000006-3156-4FD1-8D44-D26C4FC824D8}"/>
              </c:ext>
            </c:extLst>
          </c:dPt>
          <c:dPt>
            <c:idx val="8"/>
            <c:invertIfNegative val="0"/>
            <c:bubble3D val="0"/>
            <c:spPr>
              <a:solidFill>
                <a:srgbClr val="0F213F"/>
              </a:solidFill>
              <a:ln>
                <a:noFill/>
              </a:ln>
              <a:effectLst/>
            </c:spPr>
            <c:extLst>
              <c:ext xmlns:c16="http://schemas.microsoft.com/office/drawing/2014/chart" uri="{C3380CC4-5D6E-409C-BE32-E72D297353CC}">
                <c16:uniqueId val="{00000007-3156-4FD1-8D44-D26C4FC824D8}"/>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'C2544-GL Global Military Aircra'!$A$2:$A$10</c:f>
              <c:numCache>
                <c:formatCode>General</c:formatCode>
                <c:ptCount val="9"/>
                <c:pt idx="0">
                  <c:v>2020</c:v>
                </c:pt>
                <c:pt idx="1">
                  <c:v>2021</c:v>
                </c:pt>
                <c:pt idx="2">
                  <c:v>2022</c:v>
                </c:pt>
                <c:pt idx="3">
                  <c:v>2023</c:v>
                </c:pt>
                <c:pt idx="4">
                  <c:v>2024</c:v>
                </c:pt>
                <c:pt idx="5">
                  <c:v>2025</c:v>
                </c:pt>
                <c:pt idx="6">
                  <c:v>2026</c:v>
                </c:pt>
                <c:pt idx="7">
                  <c:v>2027</c:v>
                </c:pt>
                <c:pt idx="8">
                  <c:v>2028</c:v>
                </c:pt>
              </c:numCache>
            </c:numRef>
          </c:cat>
          <c:val>
            <c:numRef>
              <c:f>'C2544-GL Global Military Aircra'!$B$2:$B$10</c:f>
              <c:numCache>
                <c:formatCode>_("$"* #,##0_);_("$"* \(#,##0\);_("$"* "-"??_);_(@_)</c:formatCode>
                <c:ptCount val="9"/>
                <c:pt idx="0">
                  <c:v>237.2</c:v>
                </c:pt>
                <c:pt idx="1">
                  <c:v>231.7</c:v>
                </c:pt>
                <c:pt idx="2">
                  <c:v>224</c:v>
                </c:pt>
                <c:pt idx="3">
                  <c:v>238.5</c:v>
                </c:pt>
                <c:pt idx="4">
                  <c:v>250.9</c:v>
                </c:pt>
                <c:pt idx="5">
                  <c:v>255.4</c:v>
                </c:pt>
                <c:pt idx="6">
                  <c:v>259.60000000000002</c:v>
                </c:pt>
                <c:pt idx="7">
                  <c:v>264.60000000000002</c:v>
                </c:pt>
                <c:pt idx="8">
                  <c:v>270.5</c:v>
                </c:pt>
              </c:numCache>
            </c:numRef>
          </c:val>
          <c:extLst>
            <c:ext xmlns:c16="http://schemas.microsoft.com/office/drawing/2014/chart" uri="{C3380CC4-5D6E-409C-BE32-E72D297353CC}">
              <c16:uniqueId val="{00000000-3156-4FD1-8D44-D26C4FC824D8}"/>
            </c:ext>
          </c:extLst>
        </c:ser>
        <c:dLbls>
          <c:dLblPos val="outEnd"/>
          <c:showLegendKey val="0"/>
          <c:showVal val="1"/>
          <c:showCatName val="0"/>
          <c:showSerName val="0"/>
          <c:showPercent val="0"/>
          <c:showBubbleSize val="0"/>
        </c:dLbls>
        <c:gapWidth val="125"/>
        <c:overlap val="-27"/>
        <c:axId val="1283863791"/>
        <c:axId val="1283902895"/>
      </c:barChart>
      <c:lineChart>
        <c:grouping val="standard"/>
        <c:varyColors val="0"/>
        <c:ser>
          <c:idx val="1"/>
          <c:order val="1"/>
          <c:tx>
            <c:strRef>
              <c:f>'C2544-GL Global Military Aircra'!$C$1</c:f>
              <c:strCache>
                <c:ptCount val="1"/>
                <c:pt idx="0">
                  <c:v>Change in Defense Spending</c:v>
                </c:pt>
              </c:strCache>
            </c:strRef>
          </c:tx>
          <c:spPr>
            <a:ln w="28575" cap="rnd">
              <a:solidFill>
                <a:srgbClr val="A9B0B1"/>
              </a:solidFill>
              <a:round/>
            </a:ln>
            <a:effectLst/>
          </c:spPr>
          <c:marker>
            <c:symbol val="none"/>
          </c:marker>
          <c:dLbls>
            <c:delete val="1"/>
          </c:dLbls>
          <c:cat>
            <c:numRef>
              <c:f>'C2544-GL Global Military Aircra'!$A$2:$A$10</c:f>
              <c:numCache>
                <c:formatCode>General</c:formatCode>
                <c:ptCount val="9"/>
                <c:pt idx="0">
                  <c:v>2020</c:v>
                </c:pt>
                <c:pt idx="1">
                  <c:v>2021</c:v>
                </c:pt>
                <c:pt idx="2">
                  <c:v>2022</c:v>
                </c:pt>
                <c:pt idx="3">
                  <c:v>2023</c:v>
                </c:pt>
                <c:pt idx="4">
                  <c:v>2024</c:v>
                </c:pt>
                <c:pt idx="5">
                  <c:v>2025</c:v>
                </c:pt>
                <c:pt idx="6">
                  <c:v>2026</c:v>
                </c:pt>
                <c:pt idx="7">
                  <c:v>2027</c:v>
                </c:pt>
                <c:pt idx="8">
                  <c:v>2028</c:v>
                </c:pt>
              </c:numCache>
            </c:numRef>
          </c:cat>
          <c:val>
            <c:numRef>
              <c:f>'C2544-GL Global Military Aircra'!$C$2:$C$10</c:f>
              <c:numCache>
                <c:formatCode>0%</c:formatCode>
                <c:ptCount val="9"/>
                <c:pt idx="0">
                  <c:v>4.2999999999999997E-2</c:v>
                </c:pt>
                <c:pt idx="1">
                  <c:v>-5.0000000000000001E-3</c:v>
                </c:pt>
                <c:pt idx="2">
                  <c:v>-5.0999999999999997E-2</c:v>
                </c:pt>
                <c:pt idx="3">
                  <c:v>3.4000000000000002E-2</c:v>
                </c:pt>
                <c:pt idx="4">
                  <c:v>7.5999999999999998E-2</c:v>
                </c:pt>
                <c:pt idx="5">
                  <c:v>2.1000000000000001E-2</c:v>
                </c:pt>
                <c:pt idx="6">
                  <c:v>8.0000000000000002E-3</c:v>
                </c:pt>
                <c:pt idx="7">
                  <c:v>1.2E-2</c:v>
                </c:pt>
                <c:pt idx="8">
                  <c:v>1.4E-2</c:v>
                </c:pt>
              </c:numCache>
            </c:numRef>
          </c:val>
          <c:smooth val="0"/>
          <c:extLst>
            <c:ext xmlns:c16="http://schemas.microsoft.com/office/drawing/2014/chart" uri="{C3380CC4-5D6E-409C-BE32-E72D297353CC}">
              <c16:uniqueId val="{00000001-3156-4FD1-8D44-D26C4FC824D8}"/>
            </c:ext>
          </c:extLst>
        </c:ser>
        <c:dLbls>
          <c:showLegendKey val="0"/>
          <c:showVal val="1"/>
          <c:showCatName val="0"/>
          <c:showSerName val="0"/>
          <c:showPercent val="0"/>
          <c:showBubbleSize val="0"/>
        </c:dLbls>
        <c:marker val="1"/>
        <c:smooth val="0"/>
        <c:axId val="1283898735"/>
        <c:axId val="1283898319"/>
      </c:lineChart>
      <c:catAx>
        <c:axId val="1283863791"/>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283902895"/>
        <c:crosses val="autoZero"/>
        <c:auto val="1"/>
        <c:lblAlgn val="ctr"/>
        <c:lblOffset val="100"/>
        <c:noMultiLvlLbl val="0"/>
      </c:catAx>
      <c:valAx>
        <c:axId val="1283902895"/>
        <c:scaling>
          <c:orientation val="minMax"/>
        </c:scaling>
        <c:delete val="0"/>
        <c:axPos val="l"/>
        <c:numFmt formatCode="_(&quot;$&quot;* #,##0_);_(&quot;$&quot;* \(#,##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283863791"/>
        <c:crosses val="autoZero"/>
        <c:crossBetween val="between"/>
      </c:valAx>
      <c:valAx>
        <c:axId val="1283898319"/>
        <c:scaling>
          <c:orientation val="minMax"/>
        </c:scaling>
        <c:delete val="0"/>
        <c:axPos val="r"/>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283898735"/>
        <c:crosses val="max"/>
        <c:crossBetween val="between"/>
        <c:majorUnit val="4.0000000000000008E-2"/>
      </c:valAx>
      <c:catAx>
        <c:axId val="1283898735"/>
        <c:scaling>
          <c:orientation val="minMax"/>
        </c:scaling>
        <c:delete val="1"/>
        <c:axPos val="b"/>
        <c:numFmt formatCode="General" sourceLinked="1"/>
        <c:majorTickMark val="none"/>
        <c:minorTickMark val="none"/>
        <c:tickLblPos val="nextTo"/>
        <c:crossAx val="1283898319"/>
        <c:crosses val="autoZero"/>
        <c:auto val="1"/>
        <c:lblAlgn val="ctr"/>
        <c:lblOffset val="100"/>
        <c:noMultiLvlLbl val="0"/>
      </c:catAx>
      <c:spPr>
        <a:noFill/>
        <a:ln>
          <a:solidFill>
            <a:schemeClr val="bg1"/>
          </a:solidFill>
        </a:ln>
        <a:effectLst/>
      </c:spPr>
    </c:plotArea>
    <c:legend>
      <c:legendPos val="b"/>
      <c:layout>
        <c:manualLayout>
          <c:xMode val="edge"/>
          <c:yMode val="edge"/>
          <c:x val="5.0000060179841439E-2"/>
          <c:y val="0.84729362935888763"/>
          <c:w val="0.89999987964031714"/>
          <c:h val="9.762086521352741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solidFill>
        <a:schemeClr val="bg1"/>
      </a:solidFill>
    </a:ln>
    <a:effectLst/>
  </c:spPr>
  <c:txPr>
    <a:bodyPr/>
    <a:lstStyle/>
    <a:p>
      <a:pPr>
        <a:defRPr baseline="0">
          <a:solidFill>
            <a:schemeClr val="tx1"/>
          </a:solidFill>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0F213F"/>
            </a:solidFill>
            <a:ln>
              <a:noFill/>
            </a:ln>
            <a:effectLst/>
          </c:spPr>
          <c:invertIfNegative val="0"/>
          <c:dPt>
            <c:idx val="0"/>
            <c:invertIfNegative val="0"/>
            <c:bubble3D val="0"/>
            <c:spPr>
              <a:solidFill>
                <a:srgbClr val="00B0F0"/>
              </a:solidFill>
              <a:ln>
                <a:noFill/>
              </a:ln>
              <a:effectLst/>
            </c:spPr>
            <c:extLst>
              <c:ext xmlns:c16="http://schemas.microsoft.com/office/drawing/2014/chart" uri="{C3380CC4-5D6E-409C-BE32-E72D297353CC}">
                <c16:uniqueId val="{00000000-29A6-4B9B-9C1B-FA2E5EFD1103}"/>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'[Unmanned Systems Market Defense Expenditure in USD, by Region, 2023.xlsx]Sheet1'!$A$1:$A$5</c:f>
              <c:strCache>
                <c:ptCount val="5"/>
                <c:pt idx="0">
                  <c:v>Americas</c:v>
                </c:pt>
                <c:pt idx="1">
                  <c:v>Europe</c:v>
                </c:pt>
                <c:pt idx="2">
                  <c:v>Asia Pacific</c:v>
                </c:pt>
                <c:pt idx="3">
                  <c:v>Latin America</c:v>
                </c:pt>
                <c:pt idx="4">
                  <c:v>Middle East and Africa</c:v>
                </c:pt>
              </c:strCache>
            </c:strRef>
          </c:cat>
          <c:val>
            <c:numRef>
              <c:f>'[Unmanned Systems Market Defense Expenditure in USD, by Region, 2023.xlsx]Sheet1'!$B$1:$B$5</c:f>
              <c:numCache>
                <c:formatCode>General</c:formatCode>
                <c:ptCount val="5"/>
                <c:pt idx="0">
                  <c:v>1010</c:v>
                </c:pt>
                <c:pt idx="1">
                  <c:v>588</c:v>
                </c:pt>
                <c:pt idx="2">
                  <c:v>595</c:v>
                </c:pt>
                <c:pt idx="3">
                  <c:v>50.7</c:v>
                </c:pt>
                <c:pt idx="4">
                  <c:v>251.6</c:v>
                </c:pt>
              </c:numCache>
            </c:numRef>
          </c:val>
          <c:extLst>
            <c:ext xmlns:c16="http://schemas.microsoft.com/office/drawing/2014/chart" uri="{C3380CC4-5D6E-409C-BE32-E72D297353CC}">
              <c16:uniqueId val="{00000000-374F-4E63-9E43-8122B76321E8}"/>
            </c:ext>
          </c:extLst>
        </c:ser>
        <c:dLbls>
          <c:dLblPos val="outEnd"/>
          <c:showLegendKey val="0"/>
          <c:showVal val="1"/>
          <c:showCatName val="0"/>
          <c:showSerName val="0"/>
          <c:showPercent val="0"/>
          <c:showBubbleSize val="0"/>
        </c:dLbls>
        <c:gapWidth val="219"/>
        <c:overlap val="-27"/>
        <c:axId val="648501456"/>
        <c:axId val="648502896"/>
      </c:barChart>
      <c:catAx>
        <c:axId val="648501456"/>
        <c:scaling>
          <c:orientation val="minMax"/>
        </c:scaling>
        <c:delete val="0"/>
        <c:axPos val="b"/>
        <c:numFmt formatCode="General"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48502896"/>
        <c:crosses val="autoZero"/>
        <c:auto val="1"/>
        <c:lblAlgn val="ctr"/>
        <c:lblOffset val="100"/>
        <c:noMultiLvlLbl val="0"/>
      </c:catAx>
      <c:valAx>
        <c:axId val="648502896"/>
        <c:scaling>
          <c:orientation val="minMax"/>
          <c:max val="1100"/>
          <c:min val="0"/>
        </c:scaling>
        <c:delete val="1"/>
        <c:axPos val="l"/>
        <c:numFmt formatCode="_(&quot;$&quot;* #,##0.0_);_(&quot;$&quot;* \(#,##0.0\);_(\ &quot;--&quot;?_);_(@_)" sourceLinked="0"/>
        <c:majorTickMark val="out"/>
        <c:minorTickMark val="none"/>
        <c:tickLblPos val="nextTo"/>
        <c:crossAx val="648501456"/>
        <c:crosses val="autoZero"/>
        <c:crossBetween val="between"/>
        <c:majorUnit val="2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62394465926807E-2"/>
          <c:y val="0.10760828219334334"/>
          <c:w val="0.88861891495024781"/>
          <c:h val="0.75433564269078279"/>
        </c:manualLayout>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00B0F0"/>
              </a:solidFill>
              <a:ln>
                <a:noFill/>
              </a:ln>
              <a:effectLst/>
            </c:spPr>
            <c:extLst>
              <c:ext xmlns:c16="http://schemas.microsoft.com/office/drawing/2014/chart" uri="{C3380CC4-5D6E-409C-BE32-E72D297353CC}">
                <c16:uniqueId val="{00000001-48E9-43CF-8CDF-9D31C1C033CD}"/>
              </c:ext>
            </c:extLst>
          </c:dPt>
          <c:cat>
            <c:strRef>
              <c:f>'[Unmanned Systems Market Defense Expenditure in USD, by Region, 2023.xlsx]Sheet2'!$A$1:$A$2</c:f>
              <c:strCache>
                <c:ptCount val="2"/>
                <c:pt idx="0">
                  <c:v>2024</c:v>
                </c:pt>
                <c:pt idx="1">
                  <c:v>2029E</c:v>
                </c:pt>
              </c:strCache>
            </c:strRef>
          </c:cat>
          <c:val>
            <c:numRef>
              <c:f>'[Unmanned Systems Market Defense Expenditure in USD, by Region, 2023.xlsx]Sheet2'!$B$1:$B$2</c:f>
              <c:numCache>
                <c:formatCode>General</c:formatCode>
                <c:ptCount val="2"/>
                <c:pt idx="0">
                  <c:v>22.1</c:v>
                </c:pt>
                <c:pt idx="1">
                  <c:v>41.3</c:v>
                </c:pt>
              </c:numCache>
            </c:numRef>
          </c:val>
          <c:extLst>
            <c:ext xmlns:c16="http://schemas.microsoft.com/office/drawing/2014/chart" uri="{C3380CC4-5D6E-409C-BE32-E72D297353CC}">
              <c16:uniqueId val="{00000000-48E9-43CF-8CDF-9D31C1C033CD}"/>
            </c:ext>
          </c:extLst>
        </c:ser>
        <c:dLbls>
          <c:showLegendKey val="0"/>
          <c:showVal val="0"/>
          <c:showCatName val="0"/>
          <c:showSerName val="0"/>
          <c:showPercent val="0"/>
          <c:showBubbleSize val="0"/>
        </c:dLbls>
        <c:gapWidth val="54"/>
        <c:overlap val="-27"/>
        <c:axId val="1030802287"/>
        <c:axId val="1030794127"/>
      </c:barChart>
      <c:catAx>
        <c:axId val="1030802287"/>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30794127"/>
        <c:crosses val="autoZero"/>
        <c:auto val="1"/>
        <c:lblAlgn val="ctr"/>
        <c:lblOffset val="100"/>
        <c:noMultiLvlLbl val="0"/>
      </c:catAx>
      <c:valAx>
        <c:axId val="1030794127"/>
        <c:scaling>
          <c:orientation val="minMax"/>
        </c:scaling>
        <c:delete val="0"/>
        <c:axPos val="l"/>
        <c:numFmt formatCode="_(&quot;$&quot;* #,##0.0_);_(&quot;$&quot;* \(#,##0.0\);_(&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30802287"/>
        <c:crosses val="autoZero"/>
        <c:crossBetween val="between"/>
        <c:maj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5547717518169025E-2"/>
          <c:y val="8.1662924048636509E-2"/>
          <c:w val="0.80666852447585879"/>
          <c:h val="0.6013836522105116"/>
        </c:manualLayout>
      </c:layout>
      <c:barChart>
        <c:barDir val="col"/>
        <c:grouping val="clustered"/>
        <c:varyColors val="0"/>
        <c:ser>
          <c:idx val="0"/>
          <c:order val="0"/>
          <c:spPr>
            <a:solidFill>
              <a:schemeClr val="accent1"/>
            </a:solidFill>
            <a:ln>
              <a:noFill/>
            </a:ln>
            <a:effectLst/>
          </c:spPr>
          <c:invertIfNegative val="0"/>
          <c:dPt>
            <c:idx val="1"/>
            <c:invertIfNegative val="0"/>
            <c:bubble3D val="0"/>
            <c:spPr>
              <a:solidFill>
                <a:srgbClr val="0F213F"/>
              </a:solidFill>
              <a:ln>
                <a:solidFill>
                  <a:srgbClr val="0F213F"/>
                </a:solidFill>
              </a:ln>
              <a:effectLst/>
            </c:spPr>
            <c:extLst>
              <c:ext xmlns:c16="http://schemas.microsoft.com/office/drawing/2014/chart" uri="{C3380CC4-5D6E-409C-BE32-E72D297353CC}">
                <c16:uniqueId val="{00000000-E140-4D40-A16C-CEB6A9E8C5B9}"/>
              </c:ext>
            </c:extLst>
          </c:dPt>
          <c:dPt>
            <c:idx val="2"/>
            <c:invertIfNegative val="0"/>
            <c:bubble3D val="0"/>
            <c:spPr>
              <a:solidFill>
                <a:srgbClr val="0F213F"/>
              </a:solidFill>
              <a:ln>
                <a:noFill/>
              </a:ln>
              <a:effectLst/>
            </c:spPr>
            <c:extLst>
              <c:ext xmlns:c16="http://schemas.microsoft.com/office/drawing/2014/chart" uri="{C3380CC4-5D6E-409C-BE32-E72D297353CC}">
                <c16:uniqueId val="{00000001-E140-4D40-A16C-CEB6A9E8C5B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Sheet1!$A$1:$A$5</c:f>
              <c:strCache>
                <c:ptCount val="5"/>
                <c:pt idx="0">
                  <c:v>AFRL Skyborg Program</c:v>
                </c:pt>
                <c:pt idx="1">
                  <c:v>USAF Collaborative Combat Aircraft</c:v>
                </c:pt>
                <c:pt idx="2">
                  <c:v>DARPA Gremlins Program</c:v>
                </c:pt>
                <c:pt idx="3">
                  <c:v>AFRL Golden Horde</c:v>
                </c:pt>
                <c:pt idx="4">
                  <c:v>Marine Corps LMS</c:v>
                </c:pt>
              </c:strCache>
            </c:strRef>
          </c:cat>
          <c:val>
            <c:numRef>
              <c:f>Sheet1!$B$1:$B$5</c:f>
              <c:numCache>
                <c:formatCode>General</c:formatCode>
                <c:ptCount val="5"/>
                <c:pt idx="0">
                  <c:v>400</c:v>
                </c:pt>
                <c:pt idx="1">
                  <c:v>661</c:v>
                </c:pt>
                <c:pt idx="2">
                  <c:v>64</c:v>
                </c:pt>
                <c:pt idx="3">
                  <c:v>185</c:v>
                </c:pt>
                <c:pt idx="4">
                  <c:v>249</c:v>
                </c:pt>
              </c:numCache>
            </c:numRef>
          </c:val>
          <c:extLst>
            <c:ext xmlns:c16="http://schemas.microsoft.com/office/drawing/2014/chart" uri="{C3380CC4-5D6E-409C-BE32-E72D297353CC}">
              <c16:uniqueId val="{00000000-2C93-4D9B-BBD6-68ABA8EA2597}"/>
            </c:ext>
          </c:extLst>
        </c:ser>
        <c:dLbls>
          <c:dLblPos val="outEnd"/>
          <c:showLegendKey val="0"/>
          <c:showVal val="1"/>
          <c:showCatName val="0"/>
          <c:showSerName val="0"/>
          <c:showPercent val="0"/>
          <c:showBubbleSize val="0"/>
        </c:dLbls>
        <c:gapWidth val="219"/>
        <c:overlap val="-27"/>
        <c:axId val="766533120"/>
        <c:axId val="766529760"/>
      </c:barChart>
      <c:catAx>
        <c:axId val="766533120"/>
        <c:scaling>
          <c:orientation val="minMax"/>
        </c:scaling>
        <c:delete val="0"/>
        <c:axPos val="b"/>
        <c:numFmt formatCode="General" sourceLinked="1"/>
        <c:majorTickMark val="none"/>
        <c:minorTickMark val="none"/>
        <c:tickLblPos val="low"/>
        <c:spPr>
          <a:noFill/>
          <a:ln w="9525"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766529760"/>
        <c:crosses val="autoZero"/>
        <c:auto val="1"/>
        <c:lblAlgn val="ctr"/>
        <c:lblOffset val="200"/>
        <c:noMultiLvlLbl val="0"/>
      </c:catAx>
      <c:valAx>
        <c:axId val="766529760"/>
        <c:scaling>
          <c:orientation val="minMax"/>
        </c:scaling>
        <c:delete val="1"/>
        <c:axPos val="l"/>
        <c:numFmt formatCode="_(&quot;$&quot;* #,##0.00_);_(&quot;$&quot;* \(#,##0.00\);_(&quot;--&quot;??_);_(@_)" sourceLinked="0"/>
        <c:majorTickMark val="none"/>
        <c:minorTickMark val="none"/>
        <c:tickLblPos val="nextTo"/>
        <c:crossAx val="766533120"/>
        <c:crosses val="autoZero"/>
        <c:crossBetween val="between"/>
        <c:majorUnit val="2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580871104562231E-2"/>
          <c:y val="0.17171296296296298"/>
          <c:w val="0.88430794103953381"/>
          <c:h val="0.72088764946048411"/>
        </c:manualLayout>
      </c:layout>
      <c:lineChart>
        <c:grouping val="stacked"/>
        <c:varyColors val="0"/>
        <c:ser>
          <c:idx val="0"/>
          <c:order val="0"/>
          <c:tx>
            <c:strRef>
              <c:f>'FRED Graph'!$D$11</c:f>
              <c:strCache>
                <c:ptCount val="1"/>
                <c:pt idx="0">
                  <c:v>Federal Funds Rate</c:v>
                </c:pt>
              </c:strCache>
            </c:strRef>
          </c:tx>
          <c:spPr>
            <a:ln w="28575" cap="rnd">
              <a:solidFill>
                <a:srgbClr val="00CDFF"/>
              </a:solidFill>
              <a:round/>
            </a:ln>
            <a:effectLst/>
          </c:spPr>
          <c:marker>
            <c:symbol val="circle"/>
            <c:size val="5"/>
            <c:spPr>
              <a:solidFill>
                <a:srgbClr val="3AC3A4"/>
              </a:solidFill>
              <a:ln w="9525">
                <a:solidFill>
                  <a:srgbClr val="3AC3A4"/>
                </a:solidFill>
              </a:ln>
              <a:effectLst/>
            </c:spPr>
          </c:marker>
          <c:dLbls>
            <c:dLbl>
              <c:idx val="1"/>
              <c:delete val="1"/>
              <c:extLst>
                <c:ext xmlns:c15="http://schemas.microsoft.com/office/drawing/2012/chart" uri="{CE6537A1-D6FC-4f65-9D91-7224C49458BB}"/>
                <c:ext xmlns:c16="http://schemas.microsoft.com/office/drawing/2014/chart" uri="{C3380CC4-5D6E-409C-BE32-E72D297353CC}">
                  <c16:uniqueId val="{00000000-53D6-41B2-A08F-84A9A3CFB23E}"/>
                </c:ext>
              </c:extLst>
            </c:dLbl>
            <c:dLbl>
              <c:idx val="2"/>
              <c:delete val="1"/>
              <c:extLst>
                <c:ext xmlns:c15="http://schemas.microsoft.com/office/drawing/2012/chart" uri="{CE6537A1-D6FC-4f65-9D91-7224C49458BB}"/>
                <c:ext xmlns:c16="http://schemas.microsoft.com/office/drawing/2014/chart" uri="{C3380CC4-5D6E-409C-BE32-E72D297353CC}">
                  <c16:uniqueId val="{00000001-53D6-41B2-A08F-84A9A3CFB23E}"/>
                </c:ext>
              </c:extLst>
            </c:dLbl>
            <c:dLbl>
              <c:idx val="3"/>
              <c:delete val="1"/>
              <c:extLst>
                <c:ext xmlns:c15="http://schemas.microsoft.com/office/drawing/2012/chart" uri="{CE6537A1-D6FC-4f65-9D91-7224C49458BB}"/>
                <c:ext xmlns:c16="http://schemas.microsoft.com/office/drawing/2014/chart" uri="{C3380CC4-5D6E-409C-BE32-E72D297353CC}">
                  <c16:uniqueId val="{00000002-53D6-41B2-A08F-84A9A3CFB23E}"/>
                </c:ext>
              </c:extLst>
            </c:dLbl>
            <c:dLbl>
              <c:idx val="5"/>
              <c:delete val="1"/>
              <c:extLst>
                <c:ext xmlns:c15="http://schemas.microsoft.com/office/drawing/2012/chart" uri="{CE6537A1-D6FC-4f65-9D91-7224C49458BB}"/>
                <c:ext xmlns:c16="http://schemas.microsoft.com/office/drawing/2014/chart" uri="{C3380CC4-5D6E-409C-BE32-E72D297353CC}">
                  <c16:uniqueId val="{00000003-53D6-41B2-A08F-84A9A3CFB23E}"/>
                </c:ext>
              </c:extLst>
            </c:dLbl>
            <c:dLbl>
              <c:idx val="6"/>
              <c:delete val="1"/>
              <c:extLst>
                <c:ext xmlns:c15="http://schemas.microsoft.com/office/drawing/2012/chart" uri="{CE6537A1-D6FC-4f65-9D91-7224C49458BB}"/>
                <c:ext xmlns:c16="http://schemas.microsoft.com/office/drawing/2014/chart" uri="{C3380CC4-5D6E-409C-BE32-E72D297353CC}">
                  <c16:uniqueId val="{00000004-53D6-41B2-A08F-84A9A3CFB23E}"/>
                </c:ext>
              </c:extLst>
            </c:dLbl>
            <c:dLbl>
              <c:idx val="7"/>
              <c:delete val="1"/>
              <c:extLst>
                <c:ext xmlns:c15="http://schemas.microsoft.com/office/drawing/2012/chart" uri="{CE6537A1-D6FC-4f65-9D91-7224C49458BB}"/>
                <c:ext xmlns:c16="http://schemas.microsoft.com/office/drawing/2014/chart" uri="{C3380CC4-5D6E-409C-BE32-E72D297353CC}">
                  <c16:uniqueId val="{00000005-53D6-41B2-A08F-84A9A3CFB23E}"/>
                </c:ext>
              </c:extLst>
            </c:dLbl>
            <c:dLbl>
              <c:idx val="10"/>
              <c:delete val="1"/>
              <c:extLst>
                <c:ext xmlns:c15="http://schemas.microsoft.com/office/drawing/2012/chart" uri="{CE6537A1-D6FC-4f65-9D91-7224C49458BB}"/>
                <c:ext xmlns:c16="http://schemas.microsoft.com/office/drawing/2014/chart" uri="{C3380CC4-5D6E-409C-BE32-E72D297353CC}">
                  <c16:uniqueId val="{00000006-53D6-41B2-A08F-84A9A3CFB23E}"/>
                </c:ext>
              </c:extLst>
            </c:dLbl>
            <c:dLbl>
              <c:idx val="11"/>
              <c:delete val="1"/>
              <c:extLst>
                <c:ext xmlns:c15="http://schemas.microsoft.com/office/drawing/2012/chart" uri="{CE6537A1-D6FC-4f65-9D91-7224C49458BB}"/>
                <c:ext xmlns:c16="http://schemas.microsoft.com/office/drawing/2014/chart" uri="{C3380CC4-5D6E-409C-BE32-E72D297353CC}">
                  <c16:uniqueId val="{00000007-53D6-41B2-A08F-84A9A3CFB23E}"/>
                </c:ext>
              </c:extLst>
            </c:dLbl>
            <c:dLbl>
              <c:idx val="12"/>
              <c:delete val="1"/>
              <c:extLst>
                <c:ext xmlns:c15="http://schemas.microsoft.com/office/drawing/2012/chart" uri="{CE6537A1-D6FC-4f65-9D91-7224C49458BB}"/>
                <c:ext xmlns:c16="http://schemas.microsoft.com/office/drawing/2014/chart" uri="{C3380CC4-5D6E-409C-BE32-E72D297353CC}">
                  <c16:uniqueId val="{00000008-53D6-41B2-A08F-84A9A3CFB23E}"/>
                </c:ext>
              </c:extLst>
            </c:dLbl>
            <c:dLbl>
              <c:idx val="14"/>
              <c:delete val="1"/>
              <c:extLst>
                <c:ext xmlns:c15="http://schemas.microsoft.com/office/drawing/2012/chart" uri="{CE6537A1-D6FC-4f65-9D91-7224C49458BB}"/>
                <c:ext xmlns:c16="http://schemas.microsoft.com/office/drawing/2014/chart" uri="{C3380CC4-5D6E-409C-BE32-E72D297353CC}">
                  <c16:uniqueId val="{00000009-53D6-41B2-A08F-84A9A3CFB23E}"/>
                </c:ext>
              </c:extLst>
            </c:dLbl>
            <c:dLbl>
              <c:idx val="15"/>
              <c:delete val="1"/>
              <c:extLst>
                <c:ext xmlns:c15="http://schemas.microsoft.com/office/drawing/2012/chart" uri="{CE6537A1-D6FC-4f65-9D91-7224C49458BB}"/>
                <c:ext xmlns:c16="http://schemas.microsoft.com/office/drawing/2014/chart" uri="{C3380CC4-5D6E-409C-BE32-E72D297353CC}">
                  <c16:uniqueId val="{0000000A-53D6-41B2-A08F-84A9A3CFB23E}"/>
                </c:ext>
              </c:extLst>
            </c:dLbl>
            <c:dLbl>
              <c:idx val="17"/>
              <c:delete val="1"/>
              <c:extLst>
                <c:ext xmlns:c15="http://schemas.microsoft.com/office/drawing/2012/chart" uri="{CE6537A1-D6FC-4f65-9D91-7224C49458BB}"/>
                <c:ext xmlns:c16="http://schemas.microsoft.com/office/drawing/2014/chart" uri="{C3380CC4-5D6E-409C-BE32-E72D297353CC}">
                  <c16:uniqueId val="{0000000B-53D6-41B2-A08F-84A9A3CFB23E}"/>
                </c:ext>
              </c:extLst>
            </c:dLbl>
            <c:dLbl>
              <c:idx val="19"/>
              <c:delete val="1"/>
              <c:extLst>
                <c:ext xmlns:c15="http://schemas.microsoft.com/office/drawing/2012/chart" uri="{CE6537A1-D6FC-4f65-9D91-7224C49458BB}"/>
                <c:ext xmlns:c16="http://schemas.microsoft.com/office/drawing/2014/chart" uri="{C3380CC4-5D6E-409C-BE32-E72D297353CC}">
                  <c16:uniqueId val="{0000000C-53D6-41B2-A08F-84A9A3CFB23E}"/>
                </c:ext>
              </c:extLst>
            </c:dLbl>
            <c:dLbl>
              <c:idx val="21"/>
              <c:delete val="1"/>
              <c:extLst>
                <c:ext xmlns:c15="http://schemas.microsoft.com/office/drawing/2012/chart" uri="{CE6537A1-D6FC-4f65-9D91-7224C49458BB}"/>
                <c:ext xmlns:c16="http://schemas.microsoft.com/office/drawing/2014/chart" uri="{C3380CC4-5D6E-409C-BE32-E72D297353CC}">
                  <c16:uniqueId val="{0000000D-53D6-41B2-A08F-84A9A3CFB23E}"/>
                </c:ext>
              </c:extLst>
            </c:dLbl>
            <c:dLbl>
              <c:idx val="23"/>
              <c:delete val="1"/>
              <c:extLst>
                <c:ext xmlns:c15="http://schemas.microsoft.com/office/drawing/2012/chart" uri="{CE6537A1-D6FC-4f65-9D91-7224C49458BB}"/>
                <c:ext xmlns:c16="http://schemas.microsoft.com/office/drawing/2014/chart" uri="{C3380CC4-5D6E-409C-BE32-E72D297353CC}">
                  <c16:uniqueId val="{0000000E-53D6-41B2-A08F-84A9A3CFB23E}"/>
                </c:ext>
              </c:extLst>
            </c:dLbl>
            <c:dLbl>
              <c:idx val="25"/>
              <c:delete val="1"/>
              <c:extLst>
                <c:ext xmlns:c15="http://schemas.microsoft.com/office/drawing/2012/chart" uri="{CE6537A1-D6FC-4f65-9D91-7224C49458BB}"/>
                <c:ext xmlns:c16="http://schemas.microsoft.com/office/drawing/2014/chart" uri="{C3380CC4-5D6E-409C-BE32-E72D297353CC}">
                  <c16:uniqueId val="{0000000F-53D6-41B2-A08F-84A9A3CFB23E}"/>
                </c:ext>
              </c:extLst>
            </c:dLbl>
            <c:dLbl>
              <c:idx val="26"/>
              <c:delete val="1"/>
              <c:extLst>
                <c:ext xmlns:c15="http://schemas.microsoft.com/office/drawing/2012/chart" uri="{CE6537A1-D6FC-4f65-9D91-7224C49458BB}"/>
                <c:ext xmlns:c16="http://schemas.microsoft.com/office/drawing/2014/chart" uri="{C3380CC4-5D6E-409C-BE32-E72D297353CC}">
                  <c16:uniqueId val="{00000010-53D6-41B2-A08F-84A9A3CFB23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ln>
                      <a:noFill/>
                    </a:ln>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'FRED Graph'!$C$12:$C$39</c:f>
              <c:numCache>
                <c:formatCode>m/d/yyyy</c:formatCode>
                <c:ptCount val="28"/>
                <c:pt idx="0">
                  <c:v>43101</c:v>
                </c:pt>
                <c:pt idx="1">
                  <c:v>43160</c:v>
                </c:pt>
                <c:pt idx="2">
                  <c:v>43252</c:v>
                </c:pt>
                <c:pt idx="3">
                  <c:v>43344</c:v>
                </c:pt>
                <c:pt idx="4">
                  <c:v>43466</c:v>
                </c:pt>
                <c:pt idx="5">
                  <c:v>43525</c:v>
                </c:pt>
                <c:pt idx="6">
                  <c:v>43617</c:v>
                </c:pt>
                <c:pt idx="7">
                  <c:v>43709</c:v>
                </c:pt>
                <c:pt idx="8">
                  <c:v>43831</c:v>
                </c:pt>
                <c:pt idx="9">
                  <c:v>43891</c:v>
                </c:pt>
                <c:pt idx="10">
                  <c:v>43983</c:v>
                </c:pt>
                <c:pt idx="11">
                  <c:v>44075</c:v>
                </c:pt>
                <c:pt idx="12">
                  <c:v>44197</c:v>
                </c:pt>
                <c:pt idx="13">
                  <c:v>44256</c:v>
                </c:pt>
                <c:pt idx="14">
                  <c:v>44348</c:v>
                </c:pt>
                <c:pt idx="15">
                  <c:v>44440</c:v>
                </c:pt>
                <c:pt idx="16">
                  <c:v>44562</c:v>
                </c:pt>
                <c:pt idx="17">
                  <c:v>44621</c:v>
                </c:pt>
                <c:pt idx="18">
                  <c:v>44713</c:v>
                </c:pt>
                <c:pt idx="19">
                  <c:v>44805</c:v>
                </c:pt>
                <c:pt idx="20">
                  <c:v>44927</c:v>
                </c:pt>
                <c:pt idx="21">
                  <c:v>44986</c:v>
                </c:pt>
                <c:pt idx="22">
                  <c:v>45078</c:v>
                </c:pt>
                <c:pt idx="23">
                  <c:v>45170</c:v>
                </c:pt>
                <c:pt idx="24">
                  <c:v>45292</c:v>
                </c:pt>
                <c:pt idx="25">
                  <c:v>45352</c:v>
                </c:pt>
                <c:pt idx="26">
                  <c:v>45444</c:v>
                </c:pt>
                <c:pt idx="27">
                  <c:v>45536</c:v>
                </c:pt>
              </c:numCache>
            </c:numRef>
          </c:cat>
          <c:val>
            <c:numRef>
              <c:f>'FRED Graph'!$D$12:$D$39</c:f>
              <c:numCache>
                <c:formatCode>0.00%</c:formatCode>
                <c:ptCount val="28"/>
                <c:pt idx="0">
                  <c:v>1.41E-2</c:v>
                </c:pt>
                <c:pt idx="1">
                  <c:v>1.5100000000000001E-2</c:v>
                </c:pt>
                <c:pt idx="2">
                  <c:v>1.8200000000000001E-2</c:v>
                </c:pt>
                <c:pt idx="3">
                  <c:v>1.95E-2</c:v>
                </c:pt>
                <c:pt idx="4">
                  <c:v>2.4E-2</c:v>
                </c:pt>
                <c:pt idx="5">
                  <c:v>2.41E-2</c:v>
                </c:pt>
                <c:pt idx="6">
                  <c:v>2.3800000000000002E-2</c:v>
                </c:pt>
                <c:pt idx="7">
                  <c:v>2.0400000000000001E-2</c:v>
                </c:pt>
                <c:pt idx="8">
                  <c:v>1.55E-2</c:v>
                </c:pt>
                <c:pt idx="9">
                  <c:v>6.5000000000000002E-2</c:v>
                </c:pt>
                <c:pt idx="10">
                  <c:v>8.0000000000000004E-4</c:v>
                </c:pt>
                <c:pt idx="11">
                  <c:v>8.9999999999999998E-4</c:v>
                </c:pt>
                <c:pt idx="12">
                  <c:v>8.9999999999999998E-4</c:v>
                </c:pt>
                <c:pt idx="13">
                  <c:v>6.9999999999999999E-4</c:v>
                </c:pt>
                <c:pt idx="14">
                  <c:v>8.0000000000000004E-4</c:v>
                </c:pt>
                <c:pt idx="15">
                  <c:v>8.0000000000000004E-4</c:v>
                </c:pt>
                <c:pt idx="16">
                  <c:v>8.0000000000000004E-4</c:v>
                </c:pt>
                <c:pt idx="17">
                  <c:v>2E-3</c:v>
                </c:pt>
                <c:pt idx="18">
                  <c:v>1.21E-2</c:v>
                </c:pt>
                <c:pt idx="19">
                  <c:v>2.5600000000000001E-2</c:v>
                </c:pt>
                <c:pt idx="20">
                  <c:v>4.3299999999999998E-2</c:v>
                </c:pt>
                <c:pt idx="21">
                  <c:v>4.65E-2</c:v>
                </c:pt>
                <c:pt idx="22">
                  <c:v>5.0799999999999998E-2</c:v>
                </c:pt>
                <c:pt idx="23">
                  <c:v>5.33E-2</c:v>
                </c:pt>
                <c:pt idx="24">
                  <c:v>5.33E-2</c:v>
                </c:pt>
                <c:pt idx="25">
                  <c:v>5.33E-2</c:v>
                </c:pt>
                <c:pt idx="26">
                  <c:v>5.33E-2</c:v>
                </c:pt>
                <c:pt idx="27">
                  <c:v>5.1299999999999998E-2</c:v>
                </c:pt>
              </c:numCache>
            </c:numRef>
          </c:val>
          <c:smooth val="0"/>
          <c:extLst>
            <c:ext xmlns:c16="http://schemas.microsoft.com/office/drawing/2014/chart" uri="{C3380CC4-5D6E-409C-BE32-E72D297353CC}">
              <c16:uniqueId val="{00000011-53D6-41B2-A08F-84A9A3CFB23E}"/>
            </c:ext>
          </c:extLst>
        </c:ser>
        <c:dLbls>
          <c:dLblPos val="t"/>
          <c:showLegendKey val="0"/>
          <c:showVal val="1"/>
          <c:showCatName val="0"/>
          <c:showSerName val="0"/>
          <c:showPercent val="0"/>
          <c:showBubbleSize val="0"/>
        </c:dLbls>
        <c:marker val="1"/>
        <c:smooth val="0"/>
        <c:axId val="306616655"/>
        <c:axId val="306617071"/>
      </c:lineChart>
      <c:dateAx>
        <c:axId val="306616655"/>
        <c:scaling>
          <c:orientation val="minMax"/>
        </c:scaling>
        <c:delete val="0"/>
        <c:axPos val="b"/>
        <c:numFmt formatCode="yyyy&quot;A&quot;"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ln>
                  <a:noFill/>
                </a:ln>
                <a:solidFill>
                  <a:schemeClr val="tx1"/>
                </a:solidFill>
                <a:latin typeface="Arial" panose="020B0604020202020204" pitchFamily="34" charset="0"/>
                <a:ea typeface="+mn-ea"/>
                <a:cs typeface="Arial" panose="020B0604020202020204" pitchFamily="34" charset="0"/>
              </a:defRPr>
            </a:pPr>
            <a:endParaRPr lang="en-US"/>
          </a:p>
        </c:txPr>
        <c:crossAx val="306617071"/>
        <c:crosses val="autoZero"/>
        <c:auto val="1"/>
        <c:lblOffset val="100"/>
        <c:baseTimeUnit val="months"/>
        <c:majorUnit val="12"/>
        <c:majorTimeUnit val="months"/>
      </c:dateAx>
      <c:valAx>
        <c:axId val="306617071"/>
        <c:scaling>
          <c:orientation val="minMax"/>
        </c:scaling>
        <c:delete val="1"/>
        <c:axPos val="l"/>
        <c:numFmt formatCode="0.00%" sourceLinked="0"/>
        <c:majorTickMark val="out"/>
        <c:minorTickMark val="none"/>
        <c:tickLblPos val="nextTo"/>
        <c:crossAx val="306616655"/>
        <c:crosses val="autoZero"/>
        <c:crossBetween val="between"/>
        <c:minorUnit val="2.0000000000000005E-3"/>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n>
            <a:noFill/>
          </a:ln>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'Long-term debt issuance'!$B$12</c:f>
              <c:strCache>
                <c:ptCount val="1"/>
                <c:pt idx="0">
                  <c:v>Investment Grade</c:v>
                </c:pt>
              </c:strCache>
            </c:strRef>
          </c:tx>
          <c:spPr>
            <a:solidFill>
              <a:srgbClr val="009EFF"/>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'Long-term debt issuance'!$A$13:$A$22</c:f>
              <c:numCache>
                <c:formatCode>d\-mmm</c:formatCode>
                <c:ptCount val="10"/>
                <c:pt idx="0">
                  <c:v>45315</c:v>
                </c:pt>
                <c:pt idx="1">
                  <c:v>45346</c:v>
                </c:pt>
                <c:pt idx="2">
                  <c:v>45375</c:v>
                </c:pt>
                <c:pt idx="3">
                  <c:v>45406</c:v>
                </c:pt>
                <c:pt idx="4">
                  <c:v>45436</c:v>
                </c:pt>
                <c:pt idx="5">
                  <c:v>45467</c:v>
                </c:pt>
                <c:pt idx="6">
                  <c:v>45497</c:v>
                </c:pt>
                <c:pt idx="7">
                  <c:v>45528</c:v>
                </c:pt>
                <c:pt idx="8">
                  <c:v>45559</c:v>
                </c:pt>
                <c:pt idx="9">
                  <c:v>45589</c:v>
                </c:pt>
              </c:numCache>
            </c:numRef>
          </c:cat>
          <c:val>
            <c:numRef>
              <c:f>'Long-term debt issuance'!$B$13:$B$22</c:f>
              <c:numCache>
                <c:formatCode>General</c:formatCode>
                <c:ptCount val="10"/>
                <c:pt idx="0">
                  <c:v>194.47</c:v>
                </c:pt>
                <c:pt idx="1">
                  <c:v>201</c:v>
                </c:pt>
                <c:pt idx="2">
                  <c:v>142.29</c:v>
                </c:pt>
                <c:pt idx="3">
                  <c:v>115.17</c:v>
                </c:pt>
                <c:pt idx="4">
                  <c:v>133.57</c:v>
                </c:pt>
                <c:pt idx="5">
                  <c:v>103.7</c:v>
                </c:pt>
                <c:pt idx="6">
                  <c:v>131.65</c:v>
                </c:pt>
                <c:pt idx="7">
                  <c:v>107.55</c:v>
                </c:pt>
                <c:pt idx="8">
                  <c:v>188.74</c:v>
                </c:pt>
                <c:pt idx="9">
                  <c:v>95.01</c:v>
                </c:pt>
              </c:numCache>
            </c:numRef>
          </c:val>
          <c:extLst>
            <c:ext xmlns:c16="http://schemas.microsoft.com/office/drawing/2014/chart" uri="{C3380CC4-5D6E-409C-BE32-E72D297353CC}">
              <c16:uniqueId val="{00000000-4494-4423-BBBB-4B049FF6DB7C}"/>
            </c:ext>
          </c:extLst>
        </c:ser>
        <c:ser>
          <c:idx val="1"/>
          <c:order val="1"/>
          <c:tx>
            <c:strRef>
              <c:f>'Long-term debt issuance'!$C$12</c:f>
              <c:strCache>
                <c:ptCount val="1"/>
                <c:pt idx="0">
                  <c:v>High Yield</c:v>
                </c:pt>
              </c:strCache>
            </c:strRef>
          </c:tx>
          <c:spPr>
            <a:solidFill>
              <a:srgbClr val="C7EFFF"/>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'Long-term debt issuance'!$A$13:$A$22</c:f>
              <c:numCache>
                <c:formatCode>d\-mmm</c:formatCode>
                <c:ptCount val="10"/>
                <c:pt idx="0">
                  <c:v>45315</c:v>
                </c:pt>
                <c:pt idx="1">
                  <c:v>45346</c:v>
                </c:pt>
                <c:pt idx="2">
                  <c:v>45375</c:v>
                </c:pt>
                <c:pt idx="3">
                  <c:v>45406</c:v>
                </c:pt>
                <c:pt idx="4">
                  <c:v>45436</c:v>
                </c:pt>
                <c:pt idx="5">
                  <c:v>45467</c:v>
                </c:pt>
                <c:pt idx="6">
                  <c:v>45497</c:v>
                </c:pt>
                <c:pt idx="7">
                  <c:v>45528</c:v>
                </c:pt>
                <c:pt idx="8">
                  <c:v>45559</c:v>
                </c:pt>
                <c:pt idx="9">
                  <c:v>45589</c:v>
                </c:pt>
              </c:numCache>
            </c:numRef>
          </c:cat>
          <c:val>
            <c:numRef>
              <c:f>'Long-term debt issuance'!$C$13:$C$22</c:f>
              <c:numCache>
                <c:formatCode>General</c:formatCode>
                <c:ptCount val="10"/>
                <c:pt idx="0">
                  <c:v>33.14</c:v>
                </c:pt>
                <c:pt idx="1">
                  <c:v>28.05</c:v>
                </c:pt>
                <c:pt idx="2">
                  <c:v>27.66</c:v>
                </c:pt>
                <c:pt idx="3">
                  <c:v>28.67</c:v>
                </c:pt>
                <c:pt idx="4">
                  <c:v>34.14</c:v>
                </c:pt>
                <c:pt idx="5">
                  <c:v>20.2</c:v>
                </c:pt>
                <c:pt idx="6">
                  <c:v>20.57</c:v>
                </c:pt>
                <c:pt idx="7">
                  <c:v>19.41</c:v>
                </c:pt>
                <c:pt idx="8">
                  <c:v>39.39</c:v>
                </c:pt>
                <c:pt idx="9">
                  <c:v>24.75</c:v>
                </c:pt>
              </c:numCache>
            </c:numRef>
          </c:val>
          <c:extLst>
            <c:ext xmlns:c16="http://schemas.microsoft.com/office/drawing/2014/chart" uri="{C3380CC4-5D6E-409C-BE32-E72D297353CC}">
              <c16:uniqueId val="{00000001-4494-4423-BBBB-4B049FF6DB7C}"/>
            </c:ext>
          </c:extLst>
        </c:ser>
        <c:dLbls>
          <c:showLegendKey val="0"/>
          <c:showVal val="0"/>
          <c:showCatName val="0"/>
          <c:showSerName val="0"/>
          <c:showPercent val="0"/>
          <c:showBubbleSize val="0"/>
        </c:dLbls>
        <c:gapWidth val="25"/>
        <c:overlap val="100"/>
        <c:axId val="586115823"/>
        <c:axId val="586105839"/>
      </c:barChart>
      <c:dateAx>
        <c:axId val="586115823"/>
        <c:scaling>
          <c:orientation val="minMax"/>
        </c:scaling>
        <c:delete val="0"/>
        <c:axPos val="b"/>
        <c:numFmt formatCode="[$-409]mmm;@" sourceLinked="0"/>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86105839"/>
        <c:crosses val="autoZero"/>
        <c:auto val="1"/>
        <c:lblOffset val="100"/>
        <c:baseTimeUnit val="months"/>
      </c:dateAx>
      <c:valAx>
        <c:axId val="586105839"/>
        <c:scaling>
          <c:orientation val="minMax"/>
        </c:scaling>
        <c:delete val="1"/>
        <c:axPos val="l"/>
        <c:numFmt formatCode="General" sourceLinked="1"/>
        <c:majorTickMark val="none"/>
        <c:minorTickMark val="none"/>
        <c:tickLblPos val="nextTo"/>
        <c:crossAx val="5861158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solidFill>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solidFill>
                <a:latin typeface="+mn-lt"/>
                <a:ea typeface="+mn-ea"/>
                <a:cs typeface="+mn-cs"/>
              </a:defRPr>
            </a:pPr>
            <a:r>
              <a:rPr lang="en-US" sz="1100" dirty="0">
                <a:solidFill>
                  <a:schemeClr val="tx1"/>
                </a:solidFill>
              </a:rPr>
              <a:t>U.S.</a:t>
            </a:r>
            <a:r>
              <a:rPr lang="en-US" sz="1100" baseline="0" dirty="0">
                <a:solidFill>
                  <a:schemeClr val="tx1"/>
                </a:solidFill>
              </a:rPr>
              <a:t> Department of Defense Spending (in Bn)</a:t>
            </a:r>
            <a:endParaRPr lang="en-US" sz="1100" dirty="0">
              <a:solidFill>
                <a:schemeClr val="tx1"/>
              </a:solidFill>
            </a:endParaRP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solidFill>
              <a:srgbClr val="5A6E8C"/>
            </a:solidFill>
            <a:ln>
              <a:noFill/>
            </a:ln>
            <a:effectLst/>
          </c:spPr>
          <c:invertIfNegative val="0"/>
          <c:dPt>
            <c:idx val="24"/>
            <c:invertIfNegative val="0"/>
            <c:bubble3D val="0"/>
            <c:spPr>
              <a:solidFill>
                <a:srgbClr val="00B0F0"/>
              </a:solidFill>
              <a:ln>
                <a:noFill/>
              </a:ln>
              <a:effectLst/>
            </c:spPr>
            <c:extLst>
              <c:ext xmlns:c16="http://schemas.microsoft.com/office/drawing/2014/chart" uri="{C3380CC4-5D6E-409C-BE32-E72D297353CC}">
                <c16:uniqueId val="{00000002-802A-41E9-84B9-54C7568963CC}"/>
              </c:ext>
            </c:extLst>
          </c:dPt>
          <c:cat>
            <c:strRef>
              <c:f>Data!$B$6:$B$30</c:f>
              <c:strCache>
                <c:ptCount val="25"/>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pt idx="18">
                  <c:v>2018</c:v>
                </c:pt>
                <c:pt idx="19">
                  <c:v>2019</c:v>
                </c:pt>
                <c:pt idx="20">
                  <c:v>2020</c:v>
                </c:pt>
                <c:pt idx="21">
                  <c:v>2021</c:v>
                </c:pt>
                <c:pt idx="22">
                  <c:v>2022</c:v>
                </c:pt>
                <c:pt idx="23">
                  <c:v>2023</c:v>
                </c:pt>
                <c:pt idx="24">
                  <c:v>2024E</c:v>
                </c:pt>
              </c:strCache>
            </c:strRef>
          </c:cat>
          <c:val>
            <c:numRef>
              <c:f>Data!$C$6:$C$30</c:f>
              <c:numCache>
                <c:formatCode>#,##0.00</c:formatCode>
                <c:ptCount val="25"/>
                <c:pt idx="0">
                  <c:v>281.02999999999997</c:v>
                </c:pt>
                <c:pt idx="1">
                  <c:v>290.19</c:v>
                </c:pt>
                <c:pt idx="2">
                  <c:v>331.85</c:v>
                </c:pt>
                <c:pt idx="3">
                  <c:v>388.69</c:v>
                </c:pt>
                <c:pt idx="4">
                  <c:v>437.03</c:v>
                </c:pt>
                <c:pt idx="5">
                  <c:v>474.35</c:v>
                </c:pt>
                <c:pt idx="6">
                  <c:v>499.34</c:v>
                </c:pt>
                <c:pt idx="7">
                  <c:v>528.58000000000004</c:v>
                </c:pt>
                <c:pt idx="8">
                  <c:v>594.66</c:v>
                </c:pt>
                <c:pt idx="9">
                  <c:v>636.78</c:v>
                </c:pt>
                <c:pt idx="10">
                  <c:v>666.72</c:v>
                </c:pt>
                <c:pt idx="11">
                  <c:v>678.07</c:v>
                </c:pt>
                <c:pt idx="12">
                  <c:v>650.87</c:v>
                </c:pt>
                <c:pt idx="13">
                  <c:v>607.79999999999995</c:v>
                </c:pt>
                <c:pt idx="14">
                  <c:v>577.9</c:v>
                </c:pt>
                <c:pt idx="15">
                  <c:v>562.5</c:v>
                </c:pt>
                <c:pt idx="16">
                  <c:v>565.37</c:v>
                </c:pt>
                <c:pt idx="17">
                  <c:v>568.9</c:v>
                </c:pt>
                <c:pt idx="18">
                  <c:v>600.67999999999995</c:v>
                </c:pt>
                <c:pt idx="19">
                  <c:v>653.99</c:v>
                </c:pt>
                <c:pt idx="20">
                  <c:v>690.42</c:v>
                </c:pt>
                <c:pt idx="21">
                  <c:v>717.58</c:v>
                </c:pt>
                <c:pt idx="22">
                  <c:v>726.45</c:v>
                </c:pt>
                <c:pt idx="23">
                  <c:v>775.87</c:v>
                </c:pt>
                <c:pt idx="24">
                  <c:v>844.88</c:v>
                </c:pt>
              </c:numCache>
            </c:numRef>
          </c:val>
          <c:extLst>
            <c:ext xmlns:c16="http://schemas.microsoft.com/office/drawing/2014/chart" uri="{C3380CC4-5D6E-409C-BE32-E72D297353CC}">
              <c16:uniqueId val="{00000000-802A-41E9-84B9-54C7568963CC}"/>
            </c:ext>
          </c:extLst>
        </c:ser>
        <c:dLbls>
          <c:showLegendKey val="0"/>
          <c:showVal val="0"/>
          <c:showCatName val="0"/>
          <c:showSerName val="0"/>
          <c:showPercent val="0"/>
          <c:showBubbleSize val="0"/>
        </c:dLbls>
        <c:gapWidth val="45"/>
        <c:overlap val="-27"/>
        <c:axId val="193775919"/>
        <c:axId val="193799215"/>
      </c:barChart>
      <c:catAx>
        <c:axId val="193775919"/>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3799215"/>
        <c:crosses val="autoZero"/>
        <c:auto val="1"/>
        <c:lblAlgn val="ctr"/>
        <c:lblOffset val="100"/>
        <c:tickLblSkip val="3"/>
        <c:tickMarkSkip val="1"/>
        <c:noMultiLvlLbl val="0"/>
      </c:catAx>
      <c:valAx>
        <c:axId val="193799215"/>
        <c:scaling>
          <c:orientation val="minMax"/>
          <c:max val="800"/>
        </c:scaling>
        <c:delete val="0"/>
        <c:axPos val="l"/>
        <c:numFmt formatCode="_(&quot;$&quot;* #,##0.0_);_(&quot;$&quot;* \(#,##0.0\);_(\ &quot;--&quot;?_);_(@_)"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93775919"/>
        <c:crosses val="autoZero"/>
        <c:crossBetween val="between"/>
        <c:majorUnit val="2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b="0" dirty="0">
                <a:solidFill>
                  <a:schemeClr val="tx1"/>
                </a:solidFill>
              </a:rPr>
              <a:t>Number</a:t>
            </a:r>
            <a:r>
              <a:rPr lang="en-US" sz="1100" b="0" baseline="0" dirty="0">
                <a:solidFill>
                  <a:schemeClr val="tx1"/>
                </a:solidFill>
              </a:rPr>
              <a:t> of Unmanned Aerial Systems (UAS) Delivered or Committed to Ukraine as of January 2024</a:t>
            </a:r>
            <a:endParaRPr lang="en-US" sz="1100" b="0" dirty="0">
              <a:solidFill>
                <a:schemeClr val="tx1"/>
              </a:solidFill>
            </a:endParaRPr>
          </a:p>
        </c:rich>
      </c:tx>
      <c:layout>
        <c:manualLayout>
          <c:xMode val="edge"/>
          <c:yMode val="edge"/>
          <c:x val="0.11895664244368945"/>
          <c:y val="3.2257837288973717E-2"/>
        </c:manualLayout>
      </c:layout>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rgbClr val="00B0F0"/>
              </a:solidFill>
              <a:ln w="19050">
                <a:solidFill>
                  <a:schemeClr val="lt1"/>
                </a:solidFill>
              </a:ln>
              <a:effectLst/>
            </c:spPr>
            <c:extLst>
              <c:ext xmlns:c16="http://schemas.microsoft.com/office/drawing/2014/chart" uri="{C3380CC4-5D6E-409C-BE32-E72D297353CC}">
                <c16:uniqueId val="{00000001-C743-4646-A1E9-A62299A2BB7B}"/>
              </c:ext>
            </c:extLst>
          </c:dPt>
          <c:dPt>
            <c:idx val="1"/>
            <c:bubble3D val="0"/>
            <c:spPr>
              <a:solidFill>
                <a:srgbClr val="A9B0B1"/>
              </a:solidFill>
              <a:ln w="19050">
                <a:solidFill>
                  <a:schemeClr val="lt1"/>
                </a:solidFill>
              </a:ln>
              <a:effectLst/>
            </c:spPr>
            <c:extLst>
              <c:ext xmlns:c16="http://schemas.microsoft.com/office/drawing/2014/chart" uri="{C3380CC4-5D6E-409C-BE32-E72D297353CC}">
                <c16:uniqueId val="{00000003-C743-4646-A1E9-A62299A2BB7B}"/>
              </c:ext>
            </c:extLst>
          </c:dPt>
          <c:dPt>
            <c:idx val="2"/>
            <c:bubble3D val="0"/>
            <c:spPr>
              <a:solidFill>
                <a:srgbClr val="3AC3A4"/>
              </a:solidFill>
              <a:ln w="19050">
                <a:solidFill>
                  <a:schemeClr val="lt1"/>
                </a:solidFill>
              </a:ln>
              <a:effectLst/>
            </c:spPr>
            <c:extLst>
              <c:ext xmlns:c16="http://schemas.microsoft.com/office/drawing/2014/chart" uri="{C3380CC4-5D6E-409C-BE32-E72D297353CC}">
                <c16:uniqueId val="{00000005-C743-4646-A1E9-A62299A2BB7B}"/>
              </c:ext>
            </c:extLst>
          </c:dPt>
          <c:dPt>
            <c:idx val="3"/>
            <c:bubble3D val="0"/>
            <c:spPr>
              <a:solidFill>
                <a:srgbClr val="0F213F"/>
              </a:solidFill>
              <a:ln w="19050">
                <a:solidFill>
                  <a:schemeClr val="lt1"/>
                </a:solidFill>
              </a:ln>
              <a:effectLst/>
            </c:spPr>
            <c:extLst>
              <c:ext xmlns:c16="http://schemas.microsoft.com/office/drawing/2014/chart" uri="{C3380CC4-5D6E-409C-BE32-E72D297353CC}">
                <c16:uniqueId val="{00000007-C743-4646-A1E9-A62299A2BB7B}"/>
              </c:ext>
            </c:extLst>
          </c:dPt>
          <c:dPt>
            <c:idx val="4"/>
            <c:bubble3D val="0"/>
            <c:spPr>
              <a:solidFill>
                <a:srgbClr val="FF4040"/>
              </a:solidFill>
              <a:ln w="19050">
                <a:solidFill>
                  <a:schemeClr val="lt1"/>
                </a:solidFill>
              </a:ln>
              <a:effectLst/>
            </c:spPr>
            <c:extLst>
              <c:ext xmlns:c16="http://schemas.microsoft.com/office/drawing/2014/chart" uri="{C3380CC4-5D6E-409C-BE32-E72D297353CC}">
                <c16:uniqueId val="{00000009-C743-4646-A1E9-A62299A2BB7B}"/>
              </c:ext>
            </c:extLst>
          </c:dPt>
          <c:dPt>
            <c:idx val="5"/>
            <c:bubble3D val="0"/>
            <c:spPr>
              <a:solidFill>
                <a:srgbClr val="5A6E8C"/>
              </a:solidFill>
              <a:ln w="19050">
                <a:solidFill>
                  <a:schemeClr val="lt1"/>
                </a:solidFill>
              </a:ln>
              <a:effectLst/>
            </c:spPr>
            <c:extLst>
              <c:ext xmlns:c16="http://schemas.microsoft.com/office/drawing/2014/chart" uri="{C3380CC4-5D6E-409C-BE32-E72D297353CC}">
                <c16:uniqueId val="{0000000B-C743-4646-A1E9-A62299A2BB7B}"/>
              </c:ext>
            </c:extLst>
          </c:dPt>
          <c:dLbls>
            <c:dLbl>
              <c:idx val="0"/>
              <c:layout>
                <c:manualLayout>
                  <c:x val="4.3885975301298005E-3"/>
                  <c:y val="3.1815884283972105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743-4646-A1E9-A62299A2BB7B}"/>
                </c:ext>
              </c:extLst>
            </c:dLbl>
            <c:dLbl>
              <c:idx val="1"/>
              <c:layout>
                <c:manualLayout>
                  <c:x val="3.1115761702578352E-3"/>
                  <c:y val="6.3753687971235731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743-4646-A1E9-A62299A2BB7B}"/>
                </c:ext>
              </c:extLst>
            </c:dLbl>
            <c:dLbl>
              <c:idx val="2"/>
              <c:layout>
                <c:manualLayout>
                  <c:x val="-1.5360489522531976E-2"/>
                  <c:y val="-7.9378240071642167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743-4646-A1E9-A62299A2BB7B}"/>
                </c:ext>
              </c:extLst>
            </c:dLbl>
            <c:dLbl>
              <c:idx val="3"/>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743-4646-A1E9-A62299A2BB7B}"/>
                </c:ext>
              </c:extLst>
            </c:dLbl>
            <c:dLbl>
              <c:idx val="4"/>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743-4646-A1E9-A62299A2BB7B}"/>
                </c:ext>
              </c:extLst>
            </c:dLbl>
            <c:dLbl>
              <c:idx val="5"/>
              <c:layout>
                <c:manualLayout>
                  <c:x val="1.1963527099350836E-2"/>
                  <c:y val="-6.0875882056040151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C743-4646-A1E9-A62299A2BB7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Data!$B$5:$B$10</c:f>
              <c:strCache>
                <c:ptCount val="6"/>
                <c:pt idx="0">
                  <c:v>Phoenix Ghost UAS</c:v>
                </c:pt>
                <c:pt idx="1">
                  <c:v>Switchblade UAS</c:v>
                </c:pt>
                <c:pt idx="2">
                  <c:v>Black Hornet Drone</c:v>
                </c:pt>
                <c:pt idx="3">
                  <c:v>RQ-35 HEIDRUN Reconnaissance Drones</c:v>
                </c:pt>
                <c:pt idx="4">
                  <c:v>Lockheed Martin Desert Hawk</c:v>
                </c:pt>
                <c:pt idx="5">
                  <c:v>All Other UAS:</c:v>
                </c:pt>
              </c:strCache>
            </c:strRef>
          </c:cat>
          <c:val>
            <c:numRef>
              <c:f>Data!$C$5:$C$10</c:f>
              <c:numCache>
                <c:formatCode>#,##0</c:formatCode>
                <c:ptCount val="6"/>
                <c:pt idx="0">
                  <c:v>1801</c:v>
                </c:pt>
                <c:pt idx="1">
                  <c:v>900</c:v>
                </c:pt>
                <c:pt idx="2">
                  <c:v>850</c:v>
                </c:pt>
                <c:pt idx="3">
                  <c:v>249</c:v>
                </c:pt>
                <c:pt idx="4">
                  <c:v>200</c:v>
                </c:pt>
                <c:pt idx="5">
                  <c:v>2498</c:v>
                </c:pt>
              </c:numCache>
            </c:numRef>
          </c:val>
          <c:extLst>
            <c:ext xmlns:c16="http://schemas.microsoft.com/office/drawing/2014/chart" uri="{C3380CC4-5D6E-409C-BE32-E72D297353CC}">
              <c16:uniqueId val="{0000000C-C743-4646-A1E9-A62299A2BB7B}"/>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1854099817541208"/>
          <c:y val="0.21048512668180902"/>
          <c:w val="0.31209516956084055"/>
          <c:h val="0.7548522001536305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r>
              <a:rPr lang="en-US" sz="1100" b="0" i="0" u="none" strike="noStrike" baseline="0" dirty="0">
                <a:solidFill>
                  <a:schemeClr val="tx1"/>
                </a:solidFill>
                <a:effectLst/>
              </a:rPr>
              <a:t>Drone Market Size Worldwide from 2020 to 2030, by Segment (in Bn)</a:t>
            </a:r>
            <a:r>
              <a:rPr lang="en-US" sz="1100" b="0" i="0" u="none" strike="noStrike" baseline="0" dirty="0">
                <a:solidFill>
                  <a:schemeClr val="tx1"/>
                </a:solidFill>
              </a:rPr>
              <a:t> </a:t>
            </a:r>
            <a:endParaRPr lang="en-US" sz="1100" dirty="0">
              <a:solidFill>
                <a:schemeClr val="tx1"/>
              </a:solidFill>
            </a:endParaRPr>
          </a:p>
        </c:rich>
      </c:tx>
      <c:overlay val="0"/>
      <c:spPr>
        <a:noFill/>
        <a:ln>
          <a:noFill/>
        </a:ln>
        <a:effectLst/>
      </c:spPr>
      <c:txPr>
        <a:bodyPr rot="0" spcFirstLastPara="1" vertOverflow="ellipsis" vert="horz" wrap="square" anchor="ctr" anchorCtr="1"/>
        <a:lstStyle/>
        <a:p>
          <a:pPr>
            <a:defRPr sz="11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Data!$B$6</c:f>
              <c:strCache>
                <c:ptCount val="1"/>
                <c:pt idx="0">
                  <c:v>2020</c:v>
                </c:pt>
              </c:strCache>
            </c:strRef>
          </c:tx>
          <c:spPr>
            <a:solidFill>
              <a:schemeClr val="accent1"/>
            </a:solidFill>
            <a:ln>
              <a:noFill/>
            </a:ln>
            <a:effectLst/>
          </c:spPr>
          <c:invertIfNegative val="0"/>
          <c:cat>
            <c:strRef>
              <c:f>Data!$C$5:$E$5</c:f>
              <c:strCache>
                <c:ptCount val="3"/>
                <c:pt idx="0">
                  <c:v>Defense</c:v>
                </c:pt>
                <c:pt idx="1">
                  <c:v>Enterprise</c:v>
                </c:pt>
                <c:pt idx="2">
                  <c:v>Consumer</c:v>
                </c:pt>
              </c:strCache>
            </c:strRef>
          </c:cat>
          <c:val>
            <c:numRef>
              <c:f>Data!$C$6:$E$6</c:f>
              <c:numCache>
                <c:formatCode>#,##0</c:formatCode>
                <c:ptCount val="3"/>
                <c:pt idx="0">
                  <c:v>8</c:v>
                </c:pt>
                <c:pt idx="1">
                  <c:v>3</c:v>
                </c:pt>
                <c:pt idx="2">
                  <c:v>3</c:v>
                </c:pt>
              </c:numCache>
            </c:numRef>
          </c:val>
          <c:extLst>
            <c:ext xmlns:c16="http://schemas.microsoft.com/office/drawing/2014/chart" uri="{C3380CC4-5D6E-409C-BE32-E72D297353CC}">
              <c16:uniqueId val="{00000000-F4FC-4669-9F98-88E62CA14DB1}"/>
            </c:ext>
          </c:extLst>
        </c:ser>
        <c:ser>
          <c:idx val="1"/>
          <c:order val="1"/>
          <c:tx>
            <c:strRef>
              <c:f>Data!$B$7</c:f>
              <c:strCache>
                <c:ptCount val="1"/>
                <c:pt idx="0">
                  <c:v>2025E</c:v>
                </c:pt>
              </c:strCache>
            </c:strRef>
          </c:tx>
          <c:spPr>
            <a:solidFill>
              <a:schemeClr val="accent2"/>
            </a:solidFill>
            <a:ln>
              <a:noFill/>
            </a:ln>
            <a:effectLst/>
          </c:spPr>
          <c:invertIfNegative val="0"/>
          <c:cat>
            <c:strRef>
              <c:f>Data!$C$5:$E$5</c:f>
              <c:strCache>
                <c:ptCount val="3"/>
                <c:pt idx="0">
                  <c:v>Defense</c:v>
                </c:pt>
                <c:pt idx="1">
                  <c:v>Enterprise</c:v>
                </c:pt>
                <c:pt idx="2">
                  <c:v>Consumer</c:v>
                </c:pt>
              </c:strCache>
            </c:strRef>
          </c:cat>
          <c:val>
            <c:numRef>
              <c:f>Data!$C$7:$E$7</c:f>
              <c:numCache>
                <c:formatCode>#,##0</c:formatCode>
                <c:ptCount val="3"/>
                <c:pt idx="0">
                  <c:v>11</c:v>
                </c:pt>
                <c:pt idx="1">
                  <c:v>16</c:v>
                </c:pt>
                <c:pt idx="2">
                  <c:v>4</c:v>
                </c:pt>
              </c:numCache>
            </c:numRef>
          </c:val>
          <c:extLst>
            <c:ext xmlns:c16="http://schemas.microsoft.com/office/drawing/2014/chart" uri="{C3380CC4-5D6E-409C-BE32-E72D297353CC}">
              <c16:uniqueId val="{00000001-F4FC-4669-9F98-88E62CA14DB1}"/>
            </c:ext>
          </c:extLst>
        </c:ser>
        <c:ser>
          <c:idx val="2"/>
          <c:order val="2"/>
          <c:tx>
            <c:strRef>
              <c:f>Data!$B$8</c:f>
              <c:strCache>
                <c:ptCount val="1"/>
                <c:pt idx="0">
                  <c:v>2030E</c:v>
                </c:pt>
              </c:strCache>
            </c:strRef>
          </c:tx>
          <c:spPr>
            <a:solidFill>
              <a:srgbClr val="00B0F0"/>
            </a:solidFill>
            <a:ln>
              <a:noFill/>
            </a:ln>
            <a:effectLst/>
          </c:spPr>
          <c:invertIfNegative val="0"/>
          <c:cat>
            <c:strRef>
              <c:f>Data!$C$5:$E$5</c:f>
              <c:strCache>
                <c:ptCount val="3"/>
                <c:pt idx="0">
                  <c:v>Defense</c:v>
                </c:pt>
                <c:pt idx="1">
                  <c:v>Enterprise</c:v>
                </c:pt>
                <c:pt idx="2">
                  <c:v>Consumer</c:v>
                </c:pt>
              </c:strCache>
            </c:strRef>
          </c:cat>
          <c:val>
            <c:numRef>
              <c:f>Data!$C$8:$E$8</c:f>
              <c:numCache>
                <c:formatCode>#,##0</c:formatCode>
                <c:ptCount val="3"/>
                <c:pt idx="0">
                  <c:v>17</c:v>
                </c:pt>
                <c:pt idx="1">
                  <c:v>29</c:v>
                </c:pt>
                <c:pt idx="2">
                  <c:v>5</c:v>
                </c:pt>
              </c:numCache>
            </c:numRef>
          </c:val>
          <c:extLst>
            <c:ext xmlns:c16="http://schemas.microsoft.com/office/drawing/2014/chart" uri="{C3380CC4-5D6E-409C-BE32-E72D297353CC}">
              <c16:uniqueId val="{00000002-F4FC-4669-9F98-88E62CA14DB1}"/>
            </c:ext>
          </c:extLst>
        </c:ser>
        <c:dLbls>
          <c:showLegendKey val="0"/>
          <c:showVal val="0"/>
          <c:showCatName val="0"/>
          <c:showSerName val="0"/>
          <c:showPercent val="0"/>
          <c:showBubbleSize val="0"/>
        </c:dLbls>
        <c:gapWidth val="219"/>
        <c:overlap val="-27"/>
        <c:axId val="879764848"/>
        <c:axId val="879765328"/>
      </c:barChart>
      <c:catAx>
        <c:axId val="87976484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879765328"/>
        <c:crosses val="autoZero"/>
        <c:auto val="1"/>
        <c:lblAlgn val="ctr"/>
        <c:lblOffset val="100"/>
        <c:noMultiLvlLbl val="0"/>
      </c:catAx>
      <c:valAx>
        <c:axId val="879765328"/>
        <c:scaling>
          <c:orientation val="minMax"/>
          <c:max val="30"/>
        </c:scaling>
        <c:delete val="0"/>
        <c:axPos val="l"/>
        <c:numFmt formatCode="_(&quot;$&quot;* #,##0_);_(&quot;$&quot;* \(#,##0\);_(&quot;--&quot;_);_(@_)"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879764848"/>
        <c:crosses val="autoZero"/>
        <c:crossBetween val="between"/>
        <c:majorUnit val="10"/>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906595697423419E-2"/>
          <c:y val="4.4001403690612527E-2"/>
          <c:w val="0.93721073464496785"/>
          <c:h val="0.81715364227607024"/>
        </c:manualLayout>
      </c:layout>
      <c:lineChart>
        <c:grouping val="standard"/>
        <c:varyColors val="0"/>
        <c:ser>
          <c:idx val="0"/>
          <c:order val="0"/>
          <c:tx>
            <c:v>BAE Systems plc (LSE:BA.) - Forward P/E</c:v>
          </c:tx>
          <c:spPr>
            <a:ln w="3175">
              <a:solidFill>
                <a:srgbClr val="FF4040"/>
              </a:solidFill>
              <a:prstDash val="solid"/>
            </a:ln>
          </c:spPr>
          <c:marker>
            <c:symbol val="none"/>
          </c:marker>
          <c:cat>
            <c:numRef>
              <c:f>'Pane 1'!$A$37:$A$49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1'!$B$37:$B$49</c:f>
              <c:numCache>
                <c:formatCode>0.00\x</c:formatCode>
                <c:ptCount val="13"/>
                <c:pt idx="0">
                  <c:v>15.718562874251496</c:v>
                </c:pt>
                <c:pt idx="1">
                  <c:v>16.701759663107236</c:v>
                </c:pt>
                <c:pt idx="2">
                  <c:v>17.849560206248103</c:v>
                </c:pt>
                <c:pt idx="3">
                  <c:v>18.222365679744122</c:v>
                </c:pt>
                <c:pt idx="4">
                  <c:v>19.831006612784716</c:v>
                </c:pt>
                <c:pt idx="5">
                  <c:v>19.579618395734492</c:v>
                </c:pt>
                <c:pt idx="6">
                  <c:v>19.865848437277009</c:v>
                </c:pt>
                <c:pt idx="7">
                  <c:v>18.832929091168499</c:v>
                </c:pt>
                <c:pt idx="8">
                  <c:v>18.57367893455535</c:v>
                </c:pt>
                <c:pt idx="9">
                  <c:v>18.820767743717205</c:v>
                </c:pt>
                <c:pt idx="10">
                  <c:v>17.090180914238363</c:v>
                </c:pt>
                <c:pt idx="11">
                  <c:v>17.284292035398231</c:v>
                </c:pt>
                <c:pt idx="12">
                  <c:v>19.109513274336283</c:v>
                </c:pt>
              </c:numCache>
            </c:numRef>
          </c:val>
          <c:smooth val="0"/>
          <c:extLst>
            <c:ext xmlns:c16="http://schemas.microsoft.com/office/drawing/2014/chart" uri="{C3380CC4-5D6E-409C-BE32-E72D297353CC}">
              <c16:uniqueId val="{00000000-4042-453E-A63A-0B71569C3BD9}"/>
            </c:ext>
          </c:extLst>
        </c:ser>
        <c:ser>
          <c:idx val="1"/>
          <c:order val="1"/>
          <c:tx>
            <c:v>Northrop Grumman Corporation (NYSE:NOC) - Forward P/E</c:v>
          </c:tx>
          <c:spPr>
            <a:ln w="3175">
              <a:solidFill>
                <a:srgbClr val="FF4040"/>
              </a:solidFill>
              <a:prstDash val="solid"/>
            </a:ln>
          </c:spPr>
          <c:marker>
            <c:symbol val="none"/>
          </c:marker>
          <c:cat>
            <c:numRef>
              <c:f>'Pane 1'!$A$37:$A$49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1'!$C$37:$C$49</c:f>
              <c:numCache>
                <c:formatCode>0.00\x</c:formatCode>
                <c:ptCount val="13"/>
                <c:pt idx="0">
                  <c:v>19.945765785430641</c:v>
                </c:pt>
                <c:pt idx="1">
                  <c:v>19.693330248406706</c:v>
                </c:pt>
                <c:pt idx="2">
                  <c:v>18.179125175378346</c:v>
                </c:pt>
                <c:pt idx="3">
                  <c:v>18.691634255049056</c:v>
                </c:pt>
                <c:pt idx="4">
                  <c:v>19.410412668958099</c:v>
                </c:pt>
                <c:pt idx="5">
                  <c:v>19.338157606203776</c:v>
                </c:pt>
                <c:pt idx="6">
                  <c:v>17.992942848247289</c:v>
                </c:pt>
                <c:pt idx="7">
                  <c:v>17.418978475504748</c:v>
                </c:pt>
                <c:pt idx="8">
                  <c:v>18.75123409230817</c:v>
                </c:pt>
                <c:pt idx="9">
                  <c:v>20.255119817273819</c:v>
                </c:pt>
                <c:pt idx="10">
                  <c:v>20.450311942096111</c:v>
                </c:pt>
                <c:pt idx="11">
                  <c:v>19.053215899265226</c:v>
                </c:pt>
                <c:pt idx="12">
                  <c:v>19.485920264114359</c:v>
                </c:pt>
              </c:numCache>
            </c:numRef>
          </c:val>
          <c:smooth val="0"/>
          <c:extLst>
            <c:ext xmlns:c16="http://schemas.microsoft.com/office/drawing/2014/chart" uri="{C3380CC4-5D6E-409C-BE32-E72D297353CC}">
              <c16:uniqueId val="{00000001-4042-453E-A63A-0B71569C3BD9}"/>
            </c:ext>
          </c:extLst>
        </c:ser>
        <c:ser>
          <c:idx val="2"/>
          <c:order val="2"/>
          <c:tx>
            <c:v>L3Harris Technologies, Inc. (NYSE:LHX) - Forward P/E</c:v>
          </c:tx>
          <c:spPr>
            <a:ln w="3175">
              <a:solidFill>
                <a:srgbClr val="FF4040"/>
              </a:solidFill>
              <a:prstDash val="solid"/>
            </a:ln>
          </c:spPr>
          <c:marker>
            <c:symbol val="none"/>
          </c:marker>
          <c:cat>
            <c:numRef>
              <c:f>'Pane 1'!$A$37:$A$49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1'!$D$37:$D$49</c:f>
              <c:numCache>
                <c:formatCode>0.00\x</c:formatCode>
                <c:ptCount val="13"/>
                <c:pt idx="0">
                  <c:v>14.599305268634563</c:v>
                </c:pt>
                <c:pt idx="1">
                  <c:v>16.272134491177106</c:v>
                </c:pt>
                <c:pt idx="2">
                  <c:v>16.281909362840029</c:v>
                </c:pt>
                <c:pt idx="3">
                  <c:v>16.609694926533138</c:v>
                </c:pt>
                <c:pt idx="4">
                  <c:v>16.724009116193802</c:v>
                </c:pt>
                <c:pt idx="5">
                  <c:v>16.16838384143578</c:v>
                </c:pt>
                <c:pt idx="6">
                  <c:v>16.976630044927699</c:v>
                </c:pt>
                <c:pt idx="7">
                  <c:v>16.952632572183433</c:v>
                </c:pt>
                <c:pt idx="8">
                  <c:v>16.667156394622786</c:v>
                </c:pt>
                <c:pt idx="9">
                  <c:v>17.388780720767055</c:v>
                </c:pt>
                <c:pt idx="10">
                  <c:v>17.486455293278738</c:v>
                </c:pt>
                <c:pt idx="11">
                  <c:v>17.732158211521927</c:v>
                </c:pt>
                <c:pt idx="12">
                  <c:v>18.258096875895671</c:v>
                </c:pt>
              </c:numCache>
            </c:numRef>
          </c:val>
          <c:smooth val="0"/>
          <c:extLst>
            <c:ext xmlns:c16="http://schemas.microsoft.com/office/drawing/2014/chart" uri="{C3380CC4-5D6E-409C-BE32-E72D297353CC}">
              <c16:uniqueId val="{00000002-4042-453E-A63A-0B71569C3BD9}"/>
            </c:ext>
          </c:extLst>
        </c:ser>
        <c:ser>
          <c:idx val="3"/>
          <c:order val="3"/>
          <c:tx>
            <c:v>Lockheed Martin Corporation (NYSE:LMT) - Forward P/E</c:v>
          </c:tx>
          <c:spPr>
            <a:ln w="3175">
              <a:solidFill>
                <a:srgbClr val="FF4040"/>
              </a:solidFill>
              <a:prstDash val="solid"/>
            </a:ln>
          </c:spPr>
          <c:marker>
            <c:symbol val="none"/>
          </c:marker>
          <c:cat>
            <c:numRef>
              <c:f>'Pane 1'!$A$37:$A$49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1'!$E$37:$E$49</c:f>
              <c:numCache>
                <c:formatCode>0.00\x</c:formatCode>
                <c:ptCount val="13"/>
                <c:pt idx="0">
                  <c:v>16.835800468486219</c:v>
                </c:pt>
                <c:pt idx="1">
                  <c:v>17.199779898677495</c:v>
                </c:pt>
                <c:pt idx="2">
                  <c:v>16.517516275759935</c:v>
                </c:pt>
                <c:pt idx="3">
                  <c:v>16.472511515641077</c:v>
                </c:pt>
                <c:pt idx="4">
                  <c:v>17.496850628431854</c:v>
                </c:pt>
                <c:pt idx="5">
                  <c:v>17.529842924040992</c:v>
                </c:pt>
                <c:pt idx="6">
                  <c:v>17.786870677038621</c:v>
                </c:pt>
                <c:pt idx="7">
                  <c:v>17.687018160338063</c:v>
                </c:pt>
                <c:pt idx="8">
                  <c:v>20.159289335947236</c:v>
                </c:pt>
                <c:pt idx="9">
                  <c:v>21.157183610537999</c:v>
                </c:pt>
                <c:pt idx="10">
                  <c:v>21.768160304462295</c:v>
                </c:pt>
                <c:pt idx="11">
                  <c:v>20.089400684301534</c:v>
                </c:pt>
                <c:pt idx="12">
                  <c:v>20.302417129612596</c:v>
                </c:pt>
              </c:numCache>
            </c:numRef>
          </c:val>
          <c:smooth val="0"/>
          <c:extLst>
            <c:ext xmlns:c16="http://schemas.microsoft.com/office/drawing/2014/chart" uri="{C3380CC4-5D6E-409C-BE32-E72D297353CC}">
              <c16:uniqueId val="{00000003-4042-453E-A63A-0B71569C3BD9}"/>
            </c:ext>
          </c:extLst>
        </c:ser>
        <c:ser>
          <c:idx val="4"/>
          <c:order val="4"/>
          <c:tx>
            <c:v>RTX Corporation (NYSE:RTX) - Forward P/E</c:v>
          </c:tx>
          <c:spPr>
            <a:ln w="3175">
              <a:solidFill>
                <a:srgbClr val="FF4040"/>
              </a:solidFill>
              <a:prstDash val="solid"/>
            </a:ln>
          </c:spPr>
          <c:marker>
            <c:symbol val="none"/>
          </c:marker>
          <c:cat>
            <c:numRef>
              <c:f>'Pane 1'!$A$37:$A$49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1'!$F$37:$F$49</c:f>
              <c:numCache>
                <c:formatCode>0.00\x</c:formatCode>
                <c:ptCount val="13"/>
                <c:pt idx="0">
                  <c:v>15.582627321233911</c:v>
                </c:pt>
                <c:pt idx="1">
                  <c:v>16.247948247562036</c:v>
                </c:pt>
                <c:pt idx="2">
                  <c:v>16.947135056316863</c:v>
                </c:pt>
                <c:pt idx="3">
                  <c:v>16.669300194261389</c:v>
                </c:pt>
                <c:pt idx="4">
                  <c:v>18.116500634346863</c:v>
                </c:pt>
                <c:pt idx="5">
                  <c:v>18.505623507537504</c:v>
                </c:pt>
                <c:pt idx="6">
                  <c:v>19.677666642330436</c:v>
                </c:pt>
                <c:pt idx="7">
                  <c:v>18.337747739519592</c:v>
                </c:pt>
                <c:pt idx="8">
                  <c:v>20.792482214278131</c:v>
                </c:pt>
                <c:pt idx="9">
                  <c:v>21.811172611363595</c:v>
                </c:pt>
                <c:pt idx="10">
                  <c:v>21.413170266162382</c:v>
                </c:pt>
                <c:pt idx="11">
                  <c:v>20.676749551397076</c:v>
                </c:pt>
                <c:pt idx="12">
                  <c:v>20.518078053448157</c:v>
                </c:pt>
              </c:numCache>
            </c:numRef>
          </c:val>
          <c:smooth val="0"/>
          <c:extLst>
            <c:ext xmlns:c16="http://schemas.microsoft.com/office/drawing/2014/chart" uri="{C3380CC4-5D6E-409C-BE32-E72D297353CC}">
              <c16:uniqueId val="{00000004-4042-453E-A63A-0B71569C3BD9}"/>
            </c:ext>
          </c:extLst>
        </c:ser>
        <c:dLbls>
          <c:showLegendKey val="0"/>
          <c:showVal val="0"/>
          <c:showCatName val="0"/>
          <c:showSerName val="0"/>
          <c:showPercent val="0"/>
          <c:showBubbleSize val="0"/>
        </c:dLbls>
        <c:marker val="1"/>
        <c:smooth val="0"/>
        <c:axId val="632731807"/>
        <c:axId val="1"/>
      </c:lineChart>
      <c:barChart>
        <c:barDir val="col"/>
        <c:grouping val="clustered"/>
        <c:varyColors val="0"/>
        <c:ser>
          <c:idx val="5"/>
          <c:order val="5"/>
          <c:tx>
            <c:v>AeroVironment, Inc. (NasdaqGS:AVAV) - Forward P/E</c:v>
          </c:tx>
          <c:spPr>
            <a:solidFill>
              <a:srgbClr val="5A6E8C"/>
            </a:solidFill>
            <a:ln w="3175">
              <a:noFill/>
              <a:prstDash val="solid"/>
            </a:ln>
          </c:spPr>
          <c:invertIfNegative val="0"/>
          <c:cat>
            <c:numRef>
              <c:f>'Pane 1'!$A$37:$A$49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1'!$G$37:$G$49</c:f>
              <c:numCache>
                <c:formatCode>0.00\x</c:formatCode>
                <c:ptCount val="13"/>
                <c:pt idx="0">
                  <c:v>58.657289002557548</c:v>
                </c:pt>
                <c:pt idx="1">
                  <c:v>57.290909090909089</c:v>
                </c:pt>
                <c:pt idx="2">
                  <c:v>54.836363636363636</c:v>
                </c:pt>
                <c:pt idx="3">
                  <c:v>57.631818181818183</c:v>
                </c:pt>
                <c:pt idx="4">
                  <c:v>63.813488759367196</c:v>
                </c:pt>
                <c:pt idx="5">
                  <c:v>65.452832507270713</c:v>
                </c:pt>
                <c:pt idx="6">
                  <c:v>86.278275714895429</c:v>
                </c:pt>
                <c:pt idx="7">
                  <c:v>54.648054648054647</c:v>
                </c:pt>
                <c:pt idx="8">
                  <c:v>53.242597656657708</c:v>
                </c:pt>
                <c:pt idx="9">
                  <c:v>57.996259958500907</c:v>
                </c:pt>
                <c:pt idx="10">
                  <c:v>56.960227272727273</c:v>
                </c:pt>
                <c:pt idx="11">
                  <c:v>61.06818181818182</c:v>
                </c:pt>
                <c:pt idx="12">
                  <c:v>63.548295454545453</c:v>
                </c:pt>
              </c:numCache>
            </c:numRef>
          </c:val>
          <c:extLst>
            <c:ext xmlns:c16="http://schemas.microsoft.com/office/drawing/2014/chart" uri="{C3380CC4-5D6E-409C-BE32-E72D297353CC}">
              <c16:uniqueId val="{00000005-4042-453E-A63A-0B71569C3BD9}"/>
            </c:ext>
          </c:extLst>
        </c:ser>
        <c:dLbls>
          <c:showLegendKey val="0"/>
          <c:showVal val="0"/>
          <c:showCatName val="0"/>
          <c:showSerName val="0"/>
          <c:showPercent val="0"/>
          <c:showBubbleSize val="0"/>
        </c:dLbls>
        <c:gapWidth val="75"/>
        <c:axId val="632731807"/>
        <c:axId val="1"/>
      </c:barChart>
      <c:catAx>
        <c:axId val="632731807"/>
        <c:scaling>
          <c:orientation val="minMax"/>
        </c:scaling>
        <c:delete val="0"/>
        <c:axPos val="b"/>
        <c:majorGridlines>
          <c:spPr>
            <a:ln w="3175">
              <a:noFill/>
              <a:prstDash val="solid"/>
            </a:ln>
          </c:spPr>
        </c:majorGridlines>
        <c:numFmt formatCode="[$-409]mmm;@" sourceLinked="0"/>
        <c:majorTickMark val="none"/>
        <c:minorTickMark val="none"/>
        <c:tickLblPos val="low"/>
        <c:spPr>
          <a:solidFill>
            <a:schemeClr val="bg1"/>
          </a:solidFill>
          <a:ln w="12700">
            <a:solidFill>
              <a:schemeClr val="tx1"/>
            </a:solidFill>
          </a:ln>
        </c:spPr>
        <c:txPr>
          <a:bodyPr rot="0" vert="horz"/>
          <a:lstStyle/>
          <a:p>
            <a:pPr>
              <a:defRPr sz="1000" b="0" i="0" u="none" strike="noStrike" baseline="0">
                <a:solidFill>
                  <a:srgbClr val="000000"/>
                </a:solidFill>
                <a:latin typeface="Arial"/>
                <a:ea typeface="Arial"/>
                <a:cs typeface="Arial"/>
              </a:defRPr>
            </a:pPr>
            <a:endParaRPr lang="en-US"/>
          </a:p>
        </c:txPr>
        <c:crossAx val="1"/>
        <c:crosses val="autoZero"/>
        <c:auto val="0"/>
        <c:lblAlgn val="ctr"/>
        <c:lblOffset val="100"/>
        <c:tickLblSkip val="4"/>
        <c:tickMarkSkip val="1"/>
        <c:noMultiLvlLbl val="0"/>
      </c:catAx>
      <c:valAx>
        <c:axId val="1"/>
        <c:scaling>
          <c:orientation val="minMax"/>
          <c:max val="95"/>
          <c:min val="0"/>
        </c:scaling>
        <c:delete val="0"/>
        <c:axPos val="l"/>
        <c:majorGridlines>
          <c:spPr>
            <a:ln w="3175">
              <a:noFill/>
              <a:prstDash val="solid"/>
            </a:ln>
          </c:spPr>
        </c:majorGridlines>
        <c:numFmt formatCode="0.0\x" sourceLinked="0"/>
        <c:majorTickMark val="out"/>
        <c:minorTickMark val="none"/>
        <c:tickLblPos val="nextTo"/>
        <c:spPr>
          <a:ln w="12700">
            <a:noFill/>
          </a:ln>
        </c:spPr>
        <c:txPr>
          <a:bodyPr rot="0" vert="horz"/>
          <a:lstStyle/>
          <a:p>
            <a:pPr>
              <a:defRPr sz="1000" b="0" i="0" u="none" strike="noStrike" baseline="0">
                <a:solidFill>
                  <a:srgbClr val="000000"/>
                </a:solidFill>
                <a:latin typeface="Arial"/>
                <a:ea typeface="Arial"/>
                <a:cs typeface="Arial"/>
              </a:defRPr>
            </a:pPr>
            <a:endParaRPr lang="en-US"/>
          </a:p>
        </c:txPr>
        <c:crossAx val="632731807"/>
        <c:crosses val="autoZero"/>
        <c:crossBetween val="between"/>
        <c:majorUnit val="40"/>
      </c:valAx>
      <c:spPr>
        <a:noFill/>
        <a:ln w="12700">
          <a:noFill/>
          <a:prstDash val="solid"/>
        </a:ln>
      </c:spPr>
    </c:plotArea>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spPr>
            <a:ln>
              <a:noFill/>
            </a:ln>
          </c:spPr>
          <c:dPt>
            <c:idx val="0"/>
            <c:bubble3D val="0"/>
            <c:spPr>
              <a:solidFill>
                <a:srgbClr val="A5A5A5"/>
              </a:solidFill>
              <a:ln w="19050">
                <a:noFill/>
              </a:ln>
              <a:effectLst/>
            </c:spPr>
            <c:extLst>
              <c:ext xmlns:c16="http://schemas.microsoft.com/office/drawing/2014/chart" uri="{C3380CC4-5D6E-409C-BE32-E72D297353CC}">
                <c16:uniqueId val="{00000001-72B7-4FCE-ABAD-A94BAC25FB55}"/>
              </c:ext>
            </c:extLst>
          </c:dPt>
          <c:dPt>
            <c:idx val="1"/>
            <c:bubble3D val="0"/>
            <c:spPr>
              <a:solidFill>
                <a:srgbClr val="3CC0A2"/>
              </a:solidFill>
              <a:ln w="19050">
                <a:noFill/>
              </a:ln>
              <a:effectLst/>
            </c:spPr>
            <c:extLst>
              <c:ext xmlns:c16="http://schemas.microsoft.com/office/drawing/2014/chart" uri="{C3380CC4-5D6E-409C-BE32-E72D297353CC}">
                <c16:uniqueId val="{00000003-72B7-4FCE-ABAD-A94BAC25FB55}"/>
              </c:ext>
            </c:extLst>
          </c:dPt>
          <c:dPt>
            <c:idx val="2"/>
            <c:bubble3D val="0"/>
            <c:spPr>
              <a:solidFill>
                <a:srgbClr val="5A6E8C"/>
              </a:solidFill>
              <a:ln w="19050">
                <a:noFill/>
              </a:ln>
              <a:effectLst/>
            </c:spPr>
            <c:extLst>
              <c:ext xmlns:c16="http://schemas.microsoft.com/office/drawing/2014/chart" uri="{C3380CC4-5D6E-409C-BE32-E72D297353CC}">
                <c16:uniqueId val="{00000005-72B7-4FCE-ABAD-A94BAC25FB55}"/>
              </c:ext>
            </c:extLst>
          </c:dPt>
          <c:dPt>
            <c:idx val="3"/>
            <c:bubble3D val="0"/>
            <c:spPr>
              <a:solidFill>
                <a:srgbClr val="05B0F0"/>
              </a:solidFill>
              <a:ln w="19050">
                <a:noFill/>
              </a:ln>
              <a:effectLst/>
            </c:spPr>
            <c:extLst>
              <c:ext xmlns:c16="http://schemas.microsoft.com/office/drawing/2014/chart" uri="{C3380CC4-5D6E-409C-BE32-E72D297353CC}">
                <c16:uniqueId val="{00000007-72B7-4FCE-ABAD-A94BAC25FB55}"/>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Sheet1!$I$16:$I$19</c:f>
              <c:strCache>
                <c:ptCount val="4"/>
                <c:pt idx="0">
                  <c:v>High Altitude Long Endurance</c:v>
                </c:pt>
                <c:pt idx="1">
                  <c:v>Medium Altitude Long Endurance</c:v>
                </c:pt>
                <c:pt idx="2">
                  <c:v>Civil UAVs</c:v>
                </c:pt>
                <c:pt idx="3">
                  <c:v>Tactical and Low Altitude UAVs</c:v>
                </c:pt>
              </c:strCache>
            </c:strRef>
          </c:cat>
          <c:val>
            <c:numRef>
              <c:f>Sheet1!$J$16:$J$19</c:f>
              <c:numCache>
                <c:formatCode>General</c:formatCode>
                <c:ptCount val="4"/>
                <c:pt idx="0">
                  <c:v>0.37</c:v>
                </c:pt>
                <c:pt idx="1">
                  <c:v>0.34200000000000003</c:v>
                </c:pt>
                <c:pt idx="2">
                  <c:v>0.22600000000000001</c:v>
                </c:pt>
                <c:pt idx="3">
                  <c:v>6.2E-2</c:v>
                </c:pt>
              </c:numCache>
            </c:numRef>
          </c:val>
          <c:extLst>
            <c:ext xmlns:c16="http://schemas.microsoft.com/office/drawing/2014/chart" uri="{C3380CC4-5D6E-409C-BE32-E72D297353CC}">
              <c16:uniqueId val="{00000008-72B7-4FCE-ABAD-A94BAC25FB55}"/>
            </c:ext>
          </c:extLst>
        </c:ser>
        <c:dLbls>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3860850599330247E-2"/>
          <c:y val="4.4001403690612527E-2"/>
          <c:w val="0.93726362066551061"/>
          <c:h val="0.83538123237866369"/>
        </c:manualLayout>
      </c:layout>
      <c:lineChart>
        <c:grouping val="standard"/>
        <c:varyColors val="0"/>
        <c:ser>
          <c:idx val="0"/>
          <c:order val="0"/>
          <c:tx>
            <c:v>BAE Systems plc (LSE:BA.) - TEV/Forward EBITDA</c:v>
          </c:tx>
          <c:spPr>
            <a:ln w="3175">
              <a:solidFill>
                <a:srgbClr val="FF4040"/>
              </a:solidFill>
              <a:prstDash val="solid"/>
            </a:ln>
          </c:spPr>
          <c:marker>
            <c:symbol val="none"/>
          </c:marker>
          <c:cat>
            <c:numRef>
              <c:f>'Pane 2'!$A$37:$A$49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2'!$B$37:$B$49</c:f>
              <c:numCache>
                <c:formatCode>0.00\x</c:formatCode>
                <c:ptCount val="13"/>
                <c:pt idx="0">
                  <c:v>10.155726749704677</c:v>
                </c:pt>
                <c:pt idx="1">
                  <c:v>10.810897459215637</c:v>
                </c:pt>
                <c:pt idx="2">
                  <c:v>11.188590700665539</c:v>
                </c:pt>
                <c:pt idx="3">
                  <c:v>10.663517793127827</c:v>
                </c:pt>
                <c:pt idx="4">
                  <c:v>11.655207083644969</c:v>
                </c:pt>
                <c:pt idx="5">
                  <c:v>11.511077839467012</c:v>
                </c:pt>
                <c:pt idx="6">
                  <c:v>11.708916400331299</c:v>
                </c:pt>
                <c:pt idx="7">
                  <c:v>11.13143140434808</c:v>
                </c:pt>
                <c:pt idx="8">
                  <c:v>10.783100971342851</c:v>
                </c:pt>
                <c:pt idx="9">
                  <c:v>12.35851355747743</c:v>
                </c:pt>
                <c:pt idx="10">
                  <c:v>11.327740620901496</c:v>
                </c:pt>
                <c:pt idx="11">
                  <c:v>11.42529307995401</c:v>
                </c:pt>
                <c:pt idx="12">
                  <c:v>12.413071687312915</c:v>
                </c:pt>
              </c:numCache>
            </c:numRef>
          </c:val>
          <c:smooth val="0"/>
          <c:extLst>
            <c:ext xmlns:c16="http://schemas.microsoft.com/office/drawing/2014/chart" uri="{C3380CC4-5D6E-409C-BE32-E72D297353CC}">
              <c16:uniqueId val="{00000000-00A8-4B36-8BD5-F73F58695EF6}"/>
            </c:ext>
          </c:extLst>
        </c:ser>
        <c:ser>
          <c:idx val="1"/>
          <c:order val="1"/>
          <c:tx>
            <c:v>L3Harris Technologies, Inc. (NYSE:LHX) - TEV/Forward EBITDA</c:v>
          </c:tx>
          <c:spPr>
            <a:ln w="3175">
              <a:solidFill>
                <a:srgbClr val="FF4040"/>
              </a:solidFill>
              <a:prstDash val="solid"/>
            </a:ln>
          </c:spPr>
          <c:marker>
            <c:symbol val="none"/>
          </c:marker>
          <c:cat>
            <c:numRef>
              <c:f>'Pane 2'!$A$37:$A$49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2'!$C$37:$C$49</c:f>
              <c:numCache>
                <c:formatCode>0.00\x</c:formatCode>
                <c:ptCount val="13"/>
                <c:pt idx="0">
                  <c:v>12.734028833403507</c:v>
                </c:pt>
                <c:pt idx="1">
                  <c:v>13.671202188567809</c:v>
                </c:pt>
                <c:pt idx="2">
                  <c:v>13.456763390830885</c:v>
                </c:pt>
                <c:pt idx="3">
                  <c:v>14.028233738538303</c:v>
                </c:pt>
                <c:pt idx="4">
                  <c:v>14.113694054632848</c:v>
                </c:pt>
                <c:pt idx="5">
                  <c:v>13.718411035296883</c:v>
                </c:pt>
                <c:pt idx="6">
                  <c:v>14.000546446100364</c:v>
                </c:pt>
                <c:pt idx="7">
                  <c:v>13.984594992014332</c:v>
                </c:pt>
                <c:pt idx="8">
                  <c:v>13.675802675532752</c:v>
                </c:pt>
                <c:pt idx="9">
                  <c:v>14.160128534981295</c:v>
                </c:pt>
                <c:pt idx="10">
                  <c:v>14.273540397247706</c:v>
                </c:pt>
                <c:pt idx="11">
                  <c:v>14.22310575424115</c:v>
                </c:pt>
                <c:pt idx="12">
                  <c:v>14.556610513462861</c:v>
                </c:pt>
              </c:numCache>
            </c:numRef>
          </c:val>
          <c:smooth val="0"/>
          <c:extLst>
            <c:ext xmlns:c16="http://schemas.microsoft.com/office/drawing/2014/chart" uri="{C3380CC4-5D6E-409C-BE32-E72D297353CC}">
              <c16:uniqueId val="{00000001-00A8-4B36-8BD5-F73F58695EF6}"/>
            </c:ext>
          </c:extLst>
        </c:ser>
        <c:ser>
          <c:idx val="2"/>
          <c:order val="2"/>
          <c:tx>
            <c:v>RTX Corporation (NYSE:RTX) - TEV/Forward EBITDA</c:v>
          </c:tx>
          <c:spPr>
            <a:ln w="3175">
              <a:solidFill>
                <a:srgbClr val="FF4040"/>
              </a:solidFill>
              <a:prstDash val="solid"/>
            </a:ln>
          </c:spPr>
          <c:marker>
            <c:symbol val="none"/>
          </c:marker>
          <c:cat>
            <c:numRef>
              <c:f>'Pane 2'!$A$37:$A$49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2'!$D$37:$D$49</c:f>
              <c:numCache>
                <c:formatCode>0.00\x</c:formatCode>
                <c:ptCount val="13"/>
                <c:pt idx="0">
                  <c:v>10.173411261490633</c:v>
                </c:pt>
                <c:pt idx="1">
                  <c:v>10.930103541528116</c:v>
                </c:pt>
                <c:pt idx="2">
                  <c:v>13.230443995605762</c:v>
                </c:pt>
                <c:pt idx="3">
                  <c:v>12.110397785585976</c:v>
                </c:pt>
                <c:pt idx="4">
                  <c:v>12.893445075089616</c:v>
                </c:pt>
                <c:pt idx="5">
                  <c:v>13.7886840408136</c:v>
                </c:pt>
                <c:pt idx="6">
                  <c:v>14.453332199852408</c:v>
                </c:pt>
                <c:pt idx="7">
                  <c:v>13.689894005163442</c:v>
                </c:pt>
                <c:pt idx="8">
                  <c:v>14.718667850510586</c:v>
                </c:pt>
                <c:pt idx="9">
                  <c:v>15.320996387133334</c:v>
                </c:pt>
                <c:pt idx="10">
                  <c:v>15.18001643937407</c:v>
                </c:pt>
                <c:pt idx="11">
                  <c:v>14.652258922602103</c:v>
                </c:pt>
                <c:pt idx="12">
                  <c:v>14.563456714353199</c:v>
                </c:pt>
              </c:numCache>
            </c:numRef>
          </c:val>
          <c:smooth val="0"/>
          <c:extLst>
            <c:ext xmlns:c16="http://schemas.microsoft.com/office/drawing/2014/chart" uri="{C3380CC4-5D6E-409C-BE32-E72D297353CC}">
              <c16:uniqueId val="{00000002-00A8-4B36-8BD5-F73F58695EF6}"/>
            </c:ext>
          </c:extLst>
        </c:ser>
        <c:ser>
          <c:idx val="3"/>
          <c:order val="3"/>
          <c:tx>
            <c:v>Lockheed Martin Corporation (NYSE:LMT) - TEV/Forward EBITDA</c:v>
          </c:tx>
          <c:spPr>
            <a:ln w="3175">
              <a:solidFill>
                <a:srgbClr val="FF4040"/>
              </a:solidFill>
              <a:prstDash val="solid"/>
            </a:ln>
          </c:spPr>
          <c:marker>
            <c:symbol val="none"/>
          </c:marker>
          <c:cat>
            <c:numRef>
              <c:f>'Pane 2'!$A$37:$A$49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2'!$E$37:$E$49</c:f>
              <c:numCache>
                <c:formatCode>0.00\x</c:formatCode>
                <c:ptCount val="13"/>
                <c:pt idx="0">
                  <c:v>12.771334445296066</c:v>
                </c:pt>
                <c:pt idx="1">
                  <c:v>12.910068887934187</c:v>
                </c:pt>
                <c:pt idx="2">
                  <c:v>12.364004673705864</c:v>
                </c:pt>
                <c:pt idx="3">
                  <c:v>12.34268258334995</c:v>
                </c:pt>
                <c:pt idx="4">
                  <c:v>12.948586244317353</c:v>
                </c:pt>
                <c:pt idx="5">
                  <c:v>12.975715990929157</c:v>
                </c:pt>
                <c:pt idx="6">
                  <c:v>13.13369971312493</c:v>
                </c:pt>
                <c:pt idx="7">
                  <c:v>13.054845119555353</c:v>
                </c:pt>
                <c:pt idx="8">
                  <c:v>14.684857534483909</c:v>
                </c:pt>
                <c:pt idx="9">
                  <c:v>15.308292309714542</c:v>
                </c:pt>
                <c:pt idx="10">
                  <c:v>15.686543692789117</c:v>
                </c:pt>
                <c:pt idx="11">
                  <c:v>14.504295781941059</c:v>
                </c:pt>
                <c:pt idx="12">
                  <c:v>14.641011212748589</c:v>
                </c:pt>
              </c:numCache>
            </c:numRef>
          </c:val>
          <c:smooth val="0"/>
          <c:extLst>
            <c:ext xmlns:c16="http://schemas.microsoft.com/office/drawing/2014/chart" uri="{C3380CC4-5D6E-409C-BE32-E72D297353CC}">
              <c16:uniqueId val="{00000003-00A8-4B36-8BD5-F73F58695EF6}"/>
            </c:ext>
          </c:extLst>
        </c:ser>
        <c:ser>
          <c:idx val="4"/>
          <c:order val="4"/>
          <c:tx>
            <c:v>Northrop Grumman Corporation (NYSE:NOC) - TEV/Forward EBITDA</c:v>
          </c:tx>
          <c:spPr>
            <a:ln w="3175">
              <a:solidFill>
                <a:srgbClr val="FF4040"/>
              </a:solidFill>
              <a:prstDash val="solid"/>
            </a:ln>
          </c:spPr>
          <c:marker>
            <c:symbol val="none"/>
          </c:marker>
          <c:cat>
            <c:numRef>
              <c:f>'Pane 2'!$A$37:$A$49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2'!$F$37:$F$49</c:f>
              <c:numCache>
                <c:formatCode>0.00\x</c:formatCode>
                <c:ptCount val="13"/>
                <c:pt idx="0">
                  <c:v>14.950740113248617</c:v>
                </c:pt>
                <c:pt idx="1">
                  <c:v>14.955322036022411</c:v>
                </c:pt>
                <c:pt idx="2">
                  <c:v>13.944421600406566</c:v>
                </c:pt>
                <c:pt idx="3">
                  <c:v>14.337038387074683</c:v>
                </c:pt>
                <c:pt idx="4">
                  <c:v>14.80061213680102</c:v>
                </c:pt>
                <c:pt idx="5">
                  <c:v>15.174538683175715</c:v>
                </c:pt>
                <c:pt idx="6">
                  <c:v>14.30634696627834</c:v>
                </c:pt>
                <c:pt idx="7">
                  <c:v>13.913903049541908</c:v>
                </c:pt>
                <c:pt idx="8">
                  <c:v>14.573423341133074</c:v>
                </c:pt>
                <c:pt idx="9">
                  <c:v>15.544070917674965</c:v>
                </c:pt>
                <c:pt idx="10">
                  <c:v>15.665370666247698</c:v>
                </c:pt>
                <c:pt idx="11">
                  <c:v>15.240823571100146</c:v>
                </c:pt>
                <c:pt idx="12">
                  <c:v>15.530602781879344</c:v>
                </c:pt>
              </c:numCache>
            </c:numRef>
          </c:val>
          <c:smooth val="0"/>
          <c:extLst>
            <c:ext xmlns:c16="http://schemas.microsoft.com/office/drawing/2014/chart" uri="{C3380CC4-5D6E-409C-BE32-E72D297353CC}">
              <c16:uniqueId val="{00000004-00A8-4B36-8BD5-F73F58695EF6}"/>
            </c:ext>
          </c:extLst>
        </c:ser>
        <c:dLbls>
          <c:showLegendKey val="0"/>
          <c:showVal val="0"/>
          <c:showCatName val="0"/>
          <c:showSerName val="0"/>
          <c:showPercent val="0"/>
          <c:showBubbleSize val="0"/>
        </c:dLbls>
        <c:marker val="1"/>
        <c:smooth val="0"/>
        <c:axId val="516333471"/>
        <c:axId val="1"/>
      </c:lineChart>
      <c:barChart>
        <c:barDir val="col"/>
        <c:grouping val="clustered"/>
        <c:varyColors val="0"/>
        <c:ser>
          <c:idx val="5"/>
          <c:order val="5"/>
          <c:tx>
            <c:v>AeroVironment, Inc. (NasdaqGS:AVAV) - TEV/Forward EBITDA</c:v>
          </c:tx>
          <c:spPr>
            <a:solidFill>
              <a:srgbClr val="5A6E8C"/>
            </a:solidFill>
            <a:ln w="3175">
              <a:noFill/>
              <a:prstDash val="solid"/>
            </a:ln>
          </c:spPr>
          <c:invertIfNegative val="0"/>
          <c:cat>
            <c:numRef>
              <c:f>'Pane 2'!$A$37:$A$49</c:f>
              <c:numCache>
                <c:formatCode>[$-409]mmm\-dd\-yyyy;@</c:formatCode>
                <c:ptCount val="13"/>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45603</c:v>
                </c:pt>
              </c:numCache>
            </c:numRef>
          </c:cat>
          <c:val>
            <c:numRef>
              <c:f>'Pane 2'!$G$37:$G$49</c:f>
              <c:numCache>
                <c:formatCode>0.00\x</c:formatCode>
                <c:ptCount val="13"/>
                <c:pt idx="0">
                  <c:v>29.21668134394724</c:v>
                </c:pt>
                <c:pt idx="1">
                  <c:v>31.263108083016245</c:v>
                </c:pt>
                <c:pt idx="2">
                  <c:v>29.819853599514111</c:v>
                </c:pt>
                <c:pt idx="3">
                  <c:v>31.335378250502242</c:v>
                </c:pt>
                <c:pt idx="4">
                  <c:v>32.829906989802545</c:v>
                </c:pt>
                <c:pt idx="5">
                  <c:v>33.93917581220493</c:v>
                </c:pt>
                <c:pt idx="6">
                  <c:v>43.013554574454957</c:v>
                </c:pt>
                <c:pt idx="7">
                  <c:v>33.463966371266487</c:v>
                </c:pt>
                <c:pt idx="8">
                  <c:v>33.055712055384816</c:v>
                </c:pt>
                <c:pt idx="9">
                  <c:v>37.298410423980343</c:v>
                </c:pt>
                <c:pt idx="10">
                  <c:v>36.742722529926866</c:v>
                </c:pt>
                <c:pt idx="11">
                  <c:v>39.408673369617098</c:v>
                </c:pt>
                <c:pt idx="12">
                  <c:v>41.01819970644253</c:v>
                </c:pt>
              </c:numCache>
            </c:numRef>
          </c:val>
          <c:extLst>
            <c:ext xmlns:c16="http://schemas.microsoft.com/office/drawing/2014/chart" uri="{C3380CC4-5D6E-409C-BE32-E72D297353CC}">
              <c16:uniqueId val="{00000005-00A8-4B36-8BD5-F73F58695EF6}"/>
            </c:ext>
          </c:extLst>
        </c:ser>
        <c:dLbls>
          <c:showLegendKey val="0"/>
          <c:showVal val="0"/>
          <c:showCatName val="0"/>
          <c:showSerName val="0"/>
          <c:showPercent val="0"/>
          <c:showBubbleSize val="0"/>
        </c:dLbls>
        <c:gapWidth val="75"/>
        <c:axId val="516333471"/>
        <c:axId val="1"/>
      </c:barChart>
      <c:catAx>
        <c:axId val="516333471"/>
        <c:scaling>
          <c:orientation val="minMax"/>
        </c:scaling>
        <c:delete val="0"/>
        <c:axPos val="b"/>
        <c:majorGridlines>
          <c:spPr>
            <a:ln w="3175">
              <a:noFill/>
              <a:prstDash val="solid"/>
            </a:ln>
          </c:spPr>
        </c:majorGridlines>
        <c:numFmt formatCode="[$-409]mmm;@" sourceLinked="0"/>
        <c:majorTickMark val="none"/>
        <c:minorTickMark val="none"/>
        <c:tickLblPos val="low"/>
        <c:spPr>
          <a:ln w="12700">
            <a:solidFill>
              <a:schemeClr val="tx1"/>
            </a:solidFill>
          </a:ln>
        </c:spPr>
        <c:txPr>
          <a:bodyPr rot="0" vert="horz"/>
          <a:lstStyle/>
          <a:p>
            <a:pPr>
              <a:defRPr sz="1000" b="0" i="0" u="none" strike="noStrike" baseline="0">
                <a:solidFill>
                  <a:srgbClr val="000000"/>
                </a:solidFill>
                <a:latin typeface="Arial"/>
                <a:ea typeface="Arial"/>
                <a:cs typeface="Arial"/>
              </a:defRPr>
            </a:pPr>
            <a:endParaRPr lang="en-US"/>
          </a:p>
        </c:txPr>
        <c:crossAx val="1"/>
        <c:crosses val="autoZero"/>
        <c:auto val="0"/>
        <c:lblAlgn val="ctr"/>
        <c:lblOffset val="100"/>
        <c:tickLblSkip val="4"/>
        <c:tickMarkSkip val="1"/>
        <c:noMultiLvlLbl val="0"/>
      </c:catAx>
      <c:valAx>
        <c:axId val="1"/>
        <c:scaling>
          <c:orientation val="minMax"/>
          <c:max val="48"/>
          <c:min val="0"/>
        </c:scaling>
        <c:delete val="0"/>
        <c:axPos val="l"/>
        <c:majorGridlines>
          <c:spPr>
            <a:ln w="3175">
              <a:noFill/>
              <a:prstDash val="solid"/>
            </a:ln>
          </c:spPr>
        </c:majorGridlines>
        <c:numFmt formatCode="0.0\x" sourceLinked="0"/>
        <c:majorTickMark val="out"/>
        <c:minorTickMark val="none"/>
        <c:tickLblPos val="nextTo"/>
        <c:spPr>
          <a:noFill/>
          <a:ln w="12700">
            <a:noFill/>
          </a:ln>
        </c:spPr>
        <c:txPr>
          <a:bodyPr rot="0" vert="horz"/>
          <a:lstStyle/>
          <a:p>
            <a:pPr>
              <a:defRPr sz="1000" b="0" i="0" u="none" strike="noStrike" baseline="0">
                <a:solidFill>
                  <a:srgbClr val="000000"/>
                </a:solidFill>
                <a:latin typeface="Arial"/>
                <a:ea typeface="Arial"/>
                <a:cs typeface="Arial"/>
              </a:defRPr>
            </a:pPr>
            <a:endParaRPr lang="en-US"/>
          </a:p>
        </c:txPr>
        <c:crossAx val="516333471"/>
        <c:crosses val="autoZero"/>
        <c:crossBetween val="between"/>
        <c:majorUnit val="20"/>
      </c:valAx>
      <c:spPr>
        <a:noFill/>
        <a:ln w="12700">
          <a:noFill/>
          <a:prstDash val="solid"/>
        </a:ln>
      </c:spPr>
    </c:plotArea>
    <c:plotVisOnly val="1"/>
    <c:dispBlanksAs val="gap"/>
    <c:showDLblsOverMax val="0"/>
  </c:chart>
  <c:spPr>
    <a:noFill/>
    <a:ln w="3175">
      <a:noFill/>
      <a:prstDash val="solid"/>
    </a:ln>
  </c:spPr>
  <c:txPr>
    <a:bodyPr/>
    <a:lstStyle/>
    <a:p>
      <a:pPr>
        <a:defRPr sz="1000" b="0" i="0" u="none" strike="noStrike" baseline="0">
          <a:solidFill>
            <a:srgbClr val="000000"/>
          </a:solidFill>
          <a:latin typeface="Arial"/>
          <a:ea typeface="Arial"/>
          <a:cs typeface="Arial"/>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rgbClr val="A5A5A5"/>
              </a:solidFill>
              <a:ln>
                <a:noFill/>
              </a:ln>
              <a:effectLst/>
            </c:spPr>
            <c:extLst>
              <c:ext xmlns:c16="http://schemas.microsoft.com/office/drawing/2014/chart" uri="{C3380CC4-5D6E-409C-BE32-E72D297353CC}">
                <c16:uniqueId val="{00000002-76CF-4FCB-91DA-37BA3A6ED881}"/>
              </c:ext>
            </c:extLst>
          </c:dPt>
          <c:dPt>
            <c:idx val="1"/>
            <c:invertIfNegative val="0"/>
            <c:bubble3D val="0"/>
            <c:spPr>
              <a:solidFill>
                <a:srgbClr val="A5A5A5"/>
              </a:solidFill>
              <a:ln>
                <a:noFill/>
              </a:ln>
              <a:effectLst/>
            </c:spPr>
            <c:extLst>
              <c:ext xmlns:c16="http://schemas.microsoft.com/office/drawing/2014/chart" uri="{C3380CC4-5D6E-409C-BE32-E72D297353CC}">
                <c16:uniqueId val="{00000003-76CF-4FCB-91DA-37BA3A6ED881}"/>
              </c:ext>
            </c:extLst>
          </c:dPt>
          <c:dPt>
            <c:idx val="2"/>
            <c:invertIfNegative val="0"/>
            <c:bubble3D val="0"/>
            <c:spPr>
              <a:solidFill>
                <a:srgbClr val="A5A5A5"/>
              </a:solidFill>
              <a:ln>
                <a:noFill/>
              </a:ln>
              <a:effectLst/>
            </c:spPr>
            <c:extLst>
              <c:ext xmlns:c16="http://schemas.microsoft.com/office/drawing/2014/chart" uri="{C3380CC4-5D6E-409C-BE32-E72D297353CC}">
                <c16:uniqueId val="{00000004-76CF-4FCB-91DA-37BA3A6ED881}"/>
              </c:ext>
            </c:extLst>
          </c:dPt>
          <c:dPt>
            <c:idx val="3"/>
            <c:invertIfNegative val="0"/>
            <c:bubble3D val="0"/>
            <c:spPr>
              <a:solidFill>
                <a:srgbClr val="A5A5A5"/>
              </a:solidFill>
              <a:ln>
                <a:noFill/>
              </a:ln>
              <a:effectLst/>
            </c:spPr>
            <c:extLst>
              <c:ext xmlns:c16="http://schemas.microsoft.com/office/drawing/2014/chart" uri="{C3380CC4-5D6E-409C-BE32-E72D297353CC}">
                <c16:uniqueId val="{00000005-76CF-4FCB-91DA-37BA3A6ED881}"/>
              </c:ext>
            </c:extLst>
          </c:dPt>
          <c:dPt>
            <c:idx val="4"/>
            <c:invertIfNegative val="0"/>
            <c:bubble3D val="0"/>
            <c:spPr>
              <a:solidFill>
                <a:srgbClr val="A5A5A5"/>
              </a:solidFill>
              <a:ln>
                <a:noFill/>
              </a:ln>
              <a:effectLst/>
            </c:spPr>
            <c:extLst>
              <c:ext xmlns:c16="http://schemas.microsoft.com/office/drawing/2014/chart" uri="{C3380CC4-5D6E-409C-BE32-E72D297353CC}">
                <c16:uniqueId val="{00000006-76CF-4FCB-91DA-37BA3A6ED881}"/>
              </c:ext>
            </c:extLst>
          </c:dPt>
          <c:dPt>
            <c:idx val="5"/>
            <c:invertIfNegative val="0"/>
            <c:bubble3D val="0"/>
            <c:spPr>
              <a:solidFill>
                <a:srgbClr val="5A6E8C"/>
              </a:solidFill>
              <a:ln>
                <a:noFill/>
              </a:ln>
              <a:effectLst/>
            </c:spPr>
            <c:extLst>
              <c:ext xmlns:c16="http://schemas.microsoft.com/office/drawing/2014/chart" uri="{C3380CC4-5D6E-409C-BE32-E72D297353CC}">
                <c16:uniqueId val="{00000007-76CF-4FCB-91DA-37BA3A6ED881}"/>
              </c:ext>
            </c:extLst>
          </c:dPt>
          <c:dPt>
            <c:idx val="6"/>
            <c:invertIfNegative val="0"/>
            <c:bubble3D val="0"/>
            <c:spPr>
              <a:solidFill>
                <a:srgbClr val="5A6E8C"/>
              </a:solidFill>
              <a:ln>
                <a:noFill/>
              </a:ln>
              <a:effectLst/>
            </c:spPr>
            <c:extLst>
              <c:ext xmlns:c16="http://schemas.microsoft.com/office/drawing/2014/chart" uri="{C3380CC4-5D6E-409C-BE32-E72D297353CC}">
                <c16:uniqueId val="{00000008-76CF-4FCB-91DA-37BA3A6ED881}"/>
              </c:ext>
            </c:extLst>
          </c:dPt>
          <c:dPt>
            <c:idx val="7"/>
            <c:invertIfNegative val="0"/>
            <c:bubble3D val="0"/>
            <c:spPr>
              <a:solidFill>
                <a:srgbClr val="5A6E8C"/>
              </a:solidFill>
              <a:ln>
                <a:noFill/>
              </a:ln>
              <a:effectLst/>
            </c:spPr>
            <c:extLst>
              <c:ext xmlns:c16="http://schemas.microsoft.com/office/drawing/2014/chart" uri="{C3380CC4-5D6E-409C-BE32-E72D297353CC}">
                <c16:uniqueId val="{00000009-76CF-4FCB-91DA-37BA3A6ED881}"/>
              </c:ext>
            </c:extLst>
          </c:dPt>
          <c:dPt>
            <c:idx val="8"/>
            <c:invertIfNegative val="0"/>
            <c:bubble3D val="0"/>
            <c:spPr>
              <a:solidFill>
                <a:srgbClr val="5A6E8C"/>
              </a:solidFill>
              <a:ln>
                <a:noFill/>
              </a:ln>
              <a:effectLst/>
            </c:spPr>
            <c:extLst>
              <c:ext xmlns:c16="http://schemas.microsoft.com/office/drawing/2014/chart" uri="{C3380CC4-5D6E-409C-BE32-E72D297353CC}">
                <c16:uniqueId val="{0000000A-76CF-4FCB-91DA-37BA3A6ED881}"/>
              </c:ext>
            </c:extLst>
          </c:dPt>
          <c:dLbls>
            <c:dLbl>
              <c:idx val="5"/>
              <c:numFmt formatCode="#,##0.0" sourceLinked="0"/>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extLst>
                <c:ext xmlns:c16="http://schemas.microsoft.com/office/drawing/2014/chart" uri="{C3380CC4-5D6E-409C-BE32-E72D297353CC}">
                  <c16:uniqueId val="{00000007-76CF-4FCB-91DA-37BA3A6ED881}"/>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Sheet1!$H$32:$H$40</c:f>
              <c:strCache>
                <c:ptCount val="9"/>
                <c:pt idx="0">
                  <c:v>2020A</c:v>
                </c:pt>
                <c:pt idx="1">
                  <c:v>2021A</c:v>
                </c:pt>
                <c:pt idx="2">
                  <c:v>2022A</c:v>
                </c:pt>
                <c:pt idx="3">
                  <c:v>2023A</c:v>
                </c:pt>
                <c:pt idx="4">
                  <c:v>2024A</c:v>
                </c:pt>
                <c:pt idx="5">
                  <c:v>2025E</c:v>
                </c:pt>
                <c:pt idx="6">
                  <c:v>2026E</c:v>
                </c:pt>
                <c:pt idx="7">
                  <c:v>2027E</c:v>
                </c:pt>
                <c:pt idx="8">
                  <c:v>2028E</c:v>
                </c:pt>
              </c:strCache>
            </c:strRef>
          </c:cat>
          <c:val>
            <c:numRef>
              <c:f>Sheet1!$I$32:$I$40</c:f>
              <c:numCache>
                <c:formatCode>General</c:formatCode>
                <c:ptCount val="9"/>
                <c:pt idx="0">
                  <c:v>4.7</c:v>
                </c:pt>
                <c:pt idx="1">
                  <c:v>3.7</c:v>
                </c:pt>
                <c:pt idx="2">
                  <c:v>3.9</c:v>
                </c:pt>
                <c:pt idx="3">
                  <c:v>5.5</c:v>
                </c:pt>
                <c:pt idx="4">
                  <c:v>4.4000000000000004</c:v>
                </c:pt>
                <c:pt idx="5">
                  <c:v>4</c:v>
                </c:pt>
                <c:pt idx="6">
                  <c:v>4.0999999999999996</c:v>
                </c:pt>
                <c:pt idx="7">
                  <c:v>4.0999999999999996</c:v>
                </c:pt>
                <c:pt idx="8">
                  <c:v>4.0999999999999996</c:v>
                </c:pt>
              </c:numCache>
            </c:numRef>
          </c:val>
          <c:extLst>
            <c:ext xmlns:c16="http://schemas.microsoft.com/office/drawing/2014/chart" uri="{C3380CC4-5D6E-409C-BE32-E72D297353CC}">
              <c16:uniqueId val="{00000000-76CF-4FCB-91DA-37BA3A6ED881}"/>
            </c:ext>
          </c:extLst>
        </c:ser>
        <c:dLbls>
          <c:dLblPos val="outEnd"/>
          <c:showLegendKey val="0"/>
          <c:showVal val="1"/>
          <c:showCatName val="0"/>
          <c:showSerName val="0"/>
          <c:showPercent val="0"/>
          <c:showBubbleSize val="0"/>
        </c:dLbls>
        <c:gapWidth val="125"/>
        <c:overlap val="-27"/>
        <c:axId val="1167775744"/>
        <c:axId val="1167775328"/>
      </c:barChart>
      <c:catAx>
        <c:axId val="116777574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167775328"/>
        <c:crosses val="autoZero"/>
        <c:auto val="1"/>
        <c:lblAlgn val="ctr"/>
        <c:lblOffset val="100"/>
        <c:noMultiLvlLbl val="0"/>
      </c:catAx>
      <c:valAx>
        <c:axId val="1167775328"/>
        <c:scaling>
          <c:orientation val="minMax"/>
        </c:scaling>
        <c:delete val="1"/>
        <c:axPos val="l"/>
        <c:numFmt formatCode="General" sourceLinked="1"/>
        <c:majorTickMark val="none"/>
        <c:minorTickMark val="none"/>
        <c:tickLblPos val="nextTo"/>
        <c:crossAx val="11677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A5A5A5"/>
            </a:solidFill>
            <a:ln>
              <a:noFill/>
            </a:ln>
            <a:effectLst/>
          </c:spPr>
          <c:invertIfNegative val="0"/>
          <c:dPt>
            <c:idx val="5"/>
            <c:invertIfNegative val="0"/>
            <c:bubble3D val="0"/>
            <c:spPr>
              <a:solidFill>
                <a:srgbClr val="5A6E8C"/>
              </a:solidFill>
              <a:ln>
                <a:noFill/>
              </a:ln>
              <a:effectLst/>
            </c:spPr>
            <c:extLst>
              <c:ext xmlns:c16="http://schemas.microsoft.com/office/drawing/2014/chart" uri="{C3380CC4-5D6E-409C-BE32-E72D297353CC}">
                <c16:uniqueId val="{00000002-BC8B-4B4F-BD3E-26CAA1614275}"/>
              </c:ext>
            </c:extLst>
          </c:dPt>
          <c:dPt>
            <c:idx val="6"/>
            <c:invertIfNegative val="0"/>
            <c:bubble3D val="0"/>
            <c:spPr>
              <a:solidFill>
                <a:srgbClr val="5A6E8C"/>
              </a:solidFill>
              <a:ln>
                <a:noFill/>
              </a:ln>
              <a:effectLst/>
            </c:spPr>
            <c:extLst>
              <c:ext xmlns:c16="http://schemas.microsoft.com/office/drawing/2014/chart" uri="{C3380CC4-5D6E-409C-BE32-E72D297353CC}">
                <c16:uniqueId val="{00000003-BC8B-4B4F-BD3E-26CAA1614275}"/>
              </c:ext>
            </c:extLst>
          </c:dPt>
          <c:dPt>
            <c:idx val="7"/>
            <c:invertIfNegative val="0"/>
            <c:bubble3D val="0"/>
            <c:spPr>
              <a:solidFill>
                <a:srgbClr val="5A6E8C"/>
              </a:solidFill>
              <a:ln>
                <a:noFill/>
              </a:ln>
              <a:effectLst/>
            </c:spPr>
            <c:extLst>
              <c:ext xmlns:c16="http://schemas.microsoft.com/office/drawing/2014/chart" uri="{C3380CC4-5D6E-409C-BE32-E72D297353CC}">
                <c16:uniqueId val="{00000004-BC8B-4B4F-BD3E-26CAA1614275}"/>
              </c:ext>
            </c:extLst>
          </c:dPt>
          <c:dPt>
            <c:idx val="8"/>
            <c:invertIfNegative val="0"/>
            <c:bubble3D val="0"/>
            <c:spPr>
              <a:solidFill>
                <a:srgbClr val="5A6E8C"/>
              </a:solidFill>
              <a:ln>
                <a:noFill/>
              </a:ln>
              <a:effectLst/>
            </c:spPr>
            <c:extLst>
              <c:ext xmlns:c16="http://schemas.microsoft.com/office/drawing/2014/chart" uri="{C3380CC4-5D6E-409C-BE32-E72D297353CC}">
                <c16:uniqueId val="{00000005-BC8B-4B4F-BD3E-26CAA1614275}"/>
              </c:ext>
            </c:extLst>
          </c:dPt>
          <c:dPt>
            <c:idx val="9"/>
            <c:invertIfNegative val="0"/>
            <c:bubble3D val="0"/>
            <c:spPr>
              <a:solidFill>
                <a:srgbClr val="5A6E8C"/>
              </a:solidFill>
              <a:ln>
                <a:noFill/>
              </a:ln>
              <a:effectLst/>
            </c:spPr>
            <c:extLst>
              <c:ext xmlns:c16="http://schemas.microsoft.com/office/drawing/2014/chart" uri="{C3380CC4-5D6E-409C-BE32-E72D297353CC}">
                <c16:uniqueId val="{00000006-BC8B-4B4F-BD3E-26CAA1614275}"/>
              </c:ext>
            </c:extLst>
          </c:dPt>
          <c:dPt>
            <c:idx val="10"/>
            <c:invertIfNegative val="0"/>
            <c:bubble3D val="0"/>
            <c:spPr>
              <a:solidFill>
                <a:srgbClr val="5A6E8C"/>
              </a:solidFill>
              <a:ln>
                <a:noFill/>
              </a:ln>
              <a:effectLst/>
            </c:spPr>
            <c:extLst>
              <c:ext xmlns:c16="http://schemas.microsoft.com/office/drawing/2014/chart" uri="{C3380CC4-5D6E-409C-BE32-E72D297353CC}">
                <c16:uniqueId val="{00000007-BC8B-4B4F-BD3E-26CAA1614275}"/>
              </c:ext>
            </c:extLst>
          </c:dPt>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Sheet1!$H$44:$H$54</c:f>
              <c:strCache>
                <c:ptCount val="11"/>
                <c:pt idx="0">
                  <c:v>2020A</c:v>
                </c:pt>
                <c:pt idx="1">
                  <c:v>2021A</c:v>
                </c:pt>
                <c:pt idx="2">
                  <c:v>2022A</c:v>
                </c:pt>
                <c:pt idx="3">
                  <c:v>2023A</c:v>
                </c:pt>
                <c:pt idx="4">
                  <c:v>2024A</c:v>
                </c:pt>
                <c:pt idx="5">
                  <c:v>2025E</c:v>
                </c:pt>
                <c:pt idx="6">
                  <c:v>2026E</c:v>
                </c:pt>
                <c:pt idx="7">
                  <c:v>2027E</c:v>
                </c:pt>
                <c:pt idx="8">
                  <c:v>2028E</c:v>
                </c:pt>
                <c:pt idx="9">
                  <c:v>2029E</c:v>
                </c:pt>
                <c:pt idx="10">
                  <c:v>2030E</c:v>
                </c:pt>
              </c:strCache>
            </c:strRef>
          </c:cat>
          <c:val>
            <c:numRef>
              <c:f>Sheet1!$I$44:$I$54</c:f>
              <c:numCache>
                <c:formatCode>General</c:formatCode>
                <c:ptCount val="11"/>
                <c:pt idx="0">
                  <c:v>688</c:v>
                </c:pt>
                <c:pt idx="1">
                  <c:v>684</c:v>
                </c:pt>
                <c:pt idx="2">
                  <c:v>649</c:v>
                </c:pt>
                <c:pt idx="3">
                  <c:v>671</c:v>
                </c:pt>
                <c:pt idx="4">
                  <c:v>722</c:v>
                </c:pt>
                <c:pt idx="5">
                  <c:v>737</c:v>
                </c:pt>
                <c:pt idx="6">
                  <c:v>743</c:v>
                </c:pt>
                <c:pt idx="7">
                  <c:v>752</c:v>
                </c:pt>
                <c:pt idx="8">
                  <c:v>763</c:v>
                </c:pt>
                <c:pt idx="9">
                  <c:v>772</c:v>
                </c:pt>
                <c:pt idx="10">
                  <c:v>787</c:v>
                </c:pt>
              </c:numCache>
            </c:numRef>
          </c:val>
          <c:extLst>
            <c:ext xmlns:c16="http://schemas.microsoft.com/office/drawing/2014/chart" uri="{C3380CC4-5D6E-409C-BE32-E72D297353CC}">
              <c16:uniqueId val="{00000000-BC8B-4B4F-BD3E-26CAA1614275}"/>
            </c:ext>
          </c:extLst>
        </c:ser>
        <c:dLbls>
          <c:dLblPos val="outEnd"/>
          <c:showLegendKey val="0"/>
          <c:showVal val="1"/>
          <c:showCatName val="0"/>
          <c:showSerName val="0"/>
          <c:showPercent val="0"/>
          <c:showBubbleSize val="0"/>
        </c:dLbls>
        <c:gapWidth val="125"/>
        <c:overlap val="-27"/>
        <c:axId val="1167795296"/>
        <c:axId val="1167795712"/>
      </c:barChart>
      <c:catAx>
        <c:axId val="1167795296"/>
        <c:scaling>
          <c:orientation val="minMax"/>
        </c:scaling>
        <c:delete val="0"/>
        <c:axPos val="b"/>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700" b="0" i="0" u="none" strike="noStrike" kern="1200" baseline="0">
                <a:solidFill>
                  <a:sysClr val="windowText" lastClr="000000"/>
                </a:solidFill>
                <a:latin typeface="Arial" panose="020B0604020202020204" pitchFamily="34" charset="0"/>
                <a:ea typeface="+mn-ea"/>
                <a:cs typeface="Arial" panose="020B0604020202020204" pitchFamily="34" charset="0"/>
              </a:defRPr>
            </a:pPr>
            <a:endParaRPr lang="en-US"/>
          </a:p>
        </c:txPr>
        <c:crossAx val="1167795712"/>
        <c:crosses val="autoZero"/>
        <c:auto val="1"/>
        <c:lblAlgn val="ctr"/>
        <c:lblOffset val="100"/>
        <c:noMultiLvlLbl val="0"/>
      </c:catAx>
      <c:valAx>
        <c:axId val="1167795712"/>
        <c:scaling>
          <c:orientation val="minMax"/>
        </c:scaling>
        <c:delete val="1"/>
        <c:axPos val="l"/>
        <c:numFmt formatCode="General" sourceLinked="1"/>
        <c:majorTickMark val="none"/>
        <c:minorTickMark val="none"/>
        <c:tickLblPos val="nextTo"/>
        <c:crossAx val="1167795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spPr>
            <a:noFill/>
            <a:ln>
              <a:noFill/>
            </a:ln>
            <a:effectLst/>
          </c:spPr>
          <c:invertIfNegative val="0"/>
          <c:cat>
            <c:strRef>
              <c:f>'AVAV Football Field'!$D$21:$D$34</c:f>
              <c:strCache>
                <c:ptCount val="14"/>
                <c:pt idx="0">
                  <c:v>1 yr.</c:v>
                </c:pt>
                <c:pt idx="1">
                  <c:v>3 mo.</c:v>
                </c:pt>
                <c:pt idx="2">
                  <c:v>1 mo.</c:v>
                </c:pt>
                <c:pt idx="4">
                  <c:v>Analyst Price Targets</c:v>
                </c:pt>
                <c:pt idx="5">
                  <c:v>Average Comps</c:v>
                </c:pt>
                <c:pt idx="6">
                  <c:v>Precedents AV/LTM EBITDA</c:v>
                </c:pt>
                <c:pt idx="8">
                  <c:v>LBO Analysis</c:v>
                </c:pt>
                <c:pt idx="11">
                  <c:v>Bear Case (Exit Multiple)</c:v>
                </c:pt>
                <c:pt idx="12">
                  <c:v>Bull Case (Exit Multiple)</c:v>
                </c:pt>
                <c:pt idx="13">
                  <c:v>Base Case (Exit Multiple)</c:v>
                </c:pt>
              </c:strCache>
            </c:strRef>
          </c:cat>
          <c:val>
            <c:numRef>
              <c:f>'AVAV Football Field'!$K$21:$K$34</c:f>
              <c:numCache>
                <c:formatCode>"$"#,##0.00_);\("$"#,##0.00\)</c:formatCode>
                <c:ptCount val="14"/>
                <c:pt idx="0">
                  <c:v>118.3</c:v>
                </c:pt>
                <c:pt idx="1">
                  <c:v>173.52</c:v>
                </c:pt>
                <c:pt idx="2">
                  <c:v>194.26</c:v>
                </c:pt>
                <c:pt idx="4">
                  <c:v>220</c:v>
                </c:pt>
                <c:pt idx="5">
                  <c:v>20</c:v>
                </c:pt>
                <c:pt idx="6">
                  <c:v>56</c:v>
                </c:pt>
                <c:pt idx="8">
                  <c:v>118.10559394739539</c:v>
                </c:pt>
                <c:pt idx="11">
                  <c:v>86.8</c:v>
                </c:pt>
                <c:pt idx="12">
                  <c:v>216.04</c:v>
                </c:pt>
                <c:pt idx="13">
                  <c:v>130.16999999999999</c:v>
                </c:pt>
              </c:numCache>
            </c:numRef>
          </c:val>
          <c:extLst>
            <c:ext xmlns:c16="http://schemas.microsoft.com/office/drawing/2014/chart" uri="{C3380CC4-5D6E-409C-BE32-E72D297353CC}">
              <c16:uniqueId val="{00000000-19B1-4EAB-B2B8-F592CFA31CF4}"/>
            </c:ext>
          </c:extLst>
        </c:ser>
        <c:ser>
          <c:idx val="1"/>
          <c:order val="1"/>
          <c:spPr>
            <a:solidFill>
              <a:srgbClr val="05B0F0"/>
            </a:solidFill>
            <a:ln>
              <a:noFill/>
            </a:ln>
            <a:effectLst/>
          </c:spPr>
          <c:invertIfNegative val="0"/>
          <c:dPt>
            <c:idx val="0"/>
            <c:invertIfNegative val="0"/>
            <c:bubble3D val="0"/>
            <c:spPr>
              <a:solidFill>
                <a:srgbClr val="3CC0A2"/>
              </a:solidFill>
              <a:ln>
                <a:noFill/>
              </a:ln>
              <a:effectLst/>
            </c:spPr>
            <c:extLst>
              <c:ext xmlns:c16="http://schemas.microsoft.com/office/drawing/2014/chart" uri="{C3380CC4-5D6E-409C-BE32-E72D297353CC}">
                <c16:uniqueId val="{00000002-19B1-4EAB-B2B8-F592CFA31CF4}"/>
              </c:ext>
            </c:extLst>
          </c:dPt>
          <c:dPt>
            <c:idx val="1"/>
            <c:invertIfNegative val="0"/>
            <c:bubble3D val="0"/>
            <c:spPr>
              <a:solidFill>
                <a:srgbClr val="3CC0A2"/>
              </a:solidFill>
              <a:ln>
                <a:noFill/>
              </a:ln>
              <a:effectLst/>
            </c:spPr>
            <c:extLst>
              <c:ext xmlns:c16="http://schemas.microsoft.com/office/drawing/2014/chart" uri="{C3380CC4-5D6E-409C-BE32-E72D297353CC}">
                <c16:uniqueId val="{00000004-19B1-4EAB-B2B8-F592CFA31CF4}"/>
              </c:ext>
            </c:extLst>
          </c:dPt>
          <c:dPt>
            <c:idx val="2"/>
            <c:invertIfNegative val="0"/>
            <c:bubble3D val="0"/>
            <c:spPr>
              <a:solidFill>
                <a:srgbClr val="3CC0A2"/>
              </a:solidFill>
              <a:ln>
                <a:noFill/>
              </a:ln>
              <a:effectLst/>
            </c:spPr>
            <c:extLst>
              <c:ext xmlns:c16="http://schemas.microsoft.com/office/drawing/2014/chart" uri="{C3380CC4-5D6E-409C-BE32-E72D297353CC}">
                <c16:uniqueId val="{00000006-19B1-4EAB-B2B8-F592CFA31CF4}"/>
              </c:ext>
            </c:extLst>
          </c:dPt>
          <c:dPt>
            <c:idx val="4"/>
            <c:invertIfNegative val="0"/>
            <c:bubble3D val="0"/>
            <c:spPr>
              <a:solidFill>
                <a:srgbClr val="A5A5A5"/>
              </a:solidFill>
              <a:ln>
                <a:noFill/>
              </a:ln>
              <a:effectLst/>
            </c:spPr>
            <c:extLst>
              <c:ext xmlns:c16="http://schemas.microsoft.com/office/drawing/2014/chart" uri="{C3380CC4-5D6E-409C-BE32-E72D297353CC}">
                <c16:uniqueId val="{00000008-19B1-4EAB-B2B8-F592CFA31CF4}"/>
              </c:ext>
            </c:extLst>
          </c:dPt>
          <c:dPt>
            <c:idx val="5"/>
            <c:invertIfNegative val="0"/>
            <c:bubble3D val="0"/>
            <c:spPr>
              <a:solidFill>
                <a:srgbClr val="A5A5A5"/>
              </a:solidFill>
              <a:ln>
                <a:noFill/>
              </a:ln>
              <a:effectLst/>
            </c:spPr>
            <c:extLst>
              <c:ext xmlns:c16="http://schemas.microsoft.com/office/drawing/2014/chart" uri="{C3380CC4-5D6E-409C-BE32-E72D297353CC}">
                <c16:uniqueId val="{0000000A-19B1-4EAB-B2B8-F592CFA31CF4}"/>
              </c:ext>
            </c:extLst>
          </c:dPt>
          <c:dPt>
            <c:idx val="6"/>
            <c:invertIfNegative val="0"/>
            <c:bubble3D val="0"/>
            <c:spPr>
              <a:solidFill>
                <a:srgbClr val="A5A5A5"/>
              </a:solidFill>
              <a:ln>
                <a:noFill/>
              </a:ln>
              <a:effectLst/>
            </c:spPr>
            <c:extLst>
              <c:ext xmlns:c16="http://schemas.microsoft.com/office/drawing/2014/chart" uri="{C3380CC4-5D6E-409C-BE32-E72D297353CC}">
                <c16:uniqueId val="{0000000C-19B1-4EAB-B2B8-F592CFA31CF4}"/>
              </c:ext>
            </c:extLst>
          </c:dPt>
          <c:dPt>
            <c:idx val="8"/>
            <c:invertIfNegative val="0"/>
            <c:bubble3D val="0"/>
            <c:spPr>
              <a:solidFill>
                <a:srgbClr val="5A6E8C"/>
              </a:solidFill>
              <a:ln>
                <a:noFill/>
              </a:ln>
              <a:effectLst/>
            </c:spPr>
            <c:extLst>
              <c:ext xmlns:c16="http://schemas.microsoft.com/office/drawing/2014/chart" uri="{C3380CC4-5D6E-409C-BE32-E72D297353CC}">
                <c16:uniqueId val="{0000000E-19B1-4EAB-B2B8-F592CFA31CF4}"/>
              </c:ext>
            </c:extLst>
          </c:dPt>
          <c:cat>
            <c:strRef>
              <c:f>'AVAV Football Field'!$D$21:$D$34</c:f>
              <c:strCache>
                <c:ptCount val="14"/>
                <c:pt idx="0">
                  <c:v>1 yr.</c:v>
                </c:pt>
                <c:pt idx="1">
                  <c:v>3 mo.</c:v>
                </c:pt>
                <c:pt idx="2">
                  <c:v>1 mo.</c:v>
                </c:pt>
                <c:pt idx="4">
                  <c:v>Analyst Price Targets</c:v>
                </c:pt>
                <c:pt idx="5">
                  <c:v>Average Comps</c:v>
                </c:pt>
                <c:pt idx="6">
                  <c:v>Precedents AV/LTM EBITDA</c:v>
                </c:pt>
                <c:pt idx="8">
                  <c:v>LBO Analysis</c:v>
                </c:pt>
                <c:pt idx="11">
                  <c:v>Bear Case (Exit Multiple)</c:v>
                </c:pt>
                <c:pt idx="12">
                  <c:v>Bull Case (Exit Multiple)</c:v>
                </c:pt>
                <c:pt idx="13">
                  <c:v>Base Case (Exit Multiple)</c:v>
                </c:pt>
              </c:strCache>
            </c:strRef>
          </c:cat>
          <c:val>
            <c:numRef>
              <c:f>'AVAV Football Field'!$L$21:$L$34</c:f>
              <c:numCache>
                <c:formatCode>"$"#,##0.00_);\("$"#,##0.00\)</c:formatCode>
                <c:ptCount val="14"/>
                <c:pt idx="0">
                  <c:v>26.61</c:v>
                </c:pt>
                <c:pt idx="1">
                  <c:v>15.239999999999981</c:v>
                </c:pt>
                <c:pt idx="2">
                  <c:v>10.949999999999989</c:v>
                </c:pt>
                <c:pt idx="4">
                  <c:v>8.75</c:v>
                </c:pt>
                <c:pt idx="5">
                  <c:v>6.0600375234521522</c:v>
                </c:pt>
                <c:pt idx="6">
                  <c:v>10.549999999999997</c:v>
                </c:pt>
                <c:pt idx="8">
                  <c:v>7.610074716975916</c:v>
                </c:pt>
                <c:pt idx="11">
                  <c:v>6.9100000000000108</c:v>
                </c:pt>
                <c:pt idx="12">
                  <c:v>18.930000000000007</c:v>
                </c:pt>
                <c:pt idx="13">
                  <c:v>10.995000000000005</c:v>
                </c:pt>
              </c:numCache>
            </c:numRef>
          </c:val>
          <c:extLst>
            <c:ext xmlns:c16="http://schemas.microsoft.com/office/drawing/2014/chart" uri="{C3380CC4-5D6E-409C-BE32-E72D297353CC}">
              <c16:uniqueId val="{0000000F-19B1-4EAB-B2B8-F592CFA31CF4}"/>
            </c:ext>
          </c:extLst>
        </c:ser>
        <c:ser>
          <c:idx val="2"/>
          <c:order val="2"/>
          <c:spPr>
            <a:solidFill>
              <a:srgbClr val="05B0F0"/>
            </a:solidFill>
            <a:ln>
              <a:noFill/>
            </a:ln>
            <a:effectLst/>
          </c:spPr>
          <c:invertIfNegative val="0"/>
          <c:dPt>
            <c:idx val="0"/>
            <c:invertIfNegative val="0"/>
            <c:bubble3D val="0"/>
            <c:spPr>
              <a:solidFill>
                <a:srgbClr val="3CC0A2"/>
              </a:solidFill>
              <a:ln>
                <a:noFill/>
              </a:ln>
              <a:effectLst/>
            </c:spPr>
            <c:extLst>
              <c:ext xmlns:c16="http://schemas.microsoft.com/office/drawing/2014/chart" uri="{C3380CC4-5D6E-409C-BE32-E72D297353CC}">
                <c16:uniqueId val="{00000011-19B1-4EAB-B2B8-F592CFA31CF4}"/>
              </c:ext>
            </c:extLst>
          </c:dPt>
          <c:dPt>
            <c:idx val="1"/>
            <c:invertIfNegative val="0"/>
            <c:bubble3D val="0"/>
            <c:spPr>
              <a:solidFill>
                <a:srgbClr val="3CC0A2"/>
              </a:solidFill>
              <a:ln>
                <a:noFill/>
              </a:ln>
              <a:effectLst/>
            </c:spPr>
            <c:extLst>
              <c:ext xmlns:c16="http://schemas.microsoft.com/office/drawing/2014/chart" uri="{C3380CC4-5D6E-409C-BE32-E72D297353CC}">
                <c16:uniqueId val="{00000013-19B1-4EAB-B2B8-F592CFA31CF4}"/>
              </c:ext>
            </c:extLst>
          </c:dPt>
          <c:dPt>
            <c:idx val="2"/>
            <c:invertIfNegative val="0"/>
            <c:bubble3D val="0"/>
            <c:spPr>
              <a:solidFill>
                <a:srgbClr val="3CC0A2"/>
              </a:solidFill>
              <a:ln>
                <a:noFill/>
              </a:ln>
              <a:effectLst/>
            </c:spPr>
            <c:extLst>
              <c:ext xmlns:c16="http://schemas.microsoft.com/office/drawing/2014/chart" uri="{C3380CC4-5D6E-409C-BE32-E72D297353CC}">
                <c16:uniqueId val="{00000015-19B1-4EAB-B2B8-F592CFA31CF4}"/>
              </c:ext>
            </c:extLst>
          </c:dPt>
          <c:dPt>
            <c:idx val="4"/>
            <c:invertIfNegative val="0"/>
            <c:bubble3D val="0"/>
            <c:spPr>
              <a:solidFill>
                <a:srgbClr val="A5A5A5"/>
              </a:solidFill>
              <a:ln>
                <a:noFill/>
              </a:ln>
              <a:effectLst/>
            </c:spPr>
            <c:extLst>
              <c:ext xmlns:c16="http://schemas.microsoft.com/office/drawing/2014/chart" uri="{C3380CC4-5D6E-409C-BE32-E72D297353CC}">
                <c16:uniqueId val="{00000017-19B1-4EAB-B2B8-F592CFA31CF4}"/>
              </c:ext>
            </c:extLst>
          </c:dPt>
          <c:dPt>
            <c:idx val="5"/>
            <c:invertIfNegative val="0"/>
            <c:bubble3D val="0"/>
            <c:spPr>
              <a:solidFill>
                <a:srgbClr val="A5A5A5"/>
              </a:solidFill>
              <a:ln>
                <a:noFill/>
              </a:ln>
              <a:effectLst/>
            </c:spPr>
            <c:extLst>
              <c:ext xmlns:c16="http://schemas.microsoft.com/office/drawing/2014/chart" uri="{C3380CC4-5D6E-409C-BE32-E72D297353CC}">
                <c16:uniqueId val="{00000019-19B1-4EAB-B2B8-F592CFA31CF4}"/>
              </c:ext>
            </c:extLst>
          </c:dPt>
          <c:dPt>
            <c:idx val="6"/>
            <c:invertIfNegative val="0"/>
            <c:bubble3D val="0"/>
            <c:spPr>
              <a:solidFill>
                <a:srgbClr val="A5A5A5"/>
              </a:solidFill>
              <a:ln>
                <a:noFill/>
              </a:ln>
              <a:effectLst/>
            </c:spPr>
            <c:extLst>
              <c:ext xmlns:c16="http://schemas.microsoft.com/office/drawing/2014/chart" uri="{C3380CC4-5D6E-409C-BE32-E72D297353CC}">
                <c16:uniqueId val="{0000001B-19B1-4EAB-B2B8-F592CFA31CF4}"/>
              </c:ext>
            </c:extLst>
          </c:dPt>
          <c:dPt>
            <c:idx val="8"/>
            <c:invertIfNegative val="0"/>
            <c:bubble3D val="0"/>
            <c:spPr>
              <a:solidFill>
                <a:srgbClr val="5A6E8C"/>
              </a:solidFill>
              <a:ln>
                <a:noFill/>
              </a:ln>
              <a:effectLst/>
            </c:spPr>
            <c:extLst>
              <c:ext xmlns:c16="http://schemas.microsoft.com/office/drawing/2014/chart" uri="{C3380CC4-5D6E-409C-BE32-E72D297353CC}">
                <c16:uniqueId val="{0000001D-19B1-4EAB-B2B8-F592CFA31CF4}"/>
              </c:ext>
            </c:extLst>
          </c:dPt>
          <c:cat>
            <c:strRef>
              <c:f>'AVAV Football Field'!$D$21:$D$34</c:f>
              <c:strCache>
                <c:ptCount val="14"/>
                <c:pt idx="0">
                  <c:v>1 yr.</c:v>
                </c:pt>
                <c:pt idx="1">
                  <c:v>3 mo.</c:v>
                </c:pt>
                <c:pt idx="2">
                  <c:v>1 mo.</c:v>
                </c:pt>
                <c:pt idx="4">
                  <c:v>Analyst Price Targets</c:v>
                </c:pt>
                <c:pt idx="5">
                  <c:v>Average Comps</c:v>
                </c:pt>
                <c:pt idx="6">
                  <c:v>Precedents AV/LTM EBITDA</c:v>
                </c:pt>
                <c:pt idx="8">
                  <c:v>LBO Analysis</c:v>
                </c:pt>
                <c:pt idx="11">
                  <c:v>Bear Case (Exit Multiple)</c:v>
                </c:pt>
                <c:pt idx="12">
                  <c:v>Bull Case (Exit Multiple)</c:v>
                </c:pt>
                <c:pt idx="13">
                  <c:v>Base Case (Exit Multiple)</c:v>
                </c:pt>
              </c:strCache>
            </c:strRef>
          </c:cat>
          <c:val>
            <c:numRef>
              <c:f>'AVAV Football Field'!$M$21:$M$34</c:f>
              <c:numCache>
                <c:formatCode>"$"#,##0.00_);\("$"#,##0.00\)</c:formatCode>
                <c:ptCount val="14"/>
                <c:pt idx="0">
                  <c:v>26.610000000000014</c:v>
                </c:pt>
                <c:pt idx="1">
                  <c:v>15.240000000000009</c:v>
                </c:pt>
                <c:pt idx="2">
                  <c:v>10.950000000000017</c:v>
                </c:pt>
                <c:pt idx="4">
                  <c:v>8.75</c:v>
                </c:pt>
                <c:pt idx="5">
                  <c:v>6.0600375234521593</c:v>
                </c:pt>
                <c:pt idx="6">
                  <c:v>10.549999999999997</c:v>
                </c:pt>
                <c:pt idx="8">
                  <c:v>7.610074716975916</c:v>
                </c:pt>
                <c:pt idx="11">
                  <c:v>6.9099999999999966</c:v>
                </c:pt>
                <c:pt idx="12">
                  <c:v>18.930000000000007</c:v>
                </c:pt>
                <c:pt idx="13">
                  <c:v>10.995000000000005</c:v>
                </c:pt>
              </c:numCache>
            </c:numRef>
          </c:val>
          <c:extLst>
            <c:ext xmlns:c16="http://schemas.microsoft.com/office/drawing/2014/chart" uri="{C3380CC4-5D6E-409C-BE32-E72D297353CC}">
              <c16:uniqueId val="{0000001E-19B1-4EAB-B2B8-F592CFA31CF4}"/>
            </c:ext>
          </c:extLst>
        </c:ser>
        <c:ser>
          <c:idx val="3"/>
          <c:order val="3"/>
          <c:spPr>
            <a:solidFill>
              <a:srgbClr val="05B0F0"/>
            </a:solidFill>
            <a:ln>
              <a:noFill/>
            </a:ln>
            <a:effectLst/>
          </c:spPr>
          <c:invertIfNegative val="0"/>
          <c:dPt>
            <c:idx val="0"/>
            <c:invertIfNegative val="0"/>
            <c:bubble3D val="0"/>
            <c:spPr>
              <a:solidFill>
                <a:srgbClr val="3CC0A2"/>
              </a:solidFill>
              <a:ln>
                <a:noFill/>
              </a:ln>
              <a:effectLst/>
            </c:spPr>
            <c:extLst>
              <c:ext xmlns:c16="http://schemas.microsoft.com/office/drawing/2014/chart" uri="{C3380CC4-5D6E-409C-BE32-E72D297353CC}">
                <c16:uniqueId val="{00000020-19B1-4EAB-B2B8-F592CFA31CF4}"/>
              </c:ext>
            </c:extLst>
          </c:dPt>
          <c:dPt>
            <c:idx val="1"/>
            <c:invertIfNegative val="0"/>
            <c:bubble3D val="0"/>
            <c:spPr>
              <a:solidFill>
                <a:srgbClr val="3CC0A2"/>
              </a:solidFill>
              <a:ln>
                <a:noFill/>
              </a:ln>
              <a:effectLst/>
            </c:spPr>
            <c:extLst>
              <c:ext xmlns:c16="http://schemas.microsoft.com/office/drawing/2014/chart" uri="{C3380CC4-5D6E-409C-BE32-E72D297353CC}">
                <c16:uniqueId val="{00000022-19B1-4EAB-B2B8-F592CFA31CF4}"/>
              </c:ext>
            </c:extLst>
          </c:dPt>
          <c:dPt>
            <c:idx val="2"/>
            <c:invertIfNegative val="0"/>
            <c:bubble3D val="0"/>
            <c:spPr>
              <a:solidFill>
                <a:srgbClr val="3CC0A2"/>
              </a:solidFill>
              <a:ln>
                <a:noFill/>
              </a:ln>
              <a:effectLst/>
            </c:spPr>
            <c:extLst>
              <c:ext xmlns:c16="http://schemas.microsoft.com/office/drawing/2014/chart" uri="{C3380CC4-5D6E-409C-BE32-E72D297353CC}">
                <c16:uniqueId val="{00000024-19B1-4EAB-B2B8-F592CFA31CF4}"/>
              </c:ext>
            </c:extLst>
          </c:dPt>
          <c:dPt>
            <c:idx val="4"/>
            <c:invertIfNegative val="0"/>
            <c:bubble3D val="0"/>
            <c:spPr>
              <a:solidFill>
                <a:srgbClr val="A5A5A5"/>
              </a:solidFill>
              <a:ln>
                <a:noFill/>
              </a:ln>
              <a:effectLst/>
            </c:spPr>
            <c:extLst>
              <c:ext xmlns:c16="http://schemas.microsoft.com/office/drawing/2014/chart" uri="{C3380CC4-5D6E-409C-BE32-E72D297353CC}">
                <c16:uniqueId val="{00000026-19B1-4EAB-B2B8-F592CFA31CF4}"/>
              </c:ext>
            </c:extLst>
          </c:dPt>
          <c:dPt>
            <c:idx val="5"/>
            <c:invertIfNegative val="0"/>
            <c:bubble3D val="0"/>
            <c:spPr>
              <a:solidFill>
                <a:srgbClr val="A5A5A5"/>
              </a:solidFill>
              <a:ln>
                <a:noFill/>
              </a:ln>
              <a:effectLst/>
            </c:spPr>
            <c:extLst>
              <c:ext xmlns:c16="http://schemas.microsoft.com/office/drawing/2014/chart" uri="{C3380CC4-5D6E-409C-BE32-E72D297353CC}">
                <c16:uniqueId val="{00000028-19B1-4EAB-B2B8-F592CFA31CF4}"/>
              </c:ext>
            </c:extLst>
          </c:dPt>
          <c:dPt>
            <c:idx val="6"/>
            <c:invertIfNegative val="0"/>
            <c:bubble3D val="0"/>
            <c:spPr>
              <a:solidFill>
                <a:srgbClr val="A5A5A5"/>
              </a:solidFill>
              <a:ln>
                <a:noFill/>
              </a:ln>
              <a:effectLst/>
            </c:spPr>
            <c:extLst>
              <c:ext xmlns:c16="http://schemas.microsoft.com/office/drawing/2014/chart" uri="{C3380CC4-5D6E-409C-BE32-E72D297353CC}">
                <c16:uniqueId val="{0000002A-19B1-4EAB-B2B8-F592CFA31CF4}"/>
              </c:ext>
            </c:extLst>
          </c:dPt>
          <c:dPt>
            <c:idx val="8"/>
            <c:invertIfNegative val="0"/>
            <c:bubble3D val="0"/>
            <c:spPr>
              <a:solidFill>
                <a:srgbClr val="5A6E8C"/>
              </a:solidFill>
              <a:ln>
                <a:noFill/>
              </a:ln>
              <a:effectLst/>
            </c:spPr>
            <c:extLst>
              <c:ext xmlns:c16="http://schemas.microsoft.com/office/drawing/2014/chart" uri="{C3380CC4-5D6E-409C-BE32-E72D297353CC}">
                <c16:uniqueId val="{0000002C-19B1-4EAB-B2B8-F592CFA31CF4}"/>
              </c:ext>
            </c:extLst>
          </c:dPt>
          <c:cat>
            <c:strRef>
              <c:f>'AVAV Football Field'!$D$21:$D$34</c:f>
              <c:strCache>
                <c:ptCount val="14"/>
                <c:pt idx="0">
                  <c:v>1 yr.</c:v>
                </c:pt>
                <c:pt idx="1">
                  <c:v>3 mo.</c:v>
                </c:pt>
                <c:pt idx="2">
                  <c:v>1 mo.</c:v>
                </c:pt>
                <c:pt idx="4">
                  <c:v>Analyst Price Targets</c:v>
                </c:pt>
                <c:pt idx="5">
                  <c:v>Average Comps</c:v>
                </c:pt>
                <c:pt idx="6">
                  <c:v>Precedents AV/LTM EBITDA</c:v>
                </c:pt>
                <c:pt idx="8">
                  <c:v>LBO Analysis</c:v>
                </c:pt>
                <c:pt idx="11">
                  <c:v>Bear Case (Exit Multiple)</c:v>
                </c:pt>
                <c:pt idx="12">
                  <c:v>Bull Case (Exit Multiple)</c:v>
                </c:pt>
                <c:pt idx="13">
                  <c:v>Base Case (Exit Multiple)</c:v>
                </c:pt>
              </c:strCache>
            </c:strRef>
          </c:cat>
          <c:val>
            <c:numRef>
              <c:f>'AVAV Football Field'!$N$21:$N$34</c:f>
              <c:numCache>
                <c:formatCode>"$"#,##0.00_);\("$"#,##0.00\)</c:formatCode>
                <c:ptCount val="14"/>
                <c:pt idx="0">
                  <c:v>31.824999999999989</c:v>
                </c:pt>
                <c:pt idx="1">
                  <c:v>15.58499999999998</c:v>
                </c:pt>
                <c:pt idx="2">
                  <c:v>9.5049999999999955</c:v>
                </c:pt>
                <c:pt idx="4">
                  <c:v>3.75</c:v>
                </c:pt>
                <c:pt idx="5">
                  <c:v>5.8113156660412741</c:v>
                </c:pt>
                <c:pt idx="6">
                  <c:v>42.95</c:v>
                </c:pt>
                <c:pt idx="8">
                  <c:v>8.7791076176793297</c:v>
                </c:pt>
                <c:pt idx="11">
                  <c:v>10.469999999999999</c:v>
                </c:pt>
                <c:pt idx="12">
                  <c:v>28.814999999999969</c:v>
                </c:pt>
                <c:pt idx="13">
                  <c:v>16.705000000000013</c:v>
                </c:pt>
              </c:numCache>
            </c:numRef>
          </c:val>
          <c:extLst>
            <c:ext xmlns:c16="http://schemas.microsoft.com/office/drawing/2014/chart" uri="{C3380CC4-5D6E-409C-BE32-E72D297353CC}">
              <c16:uniqueId val="{0000002D-19B1-4EAB-B2B8-F592CFA31CF4}"/>
            </c:ext>
          </c:extLst>
        </c:ser>
        <c:ser>
          <c:idx val="4"/>
          <c:order val="4"/>
          <c:spPr>
            <a:solidFill>
              <a:srgbClr val="05B0F0"/>
            </a:solidFill>
            <a:ln>
              <a:noFill/>
            </a:ln>
            <a:effectLst/>
          </c:spPr>
          <c:invertIfNegative val="0"/>
          <c:dPt>
            <c:idx val="0"/>
            <c:invertIfNegative val="0"/>
            <c:bubble3D val="0"/>
            <c:spPr>
              <a:solidFill>
                <a:srgbClr val="3CC0A2"/>
              </a:solidFill>
              <a:ln>
                <a:noFill/>
              </a:ln>
              <a:effectLst/>
            </c:spPr>
            <c:extLst>
              <c:ext xmlns:c16="http://schemas.microsoft.com/office/drawing/2014/chart" uri="{C3380CC4-5D6E-409C-BE32-E72D297353CC}">
                <c16:uniqueId val="{0000002F-19B1-4EAB-B2B8-F592CFA31CF4}"/>
              </c:ext>
            </c:extLst>
          </c:dPt>
          <c:dPt>
            <c:idx val="1"/>
            <c:invertIfNegative val="0"/>
            <c:bubble3D val="0"/>
            <c:spPr>
              <a:solidFill>
                <a:srgbClr val="3CC0A2"/>
              </a:solidFill>
              <a:ln>
                <a:noFill/>
              </a:ln>
              <a:effectLst/>
            </c:spPr>
            <c:extLst>
              <c:ext xmlns:c16="http://schemas.microsoft.com/office/drawing/2014/chart" uri="{C3380CC4-5D6E-409C-BE32-E72D297353CC}">
                <c16:uniqueId val="{00000031-19B1-4EAB-B2B8-F592CFA31CF4}"/>
              </c:ext>
            </c:extLst>
          </c:dPt>
          <c:dPt>
            <c:idx val="2"/>
            <c:invertIfNegative val="0"/>
            <c:bubble3D val="0"/>
            <c:spPr>
              <a:solidFill>
                <a:srgbClr val="3CC0A2"/>
              </a:solidFill>
              <a:ln>
                <a:noFill/>
              </a:ln>
              <a:effectLst/>
            </c:spPr>
            <c:extLst>
              <c:ext xmlns:c16="http://schemas.microsoft.com/office/drawing/2014/chart" uri="{C3380CC4-5D6E-409C-BE32-E72D297353CC}">
                <c16:uniqueId val="{00000033-19B1-4EAB-B2B8-F592CFA31CF4}"/>
              </c:ext>
            </c:extLst>
          </c:dPt>
          <c:dPt>
            <c:idx val="4"/>
            <c:invertIfNegative val="0"/>
            <c:bubble3D val="0"/>
            <c:spPr>
              <a:solidFill>
                <a:srgbClr val="A5A5A5"/>
              </a:solidFill>
              <a:ln>
                <a:noFill/>
              </a:ln>
              <a:effectLst/>
            </c:spPr>
            <c:extLst>
              <c:ext xmlns:c16="http://schemas.microsoft.com/office/drawing/2014/chart" uri="{C3380CC4-5D6E-409C-BE32-E72D297353CC}">
                <c16:uniqueId val="{00000035-19B1-4EAB-B2B8-F592CFA31CF4}"/>
              </c:ext>
            </c:extLst>
          </c:dPt>
          <c:dPt>
            <c:idx val="5"/>
            <c:invertIfNegative val="0"/>
            <c:bubble3D val="0"/>
            <c:spPr>
              <a:solidFill>
                <a:srgbClr val="A5A5A5"/>
              </a:solidFill>
              <a:ln>
                <a:noFill/>
              </a:ln>
              <a:effectLst/>
            </c:spPr>
            <c:extLst>
              <c:ext xmlns:c16="http://schemas.microsoft.com/office/drawing/2014/chart" uri="{C3380CC4-5D6E-409C-BE32-E72D297353CC}">
                <c16:uniqueId val="{00000037-19B1-4EAB-B2B8-F592CFA31CF4}"/>
              </c:ext>
            </c:extLst>
          </c:dPt>
          <c:dPt>
            <c:idx val="6"/>
            <c:invertIfNegative val="0"/>
            <c:bubble3D val="0"/>
            <c:spPr>
              <a:solidFill>
                <a:srgbClr val="A5A5A5"/>
              </a:solidFill>
              <a:ln>
                <a:noFill/>
              </a:ln>
              <a:effectLst/>
            </c:spPr>
            <c:extLst>
              <c:ext xmlns:c16="http://schemas.microsoft.com/office/drawing/2014/chart" uri="{C3380CC4-5D6E-409C-BE32-E72D297353CC}">
                <c16:uniqueId val="{00000039-19B1-4EAB-B2B8-F592CFA31CF4}"/>
              </c:ext>
            </c:extLst>
          </c:dPt>
          <c:dPt>
            <c:idx val="8"/>
            <c:invertIfNegative val="0"/>
            <c:bubble3D val="0"/>
            <c:spPr>
              <a:solidFill>
                <a:srgbClr val="5A6E8C"/>
              </a:solidFill>
              <a:ln>
                <a:noFill/>
              </a:ln>
              <a:effectLst/>
            </c:spPr>
            <c:extLst>
              <c:ext xmlns:c16="http://schemas.microsoft.com/office/drawing/2014/chart" uri="{C3380CC4-5D6E-409C-BE32-E72D297353CC}">
                <c16:uniqueId val="{0000003B-19B1-4EAB-B2B8-F592CFA31CF4}"/>
              </c:ext>
            </c:extLst>
          </c:dPt>
          <c:cat>
            <c:strRef>
              <c:f>'AVAV Football Field'!$D$21:$D$34</c:f>
              <c:strCache>
                <c:ptCount val="14"/>
                <c:pt idx="0">
                  <c:v>1 yr.</c:v>
                </c:pt>
                <c:pt idx="1">
                  <c:v>3 mo.</c:v>
                </c:pt>
                <c:pt idx="2">
                  <c:v>1 mo.</c:v>
                </c:pt>
                <c:pt idx="4">
                  <c:v>Analyst Price Targets</c:v>
                </c:pt>
                <c:pt idx="5">
                  <c:v>Average Comps</c:v>
                </c:pt>
                <c:pt idx="6">
                  <c:v>Precedents AV/LTM EBITDA</c:v>
                </c:pt>
                <c:pt idx="8">
                  <c:v>LBO Analysis</c:v>
                </c:pt>
                <c:pt idx="11">
                  <c:v>Bear Case (Exit Multiple)</c:v>
                </c:pt>
                <c:pt idx="12">
                  <c:v>Bull Case (Exit Multiple)</c:v>
                </c:pt>
                <c:pt idx="13">
                  <c:v>Base Case (Exit Multiple)</c:v>
                </c:pt>
              </c:strCache>
            </c:strRef>
          </c:cat>
          <c:val>
            <c:numRef>
              <c:f>'AVAV Football Field'!$O$21:$O$34</c:f>
              <c:numCache>
                <c:formatCode>"$"#,##0.00_);\("$"#,##0.00\)</c:formatCode>
                <c:ptCount val="14"/>
                <c:pt idx="0">
                  <c:v>31.824999999999989</c:v>
                </c:pt>
                <c:pt idx="1">
                  <c:v>15.585000000000008</c:v>
                </c:pt>
                <c:pt idx="2">
                  <c:v>9.5049999999999955</c:v>
                </c:pt>
                <c:pt idx="4">
                  <c:v>3.75</c:v>
                </c:pt>
                <c:pt idx="5">
                  <c:v>5.8113156660412741</c:v>
                </c:pt>
                <c:pt idx="6">
                  <c:v>42.95</c:v>
                </c:pt>
                <c:pt idx="8">
                  <c:v>8.7791076176793013</c:v>
                </c:pt>
                <c:pt idx="11">
                  <c:v>10.469999999999999</c:v>
                </c:pt>
                <c:pt idx="12">
                  <c:v>28.814999999999998</c:v>
                </c:pt>
                <c:pt idx="13">
                  <c:v>16.704999999999984</c:v>
                </c:pt>
              </c:numCache>
            </c:numRef>
          </c:val>
          <c:extLst>
            <c:ext xmlns:c16="http://schemas.microsoft.com/office/drawing/2014/chart" uri="{C3380CC4-5D6E-409C-BE32-E72D297353CC}">
              <c16:uniqueId val="{0000003C-19B1-4EAB-B2B8-F592CFA31CF4}"/>
            </c:ext>
          </c:extLst>
        </c:ser>
        <c:dLbls>
          <c:showLegendKey val="0"/>
          <c:showVal val="0"/>
          <c:showCatName val="0"/>
          <c:showSerName val="0"/>
          <c:showPercent val="0"/>
          <c:showBubbleSize val="0"/>
        </c:dLbls>
        <c:gapWidth val="35"/>
        <c:overlap val="100"/>
        <c:axId val="1803032799"/>
        <c:axId val="1803033215"/>
      </c:barChart>
      <c:catAx>
        <c:axId val="180303279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en-US"/>
          </a:p>
        </c:txPr>
        <c:crossAx val="1803033215"/>
        <c:crosses val="autoZero"/>
        <c:auto val="1"/>
        <c:lblAlgn val="ctr"/>
        <c:lblOffset val="100"/>
        <c:noMultiLvlLbl val="0"/>
      </c:catAx>
      <c:valAx>
        <c:axId val="1803033215"/>
        <c:scaling>
          <c:orientation val="minMax"/>
        </c:scaling>
        <c:delete val="1"/>
        <c:axPos val="b"/>
        <c:numFmt formatCode="&quot;$&quot;#,##0.00_);\(&quot;$&quot;#,##0.00\)" sourceLinked="1"/>
        <c:majorTickMark val="none"/>
        <c:minorTickMark val="none"/>
        <c:tickLblPos val="nextTo"/>
        <c:crossAx val="180303279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6583333333333331E-2"/>
          <c:y val="0.29559023529597095"/>
          <c:w val="0.62170783266261676"/>
          <c:h val="0.22567876932050165"/>
        </c:manualLayout>
      </c:layout>
      <c:barChart>
        <c:barDir val="bar"/>
        <c:grouping val="stacked"/>
        <c:varyColors val="0"/>
        <c:ser>
          <c:idx val="0"/>
          <c:order val="0"/>
          <c:tx>
            <c:strRef>
              <c:f>Sheet1!$G$4</c:f>
              <c:strCache>
                <c:ptCount val="1"/>
                <c:pt idx="0">
                  <c:v>Government Solutions</c:v>
                </c:pt>
              </c:strCache>
            </c:strRef>
          </c:tx>
          <c:spPr>
            <a:solidFill>
              <a:srgbClr val="C7EFFF"/>
            </a:solidFill>
            <a:ln>
              <a:noFill/>
            </a:ln>
            <a:effectLst/>
          </c:spPr>
          <c:invertIfNegative val="0"/>
          <c:cat>
            <c:strRef>
              <c:f>Sheet1!$F$5</c:f>
              <c:strCache>
                <c:ptCount val="1"/>
                <c:pt idx="0">
                  <c:v>total</c:v>
                </c:pt>
              </c:strCache>
            </c:strRef>
          </c:cat>
          <c:val>
            <c:numRef>
              <c:f>Sheet1!$G$5</c:f>
              <c:numCache>
                <c:formatCode>General</c:formatCode>
                <c:ptCount val="1"/>
                <c:pt idx="0">
                  <c:v>0.79539099411821435</c:v>
                </c:pt>
              </c:numCache>
            </c:numRef>
          </c:val>
          <c:extLst>
            <c:ext xmlns:c16="http://schemas.microsoft.com/office/drawing/2014/chart" uri="{C3380CC4-5D6E-409C-BE32-E72D297353CC}">
              <c16:uniqueId val="{00000000-3298-4A3F-A688-B9AFB28D2471}"/>
            </c:ext>
          </c:extLst>
        </c:ser>
        <c:ser>
          <c:idx val="1"/>
          <c:order val="1"/>
          <c:tx>
            <c:strRef>
              <c:f>Sheet1!$H$4</c:f>
              <c:strCache>
                <c:ptCount val="1"/>
                <c:pt idx="0">
                  <c:v>Unmanned Systems</c:v>
                </c:pt>
              </c:strCache>
            </c:strRef>
          </c:tx>
          <c:spPr>
            <a:solidFill>
              <a:srgbClr val="0F213F"/>
            </a:solidFill>
            <a:ln>
              <a:noFill/>
            </a:ln>
            <a:effectLst/>
          </c:spPr>
          <c:invertIfNegative val="0"/>
          <c:cat>
            <c:strRef>
              <c:f>Sheet1!$F$5</c:f>
              <c:strCache>
                <c:ptCount val="1"/>
                <c:pt idx="0">
                  <c:v>total</c:v>
                </c:pt>
              </c:strCache>
            </c:strRef>
          </c:cat>
          <c:val>
            <c:numRef>
              <c:f>Sheet1!$H$5</c:f>
              <c:numCache>
                <c:formatCode>General</c:formatCode>
                <c:ptCount val="1"/>
                <c:pt idx="0">
                  <c:v>0.20460900588178577</c:v>
                </c:pt>
              </c:numCache>
            </c:numRef>
          </c:val>
          <c:extLst>
            <c:ext xmlns:c16="http://schemas.microsoft.com/office/drawing/2014/chart" uri="{C3380CC4-5D6E-409C-BE32-E72D297353CC}">
              <c16:uniqueId val="{00000001-3298-4A3F-A688-B9AFB28D2471}"/>
            </c:ext>
          </c:extLst>
        </c:ser>
        <c:dLbls>
          <c:showLegendKey val="0"/>
          <c:showVal val="0"/>
          <c:showCatName val="0"/>
          <c:showSerName val="0"/>
          <c:showPercent val="0"/>
          <c:showBubbleSize val="0"/>
        </c:dLbls>
        <c:gapWidth val="150"/>
        <c:overlap val="100"/>
        <c:axId val="789257056"/>
        <c:axId val="789253216"/>
      </c:barChart>
      <c:catAx>
        <c:axId val="789257056"/>
        <c:scaling>
          <c:orientation val="minMax"/>
        </c:scaling>
        <c:delete val="1"/>
        <c:axPos val="l"/>
        <c:numFmt formatCode="General" sourceLinked="1"/>
        <c:majorTickMark val="none"/>
        <c:minorTickMark val="none"/>
        <c:tickLblPos val="nextTo"/>
        <c:crossAx val="789253216"/>
        <c:crosses val="autoZero"/>
        <c:auto val="1"/>
        <c:lblAlgn val="ctr"/>
        <c:lblOffset val="100"/>
        <c:noMultiLvlLbl val="0"/>
      </c:catAx>
      <c:valAx>
        <c:axId val="789253216"/>
        <c:scaling>
          <c:orientation val="minMax"/>
          <c:max val="1"/>
        </c:scaling>
        <c:delete val="0"/>
        <c:axPos val="b"/>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892570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11699" cy="463408"/>
          </a:xfrm>
          <a:prstGeom prst="rect">
            <a:avLst/>
          </a:prstGeom>
          <a:noFill/>
          <a:ln>
            <a:noFill/>
          </a:ln>
        </p:spPr>
        <p:txBody>
          <a:bodyPr anchorCtr="0" anchor="t" bIns="46225" lIns="92475" spcFirstLastPara="1" rIns="92475" wrap="square" tIns="462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36768" y="0"/>
            <a:ext cx="3011699" cy="463408"/>
          </a:xfrm>
          <a:prstGeom prst="rect">
            <a:avLst/>
          </a:prstGeom>
          <a:noFill/>
          <a:ln>
            <a:noFill/>
          </a:ln>
        </p:spPr>
        <p:txBody>
          <a:bodyPr anchorCtr="0" anchor="t" bIns="46225" lIns="92475" spcFirstLastPara="1" rIns="92475" wrap="square" tIns="462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772669"/>
            <a:ext cx="3011699" cy="463407"/>
          </a:xfrm>
          <a:prstGeom prst="rect">
            <a:avLst/>
          </a:prstGeom>
          <a:noFill/>
          <a:ln>
            <a:noFill/>
          </a:ln>
        </p:spPr>
        <p:txBody>
          <a:bodyPr anchorCtr="0" anchor="b" bIns="46225" lIns="92475" spcFirstLastPara="1" rIns="92475" wrap="square" tIns="462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1: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58" name="Google Shape;58;p1: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5: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251" name="Google Shape;251;p5: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8: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300" name="Google Shape;300;p18: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354" name="Google Shape;354;p4: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4: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34: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rPr lang="en-US" sz="1200"/>
              <a:t>The defense budget is expected to grow with small nominal growth in operations and maintenance expenses as well as the ongoing war in Ukraine, the war between Israel and Hamas, and the potential threat that China presents in Taiwan may lead to defense spending</a:t>
            </a:r>
            <a:endParaRPr/>
          </a:p>
          <a:p>
            <a:pPr indent="-228600" lvl="0" marL="457200" marR="0" rtl="0" algn="l">
              <a:lnSpc>
                <a:spcPct val="100000"/>
              </a:lnSpc>
              <a:spcBef>
                <a:spcPts val="0"/>
              </a:spcBef>
              <a:spcAft>
                <a:spcPts val="0"/>
              </a:spcAft>
              <a:buSzPts val="1400"/>
              <a:buNone/>
            </a:pPr>
            <a:r>
              <a:rPr lang="en-US" sz="1200"/>
              <a:t>AVAV is a leader in the low-altitude UAV segment and acquiring Kratos’ unmanned systems segment will enable AVAV to expand further into the medium-altitude long-endurance, MALE UAVs, segment </a:t>
            </a:r>
            <a:endParaRPr/>
          </a:p>
        </p:txBody>
      </p:sp>
      <p:sp>
        <p:nvSpPr>
          <p:cNvPr id="420" name="Google Shape;420;p34: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35: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454" name="Google Shape;454;p35: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36: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36: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462" name="Google Shape;462;p36: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37: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496" name="Google Shape;496;p37: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38: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515" name="Google Shape;515;p38: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39: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39: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rPr b="0" i="0" lang="en-US" sz="1800" u="none" strike="noStrike">
                <a:solidFill>
                  <a:srgbClr val="008000"/>
                </a:solidFill>
                <a:latin typeface="Arial"/>
                <a:ea typeface="Arial"/>
                <a:cs typeface="Arial"/>
                <a:sym typeface="Arial"/>
              </a:rPr>
              <a:t>$163.00 $163.00 </a:t>
            </a:r>
            <a:endParaRPr/>
          </a:p>
        </p:txBody>
      </p:sp>
      <p:sp>
        <p:nvSpPr>
          <p:cNvPr id="531" name="Google Shape;531;p39: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40: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570" name="Google Shape;570;p40: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7: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66" name="Google Shape;66;p27: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1: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41: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rPr lang="en-US"/>
              <a:t>Kratos is very active in the M&amp;A. </a:t>
            </a:r>
            <a:endParaRPr/>
          </a:p>
          <a:p>
            <a:pPr indent="-228600" lvl="0" marL="457200" marR="0" rtl="0" algn="l">
              <a:lnSpc>
                <a:spcPct val="100000"/>
              </a:lnSpc>
              <a:spcBef>
                <a:spcPts val="0"/>
              </a:spcBef>
              <a:spcAft>
                <a:spcPts val="0"/>
              </a:spcAft>
              <a:buSzPts val="1400"/>
              <a:buNone/>
            </a:pPr>
            <a:r>
              <a:rPr lang="en-US"/>
              <a:t>Strong revenue growth. Not so much in the UxS segment</a:t>
            </a:r>
            <a:endParaRPr/>
          </a:p>
        </p:txBody>
      </p:sp>
      <p:sp>
        <p:nvSpPr>
          <p:cNvPr id="578" name="Google Shape;578;p41: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2: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619" name="Google Shape;619;p42: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43: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653" name="Google Shape;653;p43: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44: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44: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661" name="Google Shape;661;p44: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45: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696" name="Google Shape;696;p45: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46: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714" name="Google Shape;714;p46: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47: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729" name="Google Shape;729;p47: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48: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736" name="Google Shape;736;p48: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49: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rPr lang="en-US"/>
              <a:t>Change smart art to one steve has</a:t>
            </a:r>
            <a:endParaRPr/>
          </a:p>
        </p:txBody>
      </p:sp>
      <p:sp>
        <p:nvSpPr>
          <p:cNvPr id="785" name="Google Shape;785;p49: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50: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50: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Clr>
                <a:schemeClr val="dk1"/>
              </a:buClr>
              <a:buSzPts val="1200"/>
              <a:buFont typeface="Calibri"/>
              <a:buNone/>
            </a:pPr>
            <a:r>
              <a:rPr lang="en-US"/>
              <a:t>Think about pairing ugv’s with atma (road clearing capabilities – then can drop these surveillance drones in new areas)</a:t>
            </a:r>
            <a:endParaRPr/>
          </a:p>
        </p:txBody>
      </p:sp>
      <p:sp>
        <p:nvSpPr>
          <p:cNvPr id="814" name="Google Shape;814;p50: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8: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95" name="Google Shape;95;p28: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p51: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6" name="Google Shape;846;p51: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47" name="Google Shape;847;p51: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p52: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p52: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77" name="Google Shape;877;p52: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p53: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p53: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98" name="Google Shape;898;p53: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54: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p54: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Clr>
                <a:schemeClr val="dk1"/>
              </a:buClr>
              <a:buSzPts val="1200"/>
              <a:buFont typeface="Calibri"/>
              <a:buNone/>
            </a:pPr>
            <a:r>
              <a:rPr lang="en-US"/>
              <a:t>Etc. </a:t>
            </a:r>
            <a:r>
              <a:rPr lang="en-US" sz="1200"/>
              <a:t>, microwave electronics, hypersonic and rocket systems, missile defense, jet engines, rocket motors and turbine technologies, and training systems</a:t>
            </a:r>
            <a:endParaRPr/>
          </a:p>
          <a:p>
            <a:pPr indent="0" lvl="0" marL="0" rtl="0" algn="l">
              <a:lnSpc>
                <a:spcPct val="100000"/>
              </a:lnSpc>
              <a:spcBef>
                <a:spcPts val="0"/>
              </a:spcBef>
              <a:spcAft>
                <a:spcPts val="0"/>
              </a:spcAft>
              <a:buClr>
                <a:schemeClr val="dk1"/>
              </a:buClr>
              <a:buSzPts val="1200"/>
              <a:buFont typeface="Calibri"/>
              <a:buNone/>
            </a:pPr>
            <a:r>
              <a:t/>
            </a:r>
            <a:endParaRPr sz="1200"/>
          </a:p>
          <a:p>
            <a:pPr indent="0" lvl="0" marL="0" rtl="0" algn="l">
              <a:lnSpc>
                <a:spcPct val="100000"/>
              </a:lnSpc>
              <a:spcBef>
                <a:spcPts val="0"/>
              </a:spcBef>
              <a:spcAft>
                <a:spcPts val="0"/>
              </a:spcAft>
              <a:buClr>
                <a:schemeClr val="dk1"/>
              </a:buClr>
              <a:buSzPts val="1200"/>
              <a:buFont typeface="Calibri"/>
              <a:buNone/>
            </a:pPr>
            <a:r>
              <a:rPr lang="en-US" sz="1200"/>
              <a:t>Weakness is kratos has expressed desire for contract diversity</a:t>
            </a:r>
            <a:endParaRPr/>
          </a:p>
        </p:txBody>
      </p:sp>
      <p:sp>
        <p:nvSpPr>
          <p:cNvPr id="924" name="Google Shape;924;p54: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55: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950" name="Google Shape;950;p55: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56: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957" name="Google Shape;957;p56: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57: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8" name="Google Shape;988;p57: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rPr b="0" i="0" lang="en-US">
                <a:solidFill>
                  <a:srgbClr val="C3C6D6"/>
                </a:solidFill>
                <a:latin typeface="Arial"/>
                <a:ea typeface="Arial"/>
                <a:cs typeface="Arial"/>
                <a:sym typeface="Arial"/>
              </a:rPr>
              <a:t>AeroVironment has contracts with several allied partners, including Lithuania, Romania, and Sweden. AeroVironment's small unmanned aircraft systems are also used by the armed forces of Italy, Denmark, the Netherlands, Spain, France, Norway, the Czech Republic, Thailand, and Australia. These relationships goes as far back as 2012. AVAV also has contracts with DoD.</a:t>
            </a:r>
            <a:endParaRPr/>
          </a:p>
          <a:p>
            <a:pPr indent="-228600" lvl="0" marL="457200" marR="0" rtl="0" algn="l">
              <a:lnSpc>
                <a:spcPct val="100000"/>
              </a:lnSpc>
              <a:spcBef>
                <a:spcPts val="0"/>
              </a:spcBef>
              <a:spcAft>
                <a:spcPts val="0"/>
              </a:spcAft>
              <a:buSzPts val="1400"/>
              <a:buNone/>
            </a:pPr>
            <a:r>
              <a:rPr b="0" i="0" lang="en-US">
                <a:solidFill>
                  <a:srgbClr val="EEF0FF"/>
                </a:solidFill>
                <a:latin typeface="Arial"/>
                <a:ea typeface="Arial"/>
                <a:cs typeface="Arial"/>
                <a:sym typeface="Arial"/>
              </a:rPr>
              <a:t>Kratos primary customers include the United States Air Force, Navy, and Army.</a:t>
            </a:r>
            <a:endParaRPr/>
          </a:p>
          <a:p>
            <a:pPr indent="-228600" lvl="0" marL="457200" marR="0" rtl="0" algn="l">
              <a:lnSpc>
                <a:spcPct val="100000"/>
              </a:lnSpc>
              <a:spcBef>
                <a:spcPts val="0"/>
              </a:spcBef>
              <a:spcAft>
                <a:spcPts val="0"/>
              </a:spcAft>
              <a:buSzPts val="1400"/>
              <a:buNone/>
            </a:pPr>
            <a:r>
              <a:rPr b="0" i="0" lang="en-US">
                <a:solidFill>
                  <a:srgbClr val="EEF0FF"/>
                </a:solidFill>
                <a:latin typeface="Arial"/>
                <a:ea typeface="Arial"/>
                <a:cs typeface="Arial"/>
                <a:sym typeface="Arial"/>
              </a:rPr>
              <a:t>I believe the ability for kratos products to become more global is something that should be emphasized</a:t>
            </a:r>
            <a:endParaRPr/>
          </a:p>
        </p:txBody>
      </p:sp>
      <p:sp>
        <p:nvSpPr>
          <p:cNvPr id="989" name="Google Shape;989;p57: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58: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027" name="Google Shape;1027;p58: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p59: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0" name="Google Shape;1060;p59: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1061" name="Google Shape;1061;p59: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p60: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086" name="Google Shape;1086;p60: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9: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03" name="Google Shape;103;p29: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61: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p61: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094" name="Google Shape;1094;p61: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62: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9" name="Google Shape;1139;p62: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140" name="Google Shape;1140;p62: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p63: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3" name="Google Shape;1183;p63: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184" name="Google Shape;1184;p63: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p12: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9" name="Google Shape;1229;p12: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30" name="Google Shape;1230;p12: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p16: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46" name="Google Shape;1246;p16: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7: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77" name="Google Shape;1277;p17: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8: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320" name="Google Shape;1320;p8: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11: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342" name="Google Shape;1342;p11: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p9: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57" name="Google Shape;1357;p9: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7: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3" name="Google Shape;1373;p7: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374" name="Google Shape;1374;p7: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0: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10" name="Google Shape;110;p30: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10: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p10: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402" name="Google Shape;1402;p10: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64: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421" name="Google Shape;1421;p64: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6: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447" name="Google Shape;1447;p6: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65: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482" name="Google Shape;1482;p65: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66: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519" name="Google Shape;1519;p66: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67: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8" name="Google Shape;1538;p67: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1539" name="Google Shape;1539;p67: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68: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6" name="Google Shape;1546;p68: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1547" name="Google Shape;1547;p68: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69: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4" name="Google Shape;1554;p69: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1555" name="Google Shape;1555;p69: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70: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562" name="Google Shape;1562;p70: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p71: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2" name="Google Shape;1572;p71: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1573" name="Google Shape;1573;p71: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1: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31: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136" name="Google Shape;136;p31: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p72: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8" name="Google Shape;1588;p72: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1589" name="Google Shape;1589;p72: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p73: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597" name="Google Shape;1597;p73: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p74: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607" name="Google Shape;1607;p74: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75: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627" name="Google Shape;1627;p75: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p76: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4" name="Google Shape;1634;p76: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rPr lang="en-US"/>
              <a:t>MAKO: Doesn’t need a runway, fighter-like unmanned plane, rocket-assisted launch</a:t>
            </a:r>
            <a:endParaRPr/>
          </a:p>
          <a:p>
            <a:pPr indent="-228600" lvl="0" marL="457200" marR="0" rtl="0" algn="l">
              <a:lnSpc>
                <a:spcPct val="100000"/>
              </a:lnSpc>
              <a:spcBef>
                <a:spcPts val="0"/>
              </a:spcBef>
              <a:spcAft>
                <a:spcPts val="0"/>
              </a:spcAft>
              <a:buSzPts val="1400"/>
              <a:buNone/>
            </a:pPr>
            <a:r>
              <a:rPr lang="en-US"/>
              <a:t>VALKYRIE: Unmanned wingman, alone operator, or swarm capability</a:t>
            </a:r>
            <a:endParaRPr/>
          </a:p>
          <a:p>
            <a:pPr indent="-228600" lvl="0" marL="457200" marR="0" rtl="0" algn="l">
              <a:lnSpc>
                <a:spcPct val="100000"/>
              </a:lnSpc>
              <a:spcBef>
                <a:spcPts val="0"/>
              </a:spcBef>
              <a:spcAft>
                <a:spcPts val="0"/>
              </a:spcAft>
              <a:buSzPts val="1400"/>
              <a:buNone/>
            </a:pPr>
            <a:r>
              <a:rPr lang="en-US"/>
              <a:t>GREMLIN: Very large, works to recover drones and transport them</a:t>
            </a:r>
            <a:endParaRPr/>
          </a:p>
          <a:p>
            <a:pPr indent="-228600" lvl="0" marL="457200" marR="0" rtl="0" algn="l">
              <a:lnSpc>
                <a:spcPct val="100000"/>
              </a:lnSpc>
              <a:spcBef>
                <a:spcPts val="0"/>
              </a:spcBef>
              <a:spcAft>
                <a:spcPts val="0"/>
              </a:spcAft>
              <a:buSzPts val="1400"/>
              <a:buNone/>
            </a:pPr>
            <a:r>
              <a:rPr lang="en-US"/>
              <a:t>HMGVT:</a:t>
            </a:r>
            <a:r>
              <a:rPr b="0" i="0" lang="en-US">
                <a:solidFill>
                  <a:srgbClr val="000000"/>
                </a:solidFill>
                <a:latin typeface="PT Sans"/>
                <a:ea typeface="PT Sans"/>
                <a:cs typeface="PT Sans"/>
                <a:sym typeface="PT Sans"/>
              </a:rPr>
              <a:t>The retrofit kit converts human-driven vehicles into unmanned systems, enabling tele-operational, path following, and autonomous operation through the integration of a Vehicle Control Module (VCM), electromechanical actuators, communications systems, Point of View (POV) cameras, sensors, and hardware installation kits. These vehicles are used to support different mission objectives, including testing and training.</a:t>
            </a:r>
            <a:endParaRPr/>
          </a:p>
          <a:p>
            <a:pPr indent="-228600" lvl="0" marL="457200" marR="0" rtl="0" algn="l">
              <a:lnSpc>
                <a:spcPct val="100000"/>
              </a:lnSpc>
              <a:spcBef>
                <a:spcPts val="0"/>
              </a:spcBef>
              <a:spcAft>
                <a:spcPts val="0"/>
              </a:spcAft>
              <a:buSzPts val="1400"/>
              <a:buNone/>
            </a:pPr>
            <a:r>
              <a:rPr lang="en-US"/>
              <a:t>M-PAK: </a:t>
            </a:r>
            <a:r>
              <a:rPr b="0" i="0" lang="en-US">
                <a:solidFill>
                  <a:srgbClr val="000000"/>
                </a:solidFill>
                <a:latin typeface="PT Sans"/>
                <a:ea typeface="PT Sans"/>
                <a:cs typeface="PT Sans"/>
                <a:sym typeface="PT Sans"/>
              </a:rPr>
              <a:t>driverless follower as needed to maintain haul capacity when there are driver shortages or to increase haul capacity to meet growing production demands.</a:t>
            </a:r>
            <a:endParaRPr/>
          </a:p>
          <a:p>
            <a:pPr indent="-228600" lvl="0" marL="457200" marR="0" rtl="0" algn="l">
              <a:lnSpc>
                <a:spcPct val="100000"/>
              </a:lnSpc>
              <a:spcBef>
                <a:spcPts val="0"/>
              </a:spcBef>
              <a:spcAft>
                <a:spcPts val="0"/>
              </a:spcAft>
              <a:buSzPts val="1400"/>
              <a:buNone/>
            </a:pPr>
            <a:r>
              <a:rPr lang="en-US"/>
              <a:t>ATMA:  Can be mounted to M-Pak – CLEARENCE: Make roads safe and clear the way for vehicles</a:t>
            </a:r>
            <a:endParaRPr/>
          </a:p>
        </p:txBody>
      </p:sp>
      <p:sp>
        <p:nvSpPr>
          <p:cNvPr id="1635" name="Google Shape;1635;p76: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p77: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666" name="Google Shape;1666;p77: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p78: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675" name="Google Shape;1675;p78: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p79: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685" name="Google Shape;1685;p79: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p80: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694" name="Google Shape;1694;p80: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p20: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2" name="Google Shape;1702;p20: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703" name="Google Shape;1703;p20: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32: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69" name="Google Shape;169;p32: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p81: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737" name="Google Shape;1737;p81: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82: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3" name="Google Shape;1763;p82: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1764" name="Google Shape;1764;p82: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p83: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rPr lang="en-US"/>
              <a:t>Performed poorly in 2022 because of covid and supply chain issues.</a:t>
            </a:r>
            <a:endParaRPr/>
          </a:p>
          <a:p>
            <a:pPr indent="0" lvl="0" marL="0" rtl="0" algn="l">
              <a:lnSpc>
                <a:spcPct val="100000"/>
              </a:lnSpc>
              <a:spcBef>
                <a:spcPts val="0"/>
              </a:spcBef>
              <a:spcAft>
                <a:spcPts val="0"/>
              </a:spcAft>
              <a:buSzPts val="1400"/>
              <a:buNone/>
            </a:pPr>
            <a:r>
              <a:rPr lang="en-US"/>
              <a:t>Has grown since through </a:t>
            </a:r>
            <a:endParaRPr/>
          </a:p>
          <a:p>
            <a:pPr indent="-317500" lvl="0" marL="457200" rtl="0" algn="l">
              <a:lnSpc>
                <a:spcPct val="100000"/>
              </a:lnSpc>
              <a:spcBef>
                <a:spcPts val="0"/>
              </a:spcBef>
              <a:spcAft>
                <a:spcPts val="0"/>
              </a:spcAft>
              <a:buSzPts val="1400"/>
              <a:buChar char="-"/>
            </a:pPr>
            <a:r>
              <a:rPr lang="en-US"/>
              <a:t>increase of demand in the A&amp;D industry</a:t>
            </a:r>
            <a:endParaRPr/>
          </a:p>
          <a:p>
            <a:pPr indent="-317500" lvl="0" marL="457200" rtl="0" algn="l">
              <a:lnSpc>
                <a:spcPct val="100000"/>
              </a:lnSpc>
              <a:spcBef>
                <a:spcPts val="0"/>
              </a:spcBef>
              <a:spcAft>
                <a:spcPts val="0"/>
              </a:spcAft>
              <a:buSzPts val="1400"/>
              <a:buChar char="-"/>
            </a:pPr>
            <a:r>
              <a:rPr lang="en-US"/>
              <a:t>strategic acquisitions and partnerships</a:t>
            </a:r>
            <a:endParaRPr/>
          </a:p>
          <a:p>
            <a:pPr indent="-317500" lvl="0" marL="457200" rtl="0" algn="l">
              <a:lnSpc>
                <a:spcPct val="100000"/>
              </a:lnSpc>
              <a:spcBef>
                <a:spcPts val="0"/>
              </a:spcBef>
              <a:spcAft>
                <a:spcPts val="0"/>
              </a:spcAft>
              <a:buSzPts val="1400"/>
              <a:buChar char="-"/>
            </a:pPr>
            <a:r>
              <a:rPr lang="en-US"/>
              <a:t>innovation in UxS</a:t>
            </a:r>
            <a:endParaRPr/>
          </a:p>
          <a:p>
            <a:pPr indent="-317500" lvl="0" marL="457200" rtl="0" algn="l">
              <a:lnSpc>
                <a:spcPct val="100000"/>
              </a:lnSpc>
              <a:spcBef>
                <a:spcPts val="0"/>
              </a:spcBef>
              <a:spcAft>
                <a:spcPts val="0"/>
              </a:spcAft>
              <a:buSzPts val="1400"/>
              <a:buChar char="-"/>
            </a:pPr>
            <a:r>
              <a:rPr lang="en-US"/>
              <a:t>increases in government contracts</a:t>
            </a:r>
            <a:endParaRPr/>
          </a:p>
        </p:txBody>
      </p:sp>
      <p:sp>
        <p:nvSpPr>
          <p:cNvPr id="1815" name="Google Shape;1815;p83: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p84: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835" name="Google Shape;1835;p84: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85: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856" name="Google Shape;1856;p85: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86: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863" name="Google Shape;1863;p86: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p87: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873" name="Google Shape;1873;p87: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88: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901" name="Google Shape;1901;p88: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p89: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7" name="Google Shape;1927;p89: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1928" name="Google Shape;1928;p89: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p90: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8" name="Google Shape;1988;p90: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rPr lang="en-US"/>
              <a:t>strategic growth areas, including unmanned tactical aircraft drone systems, space and satellite communication software and systems, rocket engines and hypersonic systems, jet engines, turbine and other engine technologies</a:t>
            </a:r>
            <a:endParaRPr/>
          </a:p>
        </p:txBody>
      </p:sp>
      <p:sp>
        <p:nvSpPr>
          <p:cNvPr id="1989" name="Google Shape;1989;p90: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2: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2: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177" name="Google Shape;177;p2: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p91: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2013" name="Google Shape;2013;p91: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92: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0" name="Google Shape;2020;p92: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2021" name="Google Shape;2021;p92: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93:notes"/>
          <p:cNvSpPr txBox="1"/>
          <p:nvPr>
            <p:ph idx="1" type="body"/>
          </p:nvPr>
        </p:nvSpPr>
        <p:spPr>
          <a:xfrm>
            <a:off x="731521" y="4620578"/>
            <a:ext cx="5852160" cy="3780473"/>
          </a:xfrm>
          <a:prstGeom prst="rect">
            <a:avLst/>
          </a:prstGeom>
          <a:noFill/>
          <a:ln>
            <a:noFill/>
          </a:ln>
        </p:spPr>
        <p:txBody>
          <a:bodyPr anchorCtr="0" anchor="t" bIns="48325" lIns="96650" spcFirstLastPara="1" rIns="96650" wrap="square" tIns="483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2045" name="Google Shape;2045;p93:notes"/>
          <p:cNvSpPr/>
          <p:nvPr>
            <p:ph idx="2" type="sldImg"/>
          </p:nvPr>
        </p:nvSpPr>
        <p:spPr>
          <a:xfrm>
            <a:off x="1497013" y="1200150"/>
            <a:ext cx="4321175" cy="3240088"/>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p94: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1" name="Google Shape;2071;p94: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2072" name="Google Shape;2072;p94: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p95: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9" name="Google Shape;2109;p95: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2110" name="Google Shape;2110;p95: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p21: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0" lvl="0" marL="0" rtl="0" algn="l">
              <a:lnSpc>
                <a:spcPct val="100000"/>
              </a:lnSpc>
              <a:spcBef>
                <a:spcPts val="0"/>
              </a:spcBef>
              <a:spcAft>
                <a:spcPts val="0"/>
              </a:spcAft>
              <a:buSzPts val="1400"/>
              <a:buNone/>
            </a:pPr>
            <a:r>
              <a:t/>
            </a:r>
            <a:endParaRPr/>
          </a:p>
        </p:txBody>
      </p:sp>
      <p:sp>
        <p:nvSpPr>
          <p:cNvPr id="2121" name="Google Shape;2121;p21: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p96: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1" name="Google Shape;2141;p96: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rPr lang="en-US"/>
              <a:t>AVAV ratios are significantly higher than industry standards.</a:t>
            </a:r>
            <a:endParaRPr/>
          </a:p>
          <a:p>
            <a:pPr indent="-228600" lvl="0" marL="457200" marR="0" rtl="0" algn="l">
              <a:lnSpc>
                <a:spcPct val="100000"/>
              </a:lnSpc>
              <a:spcBef>
                <a:spcPts val="0"/>
              </a:spcBef>
              <a:spcAft>
                <a:spcPts val="0"/>
              </a:spcAft>
              <a:buSzPts val="1400"/>
              <a:buNone/>
            </a:pPr>
            <a:r>
              <a:rPr lang="en-US"/>
              <a:t>Overspeculation of AVAV performance for stock owners indicates speculative buying</a:t>
            </a:r>
            <a:endParaRPr/>
          </a:p>
          <a:p>
            <a:pPr indent="-228600" lvl="0" marL="457200" marR="0" rtl="0" algn="l">
              <a:lnSpc>
                <a:spcPct val="100000"/>
              </a:lnSpc>
              <a:spcBef>
                <a:spcPts val="0"/>
              </a:spcBef>
              <a:spcAft>
                <a:spcPts val="0"/>
              </a:spcAft>
              <a:buSzPts val="1400"/>
              <a:buNone/>
            </a:pPr>
            <a:r>
              <a:rPr lang="en-US"/>
              <a:t>AVAV isn’t an attractive company to acquire based of price, high capital requirements, specificity of product</a:t>
            </a:r>
            <a:endParaRPr/>
          </a:p>
          <a:p>
            <a:pPr indent="-228600" lvl="0" marL="457200" marR="0" rtl="0" algn="l">
              <a:lnSpc>
                <a:spcPct val="100000"/>
              </a:lnSpc>
              <a:spcBef>
                <a:spcPts val="0"/>
              </a:spcBef>
              <a:spcAft>
                <a:spcPts val="0"/>
              </a:spcAft>
              <a:buSzPts val="1400"/>
              <a:buNone/>
            </a:pPr>
            <a:r>
              <a:rPr lang="en-US"/>
              <a:t>Competitors are: Lockheeed, L3Harris, RTX, BAE Systems, Northrup Grumman</a:t>
            </a:r>
            <a:endParaRPr/>
          </a:p>
        </p:txBody>
      </p:sp>
      <p:sp>
        <p:nvSpPr>
          <p:cNvPr id="2142" name="Google Shape;2142;p96: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9" name="Shape 2169"/>
        <p:cNvGrpSpPr/>
        <p:nvPr/>
      </p:nvGrpSpPr>
      <p:grpSpPr>
        <a:xfrm>
          <a:off x="0" y="0"/>
          <a:ext cx="0" cy="0"/>
          <a:chOff x="0" y="0"/>
          <a:chExt cx="0" cy="0"/>
        </a:xfrm>
      </p:grpSpPr>
      <p:sp>
        <p:nvSpPr>
          <p:cNvPr id="2170" name="Google Shape;2170;p97:notes"/>
          <p:cNvSpPr txBox="1"/>
          <p:nvPr>
            <p:ph idx="1" type="body"/>
          </p:nvPr>
        </p:nvSpPr>
        <p:spPr>
          <a:xfrm>
            <a:off x="695008" y="4444861"/>
            <a:ext cx="5560060" cy="3636705"/>
          </a:xfrm>
          <a:prstGeom prst="rect">
            <a:avLst/>
          </a:prstGeom>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2171" name="Google Shape;2171;p97: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33:notes"/>
          <p:cNvSpPr/>
          <p:nvPr>
            <p:ph idx="2" type="sldImg"/>
          </p:nvPr>
        </p:nvSpPr>
        <p:spPr>
          <a:xfrm>
            <a:off x="1397000" y="1154113"/>
            <a:ext cx="4156075" cy="31178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33:notes"/>
          <p:cNvSpPr txBox="1"/>
          <p:nvPr>
            <p:ph idx="1" type="body"/>
          </p:nvPr>
        </p:nvSpPr>
        <p:spPr>
          <a:xfrm>
            <a:off x="695008" y="4444861"/>
            <a:ext cx="5560060" cy="3636705"/>
          </a:xfrm>
          <a:prstGeom prst="rect">
            <a:avLst/>
          </a:prstGeom>
          <a:noFill/>
          <a:ln>
            <a:noFill/>
          </a:ln>
        </p:spPr>
        <p:txBody>
          <a:bodyPr anchorCtr="0" anchor="t" bIns="46225" lIns="92475" spcFirstLastPara="1" rIns="92475" wrap="square" tIns="46225">
            <a:noAutofit/>
          </a:bodyPr>
          <a:lstStyle/>
          <a:p>
            <a:pPr indent="-228600" lvl="0" marL="457200" marR="0" rtl="0" algn="l">
              <a:lnSpc>
                <a:spcPct val="100000"/>
              </a:lnSpc>
              <a:spcBef>
                <a:spcPts val="0"/>
              </a:spcBef>
              <a:spcAft>
                <a:spcPts val="0"/>
              </a:spcAft>
              <a:buSzPts val="1400"/>
              <a:buNone/>
            </a:pPr>
            <a:r>
              <a:t/>
            </a:r>
            <a:endParaRPr/>
          </a:p>
        </p:txBody>
      </p:sp>
      <p:sp>
        <p:nvSpPr>
          <p:cNvPr id="219" name="Google Shape;219;p33:notes"/>
          <p:cNvSpPr txBox="1"/>
          <p:nvPr>
            <p:ph idx="12" type="sldNum"/>
          </p:nvPr>
        </p:nvSpPr>
        <p:spPr>
          <a:xfrm>
            <a:off x="3936768" y="8772669"/>
            <a:ext cx="3011699" cy="463407"/>
          </a:xfrm>
          <a:prstGeom prst="rect">
            <a:avLst/>
          </a:prstGeom>
          <a:noFill/>
          <a:ln>
            <a:noFill/>
          </a:ln>
        </p:spPr>
        <p:txBody>
          <a:bodyPr anchorCtr="0" anchor="b" bIns="46225" lIns="92475" spcFirstLastPara="1" rIns="92475" wrap="square" tIns="46225">
            <a:noAutofit/>
          </a:bodyPr>
          <a:lstStyle/>
          <a:p>
            <a:pPr indent="0" lvl="0" marL="0" rtl="0" algn="l">
              <a:lnSpc>
                <a:spcPct val="100000"/>
              </a:lnSpc>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6" name="Shape 16"/>
        <p:cNvGrpSpPr/>
        <p:nvPr/>
      </p:nvGrpSpPr>
      <p:grpSpPr>
        <a:xfrm>
          <a:off x="0" y="0"/>
          <a:ext cx="0" cy="0"/>
          <a:chOff x="0" y="0"/>
          <a:chExt cx="0" cy="0"/>
        </a:xfrm>
      </p:grpSpPr>
      <p:sp>
        <p:nvSpPr>
          <p:cNvPr id="17" name="Google Shape;17;p23"/>
          <p:cNvSpPr txBox="1"/>
          <p:nvPr>
            <p:ph idx="1" type="body"/>
          </p:nvPr>
        </p:nvSpPr>
        <p:spPr>
          <a:xfrm>
            <a:off x="1141413" y="3237891"/>
            <a:ext cx="6861175" cy="382218"/>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300"/>
              <a:buNone/>
              <a:defRPr sz="1300" cap="none">
                <a:solidFill>
                  <a:schemeClr val="lt1"/>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3"/>
          <p:cNvSpPr txBox="1"/>
          <p:nvPr>
            <p:ph idx="2" type="body"/>
          </p:nvPr>
        </p:nvSpPr>
        <p:spPr>
          <a:xfrm>
            <a:off x="1141413" y="3637042"/>
            <a:ext cx="6861175" cy="482600"/>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dk2"/>
              </a:buClr>
              <a:buSzPts val="2000"/>
              <a:buNone/>
              <a:defRPr b="1" sz="20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23"/>
          <p:cNvSpPr txBox="1"/>
          <p:nvPr>
            <p:ph idx="3"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lvl1pPr indent="-228600" lvl="0" marL="457200" algn="r">
              <a:lnSpc>
                <a:spcPct val="90000"/>
              </a:lnSpc>
              <a:spcBef>
                <a:spcPts val="1000"/>
              </a:spcBef>
              <a:spcAft>
                <a:spcPts val="0"/>
              </a:spcAft>
              <a:buClr>
                <a:srgbClr val="7B7B7B"/>
              </a:buClr>
              <a:buSzPts val="800"/>
              <a:buNone/>
              <a:defRPr b="0" sz="800" cap="none">
                <a:solidFill>
                  <a:srgbClr val="7B7B7B"/>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3"/>
          <p:cNvSpPr txBox="1"/>
          <p:nvPr/>
        </p:nvSpPr>
        <p:spPr>
          <a:xfrm>
            <a:off x="1471448" y="208308"/>
            <a:ext cx="3752193" cy="200014"/>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0000"/>
              </a:buClr>
              <a:buSzPts val="1000"/>
              <a:buFont typeface="Arial"/>
              <a:buNone/>
            </a:pPr>
            <a:r>
              <a:rPr b="0" i="1" lang="en-US" sz="700" u="none" cap="none" strike="noStrike">
                <a:solidFill>
                  <a:srgbClr val="FF0000"/>
                </a:solidFill>
                <a:latin typeface="Arial"/>
                <a:ea typeface="Arial"/>
                <a:cs typeface="Arial"/>
                <a:sym typeface="Arial"/>
              </a:rPr>
              <a:t>- Highly Preliminary &amp; For Learning Purposes Only</a:t>
            </a:r>
            <a:endParaRPr b="0" i="0" sz="105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Text">
  <p:cSld name="Content w/Text">
    <p:spTree>
      <p:nvGrpSpPr>
        <p:cNvPr id="21" name="Shape 21"/>
        <p:cNvGrpSpPr/>
        <p:nvPr/>
      </p:nvGrpSpPr>
      <p:grpSpPr>
        <a:xfrm>
          <a:off x="0" y="0"/>
          <a:ext cx="0" cy="0"/>
          <a:chOff x="0" y="0"/>
          <a:chExt cx="0" cy="0"/>
        </a:xfrm>
      </p:grpSpPr>
      <p:pic>
        <p:nvPicPr>
          <p:cNvPr descr="A black sign with white text&#10;&#10;Description automatically generated" id="22" name="Google Shape;22;p24"/>
          <p:cNvPicPr preferRelativeResize="0"/>
          <p:nvPr/>
        </p:nvPicPr>
        <p:blipFill rotWithShape="1">
          <a:blip r:embed="rId2">
            <a:alphaModFix/>
          </a:blip>
          <a:srcRect b="0" l="0" r="0" t="0"/>
          <a:stretch/>
        </p:blipFill>
        <p:spPr>
          <a:xfrm>
            <a:off x="228599" y="6288503"/>
            <a:ext cx="897720" cy="209468"/>
          </a:xfrm>
          <a:prstGeom prst="rect">
            <a:avLst/>
          </a:prstGeom>
          <a:noFill/>
          <a:ln>
            <a:noFill/>
          </a:ln>
        </p:spPr>
      </p:pic>
      <p:sp>
        <p:nvSpPr>
          <p:cNvPr id="23" name="Google Shape;23;p24"/>
          <p:cNvSpPr txBox="1"/>
          <p:nvPr>
            <p:ph idx="1" type="body"/>
          </p:nvPr>
        </p:nvSpPr>
        <p:spPr>
          <a:xfrm>
            <a:off x="228599" y="1005039"/>
            <a:ext cx="6861175" cy="4826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A6E8C"/>
              </a:buClr>
              <a:buSzPts val="1300"/>
              <a:buNone/>
              <a:defRPr b="1" sz="1300">
                <a:solidFill>
                  <a:srgbClr val="5A6E8C"/>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4"/>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lvl1pPr indent="-228600" lvl="0" marL="457200" algn="l">
              <a:lnSpc>
                <a:spcPct val="100000"/>
              </a:lnSpc>
              <a:spcBef>
                <a:spcPts val="0"/>
              </a:spcBef>
              <a:spcAft>
                <a:spcPts val="0"/>
              </a:spcAft>
              <a:buClr>
                <a:schemeClr val="dk2"/>
              </a:buClr>
              <a:buSzPts val="2000"/>
              <a:buNone/>
              <a:defRPr b="1" sz="20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25" name="Google Shape;25;p24"/>
          <p:cNvCxnSpPr/>
          <p:nvPr/>
        </p:nvCxnSpPr>
        <p:spPr>
          <a:xfrm>
            <a:off x="228600" y="588921"/>
            <a:ext cx="8686800" cy="0"/>
          </a:xfrm>
          <a:prstGeom prst="straightConnector1">
            <a:avLst/>
          </a:prstGeom>
          <a:noFill/>
          <a:ln cap="flat" cmpd="sng" w="9525">
            <a:solidFill>
              <a:schemeClr val="lt2"/>
            </a:solidFill>
            <a:prstDash val="solid"/>
            <a:miter lim="800000"/>
            <a:headEnd len="sm" w="sm" type="none"/>
            <a:tailEnd len="sm" w="sm" type="none"/>
          </a:ln>
        </p:spPr>
      </p:cxnSp>
      <p:sp>
        <p:nvSpPr>
          <p:cNvPr id="26" name="Google Shape;26;p24"/>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lvl1pPr indent="-228600" lvl="0" marL="457200" algn="l">
              <a:lnSpc>
                <a:spcPct val="90000"/>
              </a:lnSpc>
              <a:spcBef>
                <a:spcPts val="0"/>
              </a:spcBef>
              <a:spcAft>
                <a:spcPts val="0"/>
              </a:spcAft>
              <a:buClr>
                <a:schemeClr val="dk1"/>
              </a:buClr>
              <a:buSzPts val="800"/>
              <a:buNone/>
              <a:defRPr b="0" i="0" sz="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24"/>
          <p:cNvSpPr txBox="1"/>
          <p:nvPr/>
        </p:nvSpPr>
        <p:spPr>
          <a:xfrm>
            <a:off x="1471448" y="208308"/>
            <a:ext cx="3752193" cy="200014"/>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0000"/>
              </a:buClr>
              <a:buSzPts val="1000"/>
              <a:buFont typeface="Arial"/>
              <a:buNone/>
            </a:pPr>
            <a:r>
              <a:rPr b="0" i="1" lang="en-US" sz="700" u="none" cap="none" strike="noStrike">
                <a:solidFill>
                  <a:srgbClr val="FF0000"/>
                </a:solidFill>
                <a:latin typeface="Arial"/>
                <a:ea typeface="Arial"/>
                <a:cs typeface="Arial"/>
                <a:sym typeface="Arial"/>
              </a:rPr>
              <a:t>- Highly Preliminary &amp; For Learning Purposes Only</a:t>
            </a:r>
            <a:endParaRPr b="0" i="0" sz="1050" u="none" cap="none" strike="noStrike">
              <a:solidFill>
                <a:srgbClr val="000000"/>
              </a:solidFill>
              <a:latin typeface="Arial"/>
              <a:ea typeface="Arial"/>
              <a:cs typeface="Arial"/>
              <a:sym typeface="Arial"/>
            </a:endParaRPr>
          </a:p>
        </p:txBody>
      </p:sp>
      <p:sp>
        <p:nvSpPr>
          <p:cNvPr id="29" name="Google Shape;29;p24"/>
          <p:cNvSpPr txBox="1"/>
          <p:nvPr>
            <p:ph idx="4"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lvl1pPr indent="-228600" lvl="0" marL="457200" algn="r">
              <a:lnSpc>
                <a:spcPct val="90000"/>
              </a:lnSpc>
              <a:spcBef>
                <a:spcPts val="1000"/>
              </a:spcBef>
              <a:spcAft>
                <a:spcPts val="0"/>
              </a:spcAft>
              <a:buClr>
                <a:srgbClr val="7B7B7B"/>
              </a:buClr>
              <a:buSzPts val="800"/>
              <a:buNone/>
              <a:defRPr b="0" sz="800" cap="none">
                <a:solidFill>
                  <a:srgbClr val="7B7B7B"/>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spTree>
      <p:nvGrpSpPr>
        <p:cNvPr id="30" name="Shape 30"/>
        <p:cNvGrpSpPr/>
        <p:nvPr/>
      </p:nvGrpSpPr>
      <p:grpSpPr>
        <a:xfrm>
          <a:off x="0" y="0"/>
          <a:ext cx="0" cy="0"/>
          <a:chOff x="0" y="0"/>
          <a:chExt cx="0" cy="0"/>
        </a:xfrm>
      </p:grpSpPr>
      <p:pic>
        <p:nvPicPr>
          <p:cNvPr descr="A black sign with white text&#10;&#10;Description automatically generated" id="31" name="Google Shape;31;p26"/>
          <p:cNvPicPr preferRelativeResize="0"/>
          <p:nvPr/>
        </p:nvPicPr>
        <p:blipFill rotWithShape="1">
          <a:blip r:embed="rId2">
            <a:alphaModFix/>
          </a:blip>
          <a:srcRect b="0" l="0" r="0" t="0"/>
          <a:stretch/>
        </p:blipFill>
        <p:spPr>
          <a:xfrm>
            <a:off x="228600" y="6328044"/>
            <a:ext cx="1314352" cy="306683"/>
          </a:xfrm>
          <a:prstGeom prst="rect">
            <a:avLst/>
          </a:prstGeom>
          <a:noFill/>
          <a:ln>
            <a:noFill/>
          </a:ln>
        </p:spPr>
      </p:pic>
      <p:sp>
        <p:nvSpPr>
          <p:cNvPr id="32" name="Google Shape;32;p26"/>
          <p:cNvSpPr/>
          <p:nvPr/>
        </p:nvSpPr>
        <p:spPr>
          <a:xfrm>
            <a:off x="1344583" y="2565133"/>
            <a:ext cx="6454833" cy="1727734"/>
          </a:xfrm>
          <a:prstGeom prst="rect">
            <a:avLst/>
          </a:prstGeom>
          <a:solidFill>
            <a:srgbClr val="0F21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 name="Google Shape;33;p26"/>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b="1" sz="2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26"/>
          <p:cNvSpPr txBox="1"/>
          <p:nvPr/>
        </p:nvSpPr>
        <p:spPr>
          <a:xfrm>
            <a:off x="1471448" y="208308"/>
            <a:ext cx="3752193" cy="200014"/>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0000"/>
              </a:buClr>
              <a:buSzPts val="1000"/>
              <a:buFont typeface="Arial"/>
              <a:buNone/>
            </a:pPr>
            <a:r>
              <a:rPr b="0" i="1" lang="en-US" sz="700" u="none" cap="none" strike="noStrike">
                <a:solidFill>
                  <a:srgbClr val="FF0000"/>
                </a:solidFill>
                <a:latin typeface="Arial"/>
                <a:ea typeface="Arial"/>
                <a:cs typeface="Arial"/>
                <a:sym typeface="Arial"/>
              </a:rPr>
              <a:t>- Highly Preliminary &amp; For Learning Purposes Only</a:t>
            </a:r>
            <a:endParaRPr b="0" i="0" sz="1050" u="none" cap="none" strike="noStrike">
              <a:solidFill>
                <a:srgbClr val="000000"/>
              </a:solidFill>
              <a:latin typeface="Arial"/>
              <a:ea typeface="Arial"/>
              <a:cs typeface="Arial"/>
              <a:sym typeface="Arial"/>
            </a:endParaRPr>
          </a:p>
        </p:txBody>
      </p:sp>
      <p:sp>
        <p:nvSpPr>
          <p:cNvPr id="36" name="Google Shape;36;p26"/>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lvl1pPr indent="-228600" lvl="0" marL="457200" algn="r">
              <a:lnSpc>
                <a:spcPct val="90000"/>
              </a:lnSpc>
              <a:spcBef>
                <a:spcPts val="1000"/>
              </a:spcBef>
              <a:spcAft>
                <a:spcPts val="0"/>
              </a:spcAft>
              <a:buClr>
                <a:srgbClr val="7B7B7B"/>
              </a:buClr>
              <a:buSzPts val="800"/>
              <a:buNone/>
              <a:defRPr b="0" sz="800" cap="none">
                <a:solidFill>
                  <a:srgbClr val="7B7B7B"/>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Text">
  <p:cSld name="1_Content w/Text">
    <p:spTree>
      <p:nvGrpSpPr>
        <p:cNvPr id="37" name="Shape 37"/>
        <p:cNvGrpSpPr/>
        <p:nvPr/>
      </p:nvGrpSpPr>
      <p:grpSpPr>
        <a:xfrm>
          <a:off x="0" y="0"/>
          <a:ext cx="0" cy="0"/>
          <a:chOff x="0" y="0"/>
          <a:chExt cx="0" cy="0"/>
        </a:xfrm>
      </p:grpSpPr>
      <p:pic>
        <p:nvPicPr>
          <p:cNvPr descr="A black sign with white text&#10;&#10;Description automatically generated" id="38" name="Google Shape;38;p98"/>
          <p:cNvPicPr preferRelativeResize="0"/>
          <p:nvPr/>
        </p:nvPicPr>
        <p:blipFill rotWithShape="1">
          <a:blip r:embed="rId2">
            <a:alphaModFix/>
          </a:blip>
          <a:srcRect b="0" l="0" r="0" t="0"/>
          <a:stretch/>
        </p:blipFill>
        <p:spPr>
          <a:xfrm>
            <a:off x="228599" y="6288503"/>
            <a:ext cx="897720" cy="209468"/>
          </a:xfrm>
          <a:prstGeom prst="rect">
            <a:avLst/>
          </a:prstGeom>
          <a:noFill/>
          <a:ln>
            <a:noFill/>
          </a:ln>
        </p:spPr>
      </p:pic>
      <p:sp>
        <p:nvSpPr>
          <p:cNvPr id="39" name="Google Shape;39;p98"/>
          <p:cNvSpPr txBox="1"/>
          <p:nvPr>
            <p:ph idx="1" type="body"/>
          </p:nvPr>
        </p:nvSpPr>
        <p:spPr>
          <a:xfrm>
            <a:off x="228599" y="1005039"/>
            <a:ext cx="6861175" cy="4826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SzPts val="2800"/>
              <a:buNone/>
              <a:defRPr b="1" sz="1300">
                <a:solidFill>
                  <a:srgbClr val="5A6E8C"/>
                </a:solidFill>
                <a:latin typeface="Arial Narrow"/>
                <a:ea typeface="Arial Narrow"/>
                <a:cs typeface="Arial Narrow"/>
                <a:sym typeface="Arial Narrow"/>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0" name="Google Shape;40;p98"/>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lvl1pPr indent="-228600" lvl="0" marL="457200" algn="l">
              <a:lnSpc>
                <a:spcPct val="100000"/>
              </a:lnSpc>
              <a:spcBef>
                <a:spcPts val="0"/>
              </a:spcBef>
              <a:spcAft>
                <a:spcPts val="0"/>
              </a:spcAft>
              <a:buSzPts val="2800"/>
              <a:buNone/>
              <a:defRPr b="1" sz="2000">
                <a:solidFill>
                  <a:schemeClr val="lt2"/>
                </a:solidFill>
                <a:latin typeface="Arial"/>
                <a:ea typeface="Arial"/>
                <a:cs typeface="Arial"/>
                <a:sym typeface="Arial"/>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cxnSp>
        <p:nvCxnSpPr>
          <p:cNvPr id="41" name="Google Shape;41;p98"/>
          <p:cNvCxnSpPr/>
          <p:nvPr/>
        </p:nvCxnSpPr>
        <p:spPr>
          <a:xfrm>
            <a:off x="228600" y="588921"/>
            <a:ext cx="8686800" cy="0"/>
          </a:xfrm>
          <a:prstGeom prst="straightConnector1">
            <a:avLst/>
          </a:prstGeom>
          <a:noFill/>
          <a:ln cap="flat" cmpd="sng" w="9525">
            <a:solidFill>
              <a:schemeClr val="dk2"/>
            </a:solidFill>
            <a:prstDash val="solid"/>
            <a:round/>
            <a:headEnd len="sm" w="sm" type="none"/>
            <a:tailEnd len="sm" w="sm" type="none"/>
          </a:ln>
        </p:spPr>
      </p:cxnSp>
      <p:sp>
        <p:nvSpPr>
          <p:cNvPr id="42" name="Google Shape;42;p98"/>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lvl1pPr indent="-228600" lvl="0" marL="457200" algn="l">
              <a:lnSpc>
                <a:spcPct val="90000"/>
              </a:lnSpc>
              <a:spcBef>
                <a:spcPts val="0"/>
              </a:spcBef>
              <a:spcAft>
                <a:spcPts val="0"/>
              </a:spcAft>
              <a:buSzPts val="2800"/>
              <a:buNone/>
              <a:defRPr b="0" i="0" sz="800">
                <a:solidFill>
                  <a:schemeClr val="dk1"/>
                </a:solidFill>
                <a:latin typeface="Arial"/>
                <a:ea typeface="Arial"/>
                <a:cs typeface="Arial"/>
                <a:sym typeface="Arial"/>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43" name="Google Shape;43;p9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1000"/>
              <a:buNone/>
              <a:defRPr b="0" i="0" sz="1000" u="none" cap="none" strike="noStrike">
                <a:solidFill>
                  <a:schemeClr val="dk1"/>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1"/>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1"/>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1"/>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1"/>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1"/>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1"/>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1"/>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98"/>
          <p:cNvSpPr txBox="1"/>
          <p:nvPr/>
        </p:nvSpPr>
        <p:spPr>
          <a:xfrm>
            <a:off x="1471448" y="208308"/>
            <a:ext cx="3752193" cy="20005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1" lang="en-US" sz="700" u="none" cap="none" strike="noStrike">
                <a:solidFill>
                  <a:srgbClr val="FF0000"/>
                </a:solidFill>
                <a:latin typeface="Arial"/>
                <a:ea typeface="Arial"/>
                <a:cs typeface="Arial"/>
                <a:sym typeface="Arial"/>
              </a:rPr>
              <a:t>- Highly Preliminary &amp; For Learning Purposes Only</a:t>
            </a:r>
            <a:endParaRPr/>
          </a:p>
        </p:txBody>
      </p:sp>
      <p:sp>
        <p:nvSpPr>
          <p:cNvPr id="45" name="Google Shape;45;p98"/>
          <p:cNvSpPr txBox="1"/>
          <p:nvPr>
            <p:ph idx="4"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lvl1pPr indent="-228600" lvl="0" marL="457200" algn="r">
              <a:lnSpc>
                <a:spcPct val="90000"/>
              </a:lnSpc>
              <a:spcBef>
                <a:spcPts val="1000"/>
              </a:spcBef>
              <a:spcAft>
                <a:spcPts val="0"/>
              </a:spcAft>
              <a:buSzPts val="2800"/>
              <a:buNone/>
              <a:defRPr b="0" sz="800" cap="none">
                <a:solidFill>
                  <a:srgbClr val="0B182F"/>
                </a:solidFill>
                <a:latin typeface="Arial Narrow"/>
                <a:ea typeface="Arial Narrow"/>
                <a:cs typeface="Arial Narrow"/>
                <a:sym typeface="Arial Narrow"/>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Text">
  <p:cSld name="1_Content w/Text 2">
    <p:spTree>
      <p:nvGrpSpPr>
        <p:cNvPr id="46" name="Shape 46"/>
        <p:cNvGrpSpPr/>
        <p:nvPr/>
      </p:nvGrpSpPr>
      <p:grpSpPr>
        <a:xfrm>
          <a:off x="0" y="0"/>
          <a:ext cx="0" cy="0"/>
          <a:chOff x="0" y="0"/>
          <a:chExt cx="0" cy="0"/>
        </a:xfrm>
      </p:grpSpPr>
      <p:pic>
        <p:nvPicPr>
          <p:cNvPr descr="A black sign with white text&#10;&#10;Description automatically generated" id="47" name="Google Shape;47;p25"/>
          <p:cNvPicPr preferRelativeResize="0"/>
          <p:nvPr/>
        </p:nvPicPr>
        <p:blipFill rotWithShape="1">
          <a:blip r:embed="rId2">
            <a:alphaModFix/>
          </a:blip>
          <a:srcRect b="0" l="0" r="0" t="0"/>
          <a:stretch/>
        </p:blipFill>
        <p:spPr>
          <a:xfrm>
            <a:off x="228599" y="6288503"/>
            <a:ext cx="897720" cy="209468"/>
          </a:xfrm>
          <a:prstGeom prst="rect">
            <a:avLst/>
          </a:prstGeom>
          <a:noFill/>
          <a:ln>
            <a:noFill/>
          </a:ln>
        </p:spPr>
      </p:pic>
      <p:sp>
        <p:nvSpPr>
          <p:cNvPr id="48" name="Google Shape;48;p25"/>
          <p:cNvSpPr txBox="1"/>
          <p:nvPr>
            <p:ph idx="1" type="body"/>
          </p:nvPr>
        </p:nvSpPr>
        <p:spPr>
          <a:xfrm>
            <a:off x="228599" y="1005039"/>
            <a:ext cx="6861175" cy="4826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0"/>
              </a:spcBef>
              <a:spcAft>
                <a:spcPts val="0"/>
              </a:spcAft>
              <a:buClr>
                <a:srgbClr val="5A6E8C"/>
              </a:buClr>
              <a:buSzPts val="1300"/>
              <a:buNone/>
              <a:defRPr b="1" sz="1300">
                <a:solidFill>
                  <a:srgbClr val="5A6E8C"/>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5"/>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lvl1pPr indent="-228600" lvl="0" marL="457200" algn="l">
              <a:lnSpc>
                <a:spcPct val="100000"/>
              </a:lnSpc>
              <a:spcBef>
                <a:spcPts val="0"/>
              </a:spcBef>
              <a:spcAft>
                <a:spcPts val="0"/>
              </a:spcAft>
              <a:buClr>
                <a:schemeClr val="dk2"/>
              </a:buClr>
              <a:buSzPts val="2000"/>
              <a:buNone/>
              <a:defRPr b="1" sz="2000">
                <a:solidFill>
                  <a:schemeClr val="dk2"/>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50" name="Google Shape;50;p25"/>
          <p:cNvCxnSpPr/>
          <p:nvPr/>
        </p:nvCxnSpPr>
        <p:spPr>
          <a:xfrm>
            <a:off x="228600" y="588921"/>
            <a:ext cx="8686800" cy="0"/>
          </a:xfrm>
          <a:prstGeom prst="straightConnector1">
            <a:avLst/>
          </a:prstGeom>
          <a:noFill/>
          <a:ln cap="flat" cmpd="sng" w="9525">
            <a:solidFill>
              <a:schemeClr val="lt2"/>
            </a:solidFill>
            <a:prstDash val="solid"/>
            <a:miter lim="800000"/>
            <a:headEnd len="sm" w="sm" type="none"/>
            <a:tailEnd len="sm" w="sm" type="none"/>
          </a:ln>
        </p:spPr>
      </p:cxnSp>
      <p:sp>
        <p:nvSpPr>
          <p:cNvPr id="51" name="Google Shape;51;p25"/>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lvl1pPr indent="-228600" lvl="0" marL="457200" algn="l">
              <a:lnSpc>
                <a:spcPct val="90000"/>
              </a:lnSpc>
              <a:spcBef>
                <a:spcPts val="0"/>
              </a:spcBef>
              <a:spcAft>
                <a:spcPts val="0"/>
              </a:spcAft>
              <a:buClr>
                <a:schemeClr val="dk1"/>
              </a:buClr>
              <a:buSzPts val="800"/>
              <a:buNone/>
              <a:defRPr b="0" i="0" sz="8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3" name="Google Shape;53;p25"/>
          <p:cNvSpPr txBox="1"/>
          <p:nvPr/>
        </p:nvSpPr>
        <p:spPr>
          <a:xfrm>
            <a:off x="1471448" y="208308"/>
            <a:ext cx="3752193" cy="200014"/>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FF0000"/>
              </a:buClr>
              <a:buSzPts val="1000"/>
              <a:buFont typeface="Arial"/>
              <a:buNone/>
            </a:pPr>
            <a:r>
              <a:rPr b="0" i="1" lang="en-US" sz="700" u="none" cap="none" strike="noStrike">
                <a:solidFill>
                  <a:srgbClr val="FF0000"/>
                </a:solidFill>
                <a:latin typeface="Arial"/>
                <a:ea typeface="Arial"/>
                <a:cs typeface="Arial"/>
                <a:sym typeface="Arial"/>
              </a:rPr>
              <a:t>- Highly Preliminary &amp; For Learning Purposes Only</a:t>
            </a:r>
            <a:endParaRPr b="0" i="0" sz="1200" u="none" cap="none" strike="noStrike">
              <a:solidFill>
                <a:schemeClr val="dk1"/>
              </a:solidFill>
              <a:latin typeface="Arial"/>
              <a:ea typeface="Arial"/>
              <a:cs typeface="Arial"/>
              <a:sym typeface="Arial"/>
            </a:endParaRPr>
          </a:p>
        </p:txBody>
      </p:sp>
      <p:sp>
        <p:nvSpPr>
          <p:cNvPr id="54" name="Google Shape;54;p25"/>
          <p:cNvSpPr txBox="1"/>
          <p:nvPr>
            <p:ph idx="4"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lvl1pPr indent="-228600" lvl="0" marL="457200" algn="r">
              <a:lnSpc>
                <a:spcPct val="90000"/>
              </a:lnSpc>
              <a:spcBef>
                <a:spcPts val="1000"/>
              </a:spcBef>
              <a:spcAft>
                <a:spcPts val="0"/>
              </a:spcAft>
              <a:buClr>
                <a:srgbClr val="7B7B7B"/>
              </a:buClr>
              <a:buSzPts val="800"/>
              <a:buNone/>
              <a:defRPr b="0" sz="800" cap="none">
                <a:solidFill>
                  <a:srgbClr val="7B7B7B"/>
                </a:solidFill>
                <a:latin typeface="Arial Narrow"/>
                <a:ea typeface="Arial Narrow"/>
                <a:cs typeface="Arial Narrow"/>
                <a:sym typeface="Arial Narrow"/>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aramond"/>
              <a:buNone/>
              <a:defRPr b="0" i="0" sz="4400" u="none" cap="none" strike="noStrike">
                <a:solidFill>
                  <a:schemeClr val="dk1"/>
                </a:solidFill>
                <a:latin typeface="Garamond"/>
                <a:ea typeface="Garamond"/>
                <a:cs typeface="Garamond"/>
                <a:sym typeface="Garamond"/>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2"/>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2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3" name="Google Shape;13;p2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 name="Google Shape;14;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descr="Shape&#10;&#10;Description automatically generated with medium confidence" id="15" name="Google Shape;15;p22"/>
          <p:cNvPicPr preferRelativeResize="0"/>
          <p:nvPr/>
        </p:nvPicPr>
        <p:blipFill rotWithShape="1">
          <a:blip r:embed="rId1">
            <a:alphaModFix/>
          </a:blip>
          <a:srcRect b="0" l="0" r="0" t="0"/>
          <a:stretch/>
        </p:blipFill>
        <p:spPr>
          <a:xfrm>
            <a:off x="160022" y="185738"/>
            <a:ext cx="1325878" cy="33147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0"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jpg"/><Relationship Id="rId4" Type="http://schemas.openxmlformats.org/officeDocument/2006/relationships/image" Target="../media/image35.png"/><Relationship Id="rId9" Type="http://schemas.openxmlformats.org/officeDocument/2006/relationships/image" Target="../media/image31.png"/><Relationship Id="rId5" Type="http://schemas.openxmlformats.org/officeDocument/2006/relationships/image" Target="../media/image25.png"/><Relationship Id="rId6" Type="http://schemas.openxmlformats.org/officeDocument/2006/relationships/image" Target="../media/image38.jpg"/><Relationship Id="rId7" Type="http://schemas.openxmlformats.org/officeDocument/2006/relationships/image" Target="../media/image36.jpg"/><Relationship Id="rId8" Type="http://schemas.openxmlformats.org/officeDocument/2006/relationships/image" Target="../media/image24.png"/></Relationships>
</file>

<file path=ppt/slides/_rels/slide11.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45.png"/><Relationship Id="rId12" Type="http://schemas.openxmlformats.org/officeDocument/2006/relationships/chart" Target="../charts/chart4.xml"/><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41.png"/><Relationship Id="rId9" Type="http://schemas.openxmlformats.org/officeDocument/2006/relationships/image" Target="../media/image62.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30.png"/><Relationship Id="rId8"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9.png"/><Relationship Id="rId4" Type="http://schemas.openxmlformats.org/officeDocument/2006/relationships/image" Target="../media/image88.png"/><Relationship Id="rId5" Type="http://schemas.openxmlformats.org/officeDocument/2006/relationships/image" Target="../media/image56.png"/><Relationship Id="rId6"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chart" Target="../charts/chart5.xml"/><Relationship Id="rId4" Type="http://schemas.openxmlformats.org/officeDocument/2006/relationships/chart" Target="../charts/chart6.xml"/><Relationship Id="rId5" Type="http://schemas.openxmlformats.org/officeDocument/2006/relationships/chart" Target="../charts/char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2.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chart" Target="../charts/char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jpg"/><Relationship Id="rId4" Type="http://schemas.openxmlformats.org/officeDocument/2006/relationships/image" Target="../media/image11.jpg"/><Relationship Id="rId9" Type="http://schemas.openxmlformats.org/officeDocument/2006/relationships/image" Target="../media/image2.jpg"/><Relationship Id="rId5" Type="http://schemas.openxmlformats.org/officeDocument/2006/relationships/image" Target="../media/image7.jpg"/><Relationship Id="rId6" Type="http://schemas.openxmlformats.org/officeDocument/2006/relationships/image" Target="../media/image12.jpg"/><Relationship Id="rId7" Type="http://schemas.openxmlformats.org/officeDocument/2006/relationships/image" Target="../media/image9.jpg"/><Relationship Id="rId8"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chart" Target="../charts/chart9.xml"/><Relationship Id="rId4" Type="http://schemas.openxmlformats.org/officeDocument/2006/relationships/chart" Target="../charts/chart10.xml"/><Relationship Id="rId5" Type="http://schemas.openxmlformats.org/officeDocument/2006/relationships/image" Target="../media/image60.jpg"/><Relationship Id="rId6" Type="http://schemas.openxmlformats.org/officeDocument/2006/relationships/image" Target="../media/image57.jpg"/><Relationship Id="rId7" Type="http://schemas.openxmlformats.org/officeDocument/2006/relationships/image" Target="../media/image150.png"/><Relationship Id="rId8" Type="http://schemas.openxmlformats.org/officeDocument/2006/relationships/image" Target="../media/image4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8.jpg"/><Relationship Id="rId4" Type="http://schemas.openxmlformats.org/officeDocument/2006/relationships/image" Target="../media/image50.png"/><Relationship Id="rId5" Type="http://schemas.openxmlformats.org/officeDocument/2006/relationships/image" Target="../media/image61.jpg"/><Relationship Id="rId6" Type="http://schemas.openxmlformats.org/officeDocument/2006/relationships/chart" Target="../charts/char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chart" Target="../charts/chart12.xml"/><Relationship Id="rId4" Type="http://schemas.openxmlformats.org/officeDocument/2006/relationships/chart" Target="../charts/chart13.xml"/><Relationship Id="rId9" Type="http://schemas.openxmlformats.org/officeDocument/2006/relationships/image" Target="../media/image74.png"/><Relationship Id="rId5" Type="http://schemas.openxmlformats.org/officeDocument/2006/relationships/image" Target="../media/image8.png"/><Relationship Id="rId6" Type="http://schemas.openxmlformats.org/officeDocument/2006/relationships/image" Target="../media/image14.png"/><Relationship Id="rId7" Type="http://schemas.openxmlformats.org/officeDocument/2006/relationships/image" Target="../media/image31.png"/><Relationship Id="rId8"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5.jpg"/><Relationship Id="rId4" Type="http://schemas.openxmlformats.org/officeDocument/2006/relationships/image" Target="../media/image5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bing.com/images/search?view=detailV2&amp;ccid=1DaCv9Hq&amp;id=0627101A54193C03DD08CA5628EF790372DA7054&amp;thid=OIP.1DaCv9Hq6lwelYkrwpJLYAHaBg&amp;mediaurl=https%3a%2f%2fi.pinimg.com%2foriginals%2f21%2f26%2fb7%2f2126b7f8984c2137be1fe24aa55b6dbd.png&amp;cdnurl=https%3a%2f%2fth.bing.com%2fth%2fid%2fR.d43682bfd1eaea5c1e95892bc2924b60%3frik%3dVHDacgN57yhWyg%26pid%3dImgRaw%26r%3d0&amp;exph=236&amp;expw=1155&amp;q=kratos+logo&amp;simid=608015779188711919&amp;FORM=IRPRST&amp;ck=1BB2A1588DB7EF68EB1A6AD73EF46B49&amp;selectedIndex=20&amp;itb=1" TargetMode="External"/><Relationship Id="rId4" Type="http://schemas.openxmlformats.org/officeDocument/2006/relationships/image" Target="../media/image94.png"/><Relationship Id="rId5" Type="http://schemas.openxmlformats.org/officeDocument/2006/relationships/image" Target="../media/image6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9.png"/><Relationship Id="rId4" Type="http://schemas.openxmlformats.org/officeDocument/2006/relationships/image" Target="../media/image6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7.jp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chart" Target="../charts/chart14.xml"/><Relationship Id="rId4" Type="http://schemas.openxmlformats.org/officeDocument/2006/relationships/image" Target="../media/image185.png"/><Relationship Id="rId5" Type="http://schemas.openxmlformats.org/officeDocument/2006/relationships/image" Target="../media/image80.png"/><Relationship Id="rId6" Type="http://schemas.openxmlformats.org/officeDocument/2006/relationships/image" Target="../media/image82.jpg"/><Relationship Id="rId7" Type="http://schemas.openxmlformats.org/officeDocument/2006/relationships/image" Target="../media/image70.png"/><Relationship Id="rId8" Type="http://schemas.openxmlformats.org/officeDocument/2006/relationships/image" Target="../media/image7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chart" Target="../charts/chart15.xml"/><Relationship Id="rId4" Type="http://schemas.openxmlformats.org/officeDocument/2006/relationships/chart" Target="../charts/char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84.png"/><Relationship Id="rId10" Type="http://schemas.openxmlformats.org/officeDocument/2006/relationships/image" Target="../media/image73.png"/><Relationship Id="rId13" Type="http://schemas.openxmlformats.org/officeDocument/2006/relationships/image" Target="../media/image102.jpg"/><Relationship Id="rId12"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jpg"/><Relationship Id="rId4" Type="http://schemas.openxmlformats.org/officeDocument/2006/relationships/image" Target="../media/image66.png"/><Relationship Id="rId9" Type="http://schemas.openxmlformats.org/officeDocument/2006/relationships/image" Target="../media/image86.png"/><Relationship Id="rId15" Type="http://schemas.openxmlformats.org/officeDocument/2006/relationships/chart" Target="../charts/chart17.xml"/><Relationship Id="rId14" Type="http://schemas.openxmlformats.org/officeDocument/2006/relationships/image" Target="../media/image14.png"/><Relationship Id="rId16" Type="http://schemas.openxmlformats.org/officeDocument/2006/relationships/chart" Target="../charts/chart18.xml"/><Relationship Id="rId5" Type="http://schemas.openxmlformats.org/officeDocument/2006/relationships/image" Target="../media/image69.png"/><Relationship Id="rId6" Type="http://schemas.openxmlformats.org/officeDocument/2006/relationships/image" Target="../media/image75.png"/><Relationship Id="rId7" Type="http://schemas.openxmlformats.org/officeDocument/2006/relationships/image" Target="../media/image90.png"/><Relationship Id="rId8" Type="http://schemas.openxmlformats.org/officeDocument/2006/relationships/image" Target="../media/image85.png"/></Relationships>
</file>

<file path=ppt/slides/_rels/slide41.xml.rels><?xml version="1.0" encoding="UTF-8" standalone="yes"?><Relationships xmlns="http://schemas.openxmlformats.org/package/2006/relationships"><Relationship Id="rId11" Type="http://schemas.openxmlformats.org/officeDocument/2006/relationships/image" Target="../media/image84.png"/><Relationship Id="rId10" Type="http://schemas.openxmlformats.org/officeDocument/2006/relationships/image" Target="../media/image73.png"/><Relationship Id="rId13" Type="http://schemas.openxmlformats.org/officeDocument/2006/relationships/image" Target="../media/image102.jpg"/><Relationship Id="rId12"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jpg"/><Relationship Id="rId4" Type="http://schemas.openxmlformats.org/officeDocument/2006/relationships/image" Target="../media/image66.png"/><Relationship Id="rId9" Type="http://schemas.openxmlformats.org/officeDocument/2006/relationships/image" Target="../media/image86.png"/><Relationship Id="rId15" Type="http://schemas.openxmlformats.org/officeDocument/2006/relationships/chart" Target="../charts/chart19.xml"/><Relationship Id="rId14" Type="http://schemas.openxmlformats.org/officeDocument/2006/relationships/image" Target="../media/image14.png"/><Relationship Id="rId16" Type="http://schemas.openxmlformats.org/officeDocument/2006/relationships/chart" Target="../charts/chart20.xml"/><Relationship Id="rId5" Type="http://schemas.openxmlformats.org/officeDocument/2006/relationships/image" Target="../media/image69.png"/><Relationship Id="rId6" Type="http://schemas.openxmlformats.org/officeDocument/2006/relationships/image" Target="../media/image75.png"/><Relationship Id="rId7" Type="http://schemas.openxmlformats.org/officeDocument/2006/relationships/image" Target="../media/image90.png"/><Relationship Id="rId8" Type="http://schemas.openxmlformats.org/officeDocument/2006/relationships/image" Target="../media/image85.png"/></Relationships>
</file>

<file path=ppt/slides/_rels/slide42.xml.rels><?xml version="1.0" encoding="UTF-8" standalone="yes"?><Relationships xmlns="http://schemas.openxmlformats.org/package/2006/relationships"><Relationship Id="rId11" Type="http://schemas.openxmlformats.org/officeDocument/2006/relationships/image" Target="../media/image84.png"/><Relationship Id="rId10" Type="http://schemas.openxmlformats.org/officeDocument/2006/relationships/image" Target="../media/image73.png"/><Relationship Id="rId13" Type="http://schemas.openxmlformats.org/officeDocument/2006/relationships/image" Target="../media/image102.jpg"/><Relationship Id="rId12"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jpg"/><Relationship Id="rId4" Type="http://schemas.openxmlformats.org/officeDocument/2006/relationships/image" Target="../media/image66.png"/><Relationship Id="rId9" Type="http://schemas.openxmlformats.org/officeDocument/2006/relationships/image" Target="../media/image86.png"/><Relationship Id="rId15" Type="http://schemas.openxmlformats.org/officeDocument/2006/relationships/chart" Target="../charts/chart21.xml"/><Relationship Id="rId14" Type="http://schemas.openxmlformats.org/officeDocument/2006/relationships/image" Target="../media/image14.png"/><Relationship Id="rId16" Type="http://schemas.openxmlformats.org/officeDocument/2006/relationships/chart" Target="../charts/chart22.xml"/><Relationship Id="rId5" Type="http://schemas.openxmlformats.org/officeDocument/2006/relationships/image" Target="../media/image69.png"/><Relationship Id="rId6" Type="http://schemas.openxmlformats.org/officeDocument/2006/relationships/image" Target="../media/image75.png"/><Relationship Id="rId7" Type="http://schemas.openxmlformats.org/officeDocument/2006/relationships/image" Target="../media/image90.png"/><Relationship Id="rId8" Type="http://schemas.openxmlformats.org/officeDocument/2006/relationships/image" Target="../media/image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chart" Target="../charts/chart23.xml"/><Relationship Id="rId4" Type="http://schemas.openxmlformats.org/officeDocument/2006/relationships/chart" Target="../charts/chart24.xml"/></Relationships>
</file>

<file path=ppt/slides/_rels/slide44.xml.rels><?xml version="1.0" encoding="UTF-8" standalone="yes"?><Relationships xmlns="http://schemas.openxmlformats.org/package/2006/relationships"><Relationship Id="rId11" Type="http://schemas.openxmlformats.org/officeDocument/2006/relationships/image" Target="../media/image107.png"/><Relationship Id="rId10" Type="http://schemas.openxmlformats.org/officeDocument/2006/relationships/image" Target="../media/image103.png"/><Relationship Id="rId12" Type="http://schemas.openxmlformats.org/officeDocument/2006/relationships/chart" Target="../charts/chart26.xml"/><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chart" Target="../charts/chart25.xml"/><Relationship Id="rId4" Type="http://schemas.openxmlformats.org/officeDocument/2006/relationships/image" Target="../media/image96.png"/><Relationship Id="rId9" Type="http://schemas.openxmlformats.org/officeDocument/2006/relationships/image" Target="../media/image98.png"/><Relationship Id="rId5" Type="http://schemas.openxmlformats.org/officeDocument/2006/relationships/image" Target="../media/image95.png"/><Relationship Id="rId6" Type="http://schemas.openxmlformats.org/officeDocument/2006/relationships/image" Target="../media/image101.png"/><Relationship Id="rId7" Type="http://schemas.openxmlformats.org/officeDocument/2006/relationships/image" Target="../media/image163.png"/><Relationship Id="rId8" Type="http://schemas.openxmlformats.org/officeDocument/2006/relationships/image" Target="../media/image100.png"/></Relationships>
</file>

<file path=ppt/slides/_rels/slide45.xml.rels><?xml version="1.0" encoding="UTF-8" standalone="yes"?><Relationships xmlns="http://schemas.openxmlformats.org/package/2006/relationships"><Relationship Id="rId11" Type="http://schemas.openxmlformats.org/officeDocument/2006/relationships/image" Target="../media/image114.png"/><Relationship Id="rId10" Type="http://schemas.openxmlformats.org/officeDocument/2006/relationships/image" Target="../media/image108.png"/><Relationship Id="rId13" Type="http://schemas.openxmlformats.org/officeDocument/2006/relationships/image" Target="../media/image116.jpg"/><Relationship Id="rId12" Type="http://schemas.openxmlformats.org/officeDocument/2006/relationships/image" Target="../media/image110.png"/><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119.jpg"/><Relationship Id="rId4" Type="http://schemas.openxmlformats.org/officeDocument/2006/relationships/image" Target="../media/image112.png"/><Relationship Id="rId9" Type="http://schemas.openxmlformats.org/officeDocument/2006/relationships/image" Target="../media/image109.png"/><Relationship Id="rId5" Type="http://schemas.openxmlformats.org/officeDocument/2006/relationships/image" Target="../media/image104.png"/><Relationship Id="rId6" Type="http://schemas.openxmlformats.org/officeDocument/2006/relationships/image" Target="../media/image106.png"/><Relationship Id="rId7" Type="http://schemas.openxmlformats.org/officeDocument/2006/relationships/image" Target="../media/image118.png"/><Relationship Id="rId8" Type="http://schemas.openxmlformats.org/officeDocument/2006/relationships/image" Target="../media/image1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chart" Target="../charts/chart27.xml"/><Relationship Id="rId4" Type="http://schemas.openxmlformats.org/officeDocument/2006/relationships/chart" Target="../charts/char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chart" Target="../charts/chart29.xml"/><Relationship Id="rId4" Type="http://schemas.openxmlformats.org/officeDocument/2006/relationships/image" Target="../media/image1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chart" Target="../charts/char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chart" Target="../charts/chart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chart" Target="../charts/chart32.xml"/><Relationship Id="rId4" Type="http://schemas.openxmlformats.org/officeDocument/2006/relationships/chart" Target="../charts/chart33.xml"/><Relationship Id="rId5" Type="http://schemas.openxmlformats.org/officeDocument/2006/relationships/chart" Target="../charts/chart34.xml"/><Relationship Id="rId6" Type="http://schemas.openxmlformats.org/officeDocument/2006/relationships/chart" Target="../charts/char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11.png"/><Relationship Id="rId4" Type="http://schemas.openxmlformats.org/officeDocument/2006/relationships/image" Target="../media/image117.png"/><Relationship Id="rId5" Type="http://schemas.openxmlformats.org/officeDocument/2006/relationships/image" Target="../media/image1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chart" Target="../charts/chart36.xml"/><Relationship Id="rId4" Type="http://schemas.openxmlformats.org/officeDocument/2006/relationships/chart" Target="../charts/chart3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1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1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24.png"/><Relationship Id="rId4" Type="http://schemas.openxmlformats.org/officeDocument/2006/relationships/image" Target="../media/image1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42.png"/><Relationship Id="rId4" Type="http://schemas.openxmlformats.org/officeDocument/2006/relationships/image" Target="../media/image138.png"/><Relationship Id="rId9" Type="http://schemas.openxmlformats.org/officeDocument/2006/relationships/image" Target="../media/image128.png"/><Relationship Id="rId5" Type="http://schemas.openxmlformats.org/officeDocument/2006/relationships/image" Target="../media/image122.png"/><Relationship Id="rId6" Type="http://schemas.openxmlformats.org/officeDocument/2006/relationships/image" Target="../media/image184.png"/><Relationship Id="rId7" Type="http://schemas.openxmlformats.org/officeDocument/2006/relationships/image" Target="../media/image134.png"/><Relationship Id="rId8" Type="http://schemas.openxmlformats.org/officeDocument/2006/relationships/image" Target="../media/image127.png"/></Relationships>
</file>

<file path=ppt/slides/_rels/slide6.xml.rels><?xml version="1.0" encoding="UTF-8" standalone="yes"?><Relationships xmlns="http://schemas.openxmlformats.org/package/2006/relationships"><Relationship Id="rId20" Type="http://schemas.openxmlformats.org/officeDocument/2006/relationships/image" Target="../media/image29.jpg"/><Relationship Id="rId11" Type="http://schemas.openxmlformats.org/officeDocument/2006/relationships/image" Target="../media/image33.jpg"/><Relationship Id="rId10" Type="http://schemas.openxmlformats.org/officeDocument/2006/relationships/image" Target="../media/image13.jpg"/><Relationship Id="rId13" Type="http://schemas.openxmlformats.org/officeDocument/2006/relationships/image" Target="../media/image10.png"/><Relationship Id="rId12" Type="http://schemas.openxmlformats.org/officeDocument/2006/relationships/image" Target="../media/image23.jpg"/><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8.png"/><Relationship Id="rId9" Type="http://schemas.openxmlformats.org/officeDocument/2006/relationships/image" Target="../media/image3.jpg"/><Relationship Id="rId15" Type="http://schemas.openxmlformats.org/officeDocument/2006/relationships/image" Target="../media/image92.png"/><Relationship Id="rId14" Type="http://schemas.openxmlformats.org/officeDocument/2006/relationships/image" Target="../media/image21.png"/><Relationship Id="rId17" Type="http://schemas.openxmlformats.org/officeDocument/2006/relationships/image" Target="../media/image19.jpg"/><Relationship Id="rId16" Type="http://schemas.openxmlformats.org/officeDocument/2006/relationships/image" Target="../media/image16.jpg"/><Relationship Id="rId5" Type="http://schemas.openxmlformats.org/officeDocument/2006/relationships/image" Target="../media/image14.png"/><Relationship Id="rId19" Type="http://schemas.openxmlformats.org/officeDocument/2006/relationships/image" Target="../media/image22.png"/><Relationship Id="rId6" Type="http://schemas.openxmlformats.org/officeDocument/2006/relationships/image" Target="../media/image5.jpg"/><Relationship Id="rId18"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16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26.png"/><Relationship Id="rId4" Type="http://schemas.openxmlformats.org/officeDocument/2006/relationships/image" Target="../media/image1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29.jpg"/><Relationship Id="rId4" Type="http://schemas.openxmlformats.org/officeDocument/2006/relationships/image" Target="../media/image156.jpg"/><Relationship Id="rId5" Type="http://schemas.openxmlformats.org/officeDocument/2006/relationships/image" Target="../media/image13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30.png"/><Relationship Id="rId4" Type="http://schemas.openxmlformats.org/officeDocument/2006/relationships/image" Target="../media/image13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1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55.png"/></Relationships>
</file>

<file path=ppt/slides/_rels/slide69.xml.rels><?xml version="1.0" encoding="UTF-8" standalone="yes"?><Relationships xmlns="http://schemas.openxmlformats.org/package/2006/relationships"><Relationship Id="rId10"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chart" Target="../charts/chart38.xml"/><Relationship Id="rId4" Type="http://schemas.openxmlformats.org/officeDocument/2006/relationships/image" Target="../media/image135.png"/><Relationship Id="rId9" Type="http://schemas.openxmlformats.org/officeDocument/2006/relationships/image" Target="../media/image144.png"/><Relationship Id="rId5" Type="http://schemas.openxmlformats.org/officeDocument/2006/relationships/image" Target="../media/image137.png"/><Relationship Id="rId6" Type="http://schemas.openxmlformats.org/officeDocument/2006/relationships/image" Target="../media/image148.png"/><Relationship Id="rId7" Type="http://schemas.openxmlformats.org/officeDocument/2006/relationships/image" Target="../media/image146.jpg"/><Relationship Id="rId8" Type="http://schemas.openxmlformats.org/officeDocument/2006/relationships/image" Target="../media/image1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1" Type="http://schemas.openxmlformats.org/officeDocument/2006/relationships/image" Target="../media/image149.png"/><Relationship Id="rId10" Type="http://schemas.openxmlformats.org/officeDocument/2006/relationships/image" Target="../media/image160.png"/><Relationship Id="rId13" Type="http://schemas.openxmlformats.org/officeDocument/2006/relationships/image" Target="../media/image162.png"/><Relationship Id="rId12" Type="http://schemas.openxmlformats.org/officeDocument/2006/relationships/image" Target="../media/image154.png"/><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41.png"/><Relationship Id="rId4" Type="http://schemas.openxmlformats.org/officeDocument/2006/relationships/image" Target="../media/image174.png"/><Relationship Id="rId9" Type="http://schemas.openxmlformats.org/officeDocument/2006/relationships/image" Target="../media/image161.png"/><Relationship Id="rId14" Type="http://schemas.openxmlformats.org/officeDocument/2006/relationships/image" Target="../media/image173.png"/><Relationship Id="rId5" Type="http://schemas.openxmlformats.org/officeDocument/2006/relationships/image" Target="../media/image145.png"/><Relationship Id="rId6" Type="http://schemas.openxmlformats.org/officeDocument/2006/relationships/image" Target="../media/image147.png"/><Relationship Id="rId7" Type="http://schemas.openxmlformats.org/officeDocument/2006/relationships/image" Target="../media/image157.png"/><Relationship Id="rId8" Type="http://schemas.openxmlformats.org/officeDocument/2006/relationships/image" Target="../media/image1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chart" Target="../charts/chart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18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69.png"/><Relationship Id="rId4" Type="http://schemas.openxmlformats.org/officeDocument/2006/relationships/image" Target="../media/image29.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chart" Target="../charts/chart1.xml"/><Relationship Id="rId4" Type="http://schemas.openxmlformats.org/officeDocument/2006/relationships/chart" Target="../charts/char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chart" Target="../charts/chart40.xml"/><Relationship Id="rId4" Type="http://schemas.openxmlformats.org/officeDocument/2006/relationships/image" Target="../media/image1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chart" Target="../charts/chart41.xml"/><Relationship Id="rId4" Type="http://schemas.openxmlformats.org/officeDocument/2006/relationships/chart" Target="../charts/chart42.xml"/><Relationship Id="rId5" Type="http://schemas.openxmlformats.org/officeDocument/2006/relationships/chart" Target="../charts/chart4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chart" Target="../charts/chart44.xml"/><Relationship Id="rId4" Type="http://schemas.openxmlformats.org/officeDocument/2006/relationships/chart" Target="../charts/chart4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chart" Target="../charts/chart46.xml"/><Relationship Id="rId4" Type="http://schemas.openxmlformats.org/officeDocument/2006/relationships/chart" Target="../charts/chart47.xml"/><Relationship Id="rId5" Type="http://schemas.openxmlformats.org/officeDocument/2006/relationships/chart" Target="../charts/chart48.xml"/></Relationships>
</file>

<file path=ppt/slides/_rels/slide85.xml.rels><?xml version="1.0" encoding="UTF-8" standalone="yes"?><Relationships xmlns="http://schemas.openxmlformats.org/package/2006/relationships"><Relationship Id="rId11" Type="http://schemas.openxmlformats.org/officeDocument/2006/relationships/image" Target="../media/image163.png"/><Relationship Id="rId10"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jpg"/><Relationship Id="rId4" Type="http://schemas.openxmlformats.org/officeDocument/2006/relationships/image" Target="../media/image8.png"/><Relationship Id="rId9" Type="http://schemas.openxmlformats.org/officeDocument/2006/relationships/image" Target="../media/image13.jpg"/><Relationship Id="rId5" Type="http://schemas.openxmlformats.org/officeDocument/2006/relationships/image" Target="../media/image14.png"/><Relationship Id="rId6" Type="http://schemas.openxmlformats.org/officeDocument/2006/relationships/image" Target="../media/image5.jpg"/><Relationship Id="rId7" Type="http://schemas.openxmlformats.org/officeDocument/2006/relationships/image" Target="../media/image6.png"/><Relationship Id="rId8" Type="http://schemas.openxmlformats.org/officeDocument/2006/relationships/image" Target="../media/image3.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chart" Target="../charts/chart49.xml"/><Relationship Id="rId4" Type="http://schemas.openxmlformats.org/officeDocument/2006/relationships/chart" Target="../charts/chart5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176.png"/><Relationship Id="rId4" Type="http://schemas.openxmlformats.org/officeDocument/2006/relationships/image" Target="../media/image171.jpg"/><Relationship Id="rId9" Type="http://schemas.openxmlformats.org/officeDocument/2006/relationships/image" Target="../media/image96.png"/><Relationship Id="rId5" Type="http://schemas.openxmlformats.org/officeDocument/2006/relationships/image" Target="../media/image175.png"/><Relationship Id="rId6" Type="http://schemas.openxmlformats.org/officeDocument/2006/relationships/image" Target="../media/image69.png"/><Relationship Id="rId7" Type="http://schemas.openxmlformats.org/officeDocument/2006/relationships/image" Target="../media/image180.png"/><Relationship Id="rId8" Type="http://schemas.openxmlformats.org/officeDocument/2006/relationships/image" Target="../media/image18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idx="2" type="body"/>
          </p:nvPr>
        </p:nvSpPr>
        <p:spPr>
          <a:xfrm>
            <a:off x="2598041" y="3006670"/>
            <a:ext cx="3941380" cy="161880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2000"/>
              <a:buNone/>
            </a:pPr>
            <a:r>
              <a:rPr lang="en-US">
                <a:latin typeface="Arial"/>
                <a:ea typeface="Arial"/>
                <a:cs typeface="Arial"/>
                <a:sym typeface="Arial"/>
              </a:rPr>
              <a:t>Morgan Stanley SIBC</a:t>
            </a:r>
            <a:r>
              <a:rPr lang="en-US"/>
              <a:t> Fall 2024</a:t>
            </a:r>
            <a:endParaRPr/>
          </a:p>
          <a:p>
            <a:pPr indent="0" lvl="0" marL="0" rtl="0" algn="l">
              <a:lnSpc>
                <a:spcPct val="90000"/>
              </a:lnSpc>
              <a:spcBef>
                <a:spcPts val="0"/>
              </a:spcBef>
              <a:spcAft>
                <a:spcPts val="0"/>
              </a:spcAft>
              <a:buClr>
                <a:schemeClr val="dk2"/>
              </a:buClr>
              <a:buSzPts val="1200"/>
              <a:buNone/>
            </a:pPr>
            <a:r>
              <a:t/>
            </a:r>
            <a:endParaRPr sz="1200">
              <a:solidFill>
                <a:srgbClr val="595959"/>
              </a:solidFill>
              <a:latin typeface="Arial"/>
              <a:ea typeface="Arial"/>
              <a:cs typeface="Arial"/>
              <a:sym typeface="Arial"/>
            </a:endParaRPr>
          </a:p>
          <a:p>
            <a:pPr indent="0" lvl="0" marL="0" rtl="0" algn="l">
              <a:lnSpc>
                <a:spcPct val="90000"/>
              </a:lnSpc>
              <a:spcBef>
                <a:spcPts val="0"/>
              </a:spcBef>
              <a:spcAft>
                <a:spcPts val="0"/>
              </a:spcAft>
              <a:buClr>
                <a:srgbClr val="595959"/>
              </a:buClr>
              <a:buSzPts val="1200"/>
              <a:buNone/>
            </a:pPr>
            <a:r>
              <a:rPr lang="en-US" sz="1200">
                <a:solidFill>
                  <a:srgbClr val="595959"/>
                </a:solidFill>
                <a:latin typeface="Arial"/>
                <a:ea typeface="Arial"/>
                <a:cs typeface="Arial"/>
                <a:sym typeface="Arial"/>
              </a:rPr>
              <a:t>Fall 2024</a:t>
            </a:r>
            <a:endParaRPr/>
          </a:p>
          <a:p>
            <a:pPr indent="0" lvl="0" marL="0" rtl="0" algn="l">
              <a:lnSpc>
                <a:spcPct val="90000"/>
              </a:lnSpc>
              <a:spcBef>
                <a:spcPts val="0"/>
              </a:spcBef>
              <a:spcAft>
                <a:spcPts val="0"/>
              </a:spcAft>
              <a:buClr>
                <a:srgbClr val="595959"/>
              </a:buClr>
              <a:buSzPts val="1200"/>
              <a:buNone/>
            </a:pPr>
            <a:r>
              <a:rPr lang="en-US" sz="1200">
                <a:solidFill>
                  <a:srgbClr val="595959"/>
                </a:solidFill>
              </a:rPr>
              <a:t>Project Aardvark</a:t>
            </a:r>
            <a:endParaRPr/>
          </a:p>
          <a:p>
            <a:pPr indent="0" lvl="0" marL="0" rtl="0" algn="l">
              <a:lnSpc>
                <a:spcPct val="90000"/>
              </a:lnSpc>
              <a:spcBef>
                <a:spcPts val="0"/>
              </a:spcBef>
              <a:spcAft>
                <a:spcPts val="0"/>
              </a:spcAft>
              <a:buClr>
                <a:srgbClr val="595959"/>
              </a:buClr>
              <a:buSzPts val="1200"/>
              <a:buNone/>
            </a:pPr>
            <a:r>
              <a:rPr lang="en-US" sz="1200">
                <a:solidFill>
                  <a:srgbClr val="595959"/>
                </a:solidFill>
              </a:rPr>
              <a:t>Team Sneaky Steve</a:t>
            </a:r>
            <a:endParaRPr/>
          </a:p>
          <a:p>
            <a:pPr indent="0" lvl="0" marL="0" rtl="0" algn="l">
              <a:lnSpc>
                <a:spcPct val="90000"/>
              </a:lnSpc>
              <a:spcBef>
                <a:spcPts val="0"/>
              </a:spcBef>
              <a:spcAft>
                <a:spcPts val="0"/>
              </a:spcAft>
              <a:buClr>
                <a:srgbClr val="595959"/>
              </a:buClr>
              <a:buSzPts val="1200"/>
              <a:buNone/>
            </a:pPr>
            <a:r>
              <a:t/>
            </a:r>
            <a:endParaRPr/>
          </a:p>
        </p:txBody>
      </p:sp>
      <p:sp>
        <p:nvSpPr>
          <p:cNvPr id="61" name="Google Shape;61;p1"/>
          <p:cNvSpPr txBox="1"/>
          <p:nvPr/>
        </p:nvSpPr>
        <p:spPr>
          <a:xfrm>
            <a:off x="315395" y="6375400"/>
            <a:ext cx="2526029" cy="482600"/>
          </a:xfrm>
          <a:prstGeom prst="rect">
            <a:avLst/>
          </a:prstGeom>
          <a:noFill/>
          <a:ln>
            <a:noFill/>
          </a:ln>
        </p:spPr>
        <p:txBody>
          <a:bodyPr anchorCtr="0" anchor="ctr" bIns="45700" lIns="45700" spcFirstLastPara="1" rIns="45700" wrap="square" tIns="45700">
            <a:normAutofit/>
          </a:bodyPr>
          <a:lstStyle/>
          <a:p>
            <a:pPr indent="0" lvl="0" marL="0" marR="0" rtl="0" algn="l">
              <a:lnSpc>
                <a:spcPct val="90000"/>
              </a:lnSpc>
              <a:spcBef>
                <a:spcPts val="0"/>
              </a:spcBef>
              <a:spcAft>
                <a:spcPts val="0"/>
              </a:spcAft>
              <a:buClr>
                <a:srgbClr val="7B7B7B"/>
              </a:buClr>
              <a:buSzPts val="800"/>
              <a:buFont typeface="Arial"/>
              <a:buNone/>
            </a:pPr>
            <a:r>
              <a:rPr b="0" i="0" lang="en-US" sz="800" u="none" cap="none" strike="noStrike">
                <a:solidFill>
                  <a:srgbClr val="7B7B7B"/>
                </a:solidFill>
                <a:latin typeface="Arial Narrow"/>
                <a:ea typeface="Arial Narrow"/>
                <a:cs typeface="Arial Narrow"/>
                <a:sym typeface="Arial Narrow"/>
              </a:rPr>
              <a:t>STUDENT INTERNATIONAL BUSINESS COUNCIL</a:t>
            </a:r>
            <a:endParaRPr b="0" i="0" sz="1400" u="none" cap="none" strike="noStrike">
              <a:solidFill>
                <a:srgbClr val="000000"/>
              </a:solidFill>
              <a:latin typeface="Arial"/>
              <a:ea typeface="Arial"/>
              <a:cs typeface="Arial"/>
              <a:sym typeface="Arial"/>
            </a:endParaRPr>
          </a:p>
        </p:txBody>
      </p:sp>
      <p:pic>
        <p:nvPicPr>
          <p:cNvPr id="62" name="Google Shape;62;p1"/>
          <p:cNvPicPr preferRelativeResize="0"/>
          <p:nvPr/>
        </p:nvPicPr>
        <p:blipFill rotWithShape="1">
          <a:blip r:embed="rId3">
            <a:alphaModFix/>
          </a:blip>
          <a:srcRect b="0" l="0" r="287" t="0"/>
          <a:stretch/>
        </p:blipFill>
        <p:spPr>
          <a:xfrm>
            <a:off x="101597" y="1726208"/>
            <a:ext cx="8933688" cy="951700"/>
          </a:xfrm>
          <a:prstGeom prst="rect">
            <a:avLst/>
          </a:prstGeom>
          <a:noFill/>
          <a:ln>
            <a:noFill/>
          </a:ln>
        </p:spPr>
      </p:pic>
      <p:sp>
        <p:nvSpPr>
          <p:cNvPr id="63" name="Google Shape;63;p1"/>
          <p:cNvSpPr txBox="1"/>
          <p:nvPr/>
        </p:nvSpPr>
        <p:spPr>
          <a:xfrm>
            <a:off x="6457950" y="6356351"/>
            <a:ext cx="2057400" cy="365125"/>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000" u="none" cap="none" strike="noStrike">
                <a:solidFill>
                  <a:srgbClr val="000000"/>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
          <p:cNvSpPr txBox="1"/>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marR="0" rtl="0" algn="l">
              <a:lnSpc>
                <a:spcPct val="90000"/>
              </a:lnSpc>
              <a:spcBef>
                <a:spcPts val="0"/>
              </a:spcBef>
              <a:spcAft>
                <a:spcPts val="0"/>
              </a:spcAft>
              <a:buClr>
                <a:schemeClr val="lt2"/>
              </a:buClr>
              <a:buSzPts val="800"/>
              <a:buFont typeface="Arial"/>
              <a:buNone/>
            </a:pPr>
            <a:r>
              <a:rPr b="0" i="1" lang="en-US" sz="800" u="none" cap="none" strike="noStrike">
                <a:solidFill>
                  <a:schemeClr val="lt2"/>
                </a:solidFill>
                <a:latin typeface="Arial"/>
                <a:ea typeface="Arial"/>
                <a:cs typeface="Arial"/>
                <a:sym typeface="Arial"/>
              </a:rPr>
              <a:t>Sources: Company Filings, </a:t>
            </a:r>
            <a:r>
              <a:rPr b="0" i="1" lang="en-US" sz="800" u="none" cap="none" strike="noStrike">
                <a:solidFill>
                  <a:srgbClr val="A5A5A5"/>
                </a:solidFill>
                <a:latin typeface="Arial"/>
                <a:ea typeface="Arial"/>
                <a:cs typeface="Arial"/>
                <a:sym typeface="Arial"/>
              </a:rPr>
              <a:t>Bloomberg</a:t>
            </a:r>
            <a:r>
              <a:rPr b="0" i="1" lang="en-US" sz="800" u="none" cap="none" strike="noStrike">
                <a:solidFill>
                  <a:schemeClr val="lt2"/>
                </a:solidFill>
                <a:latin typeface="Arial"/>
                <a:ea typeface="Arial"/>
                <a:cs typeface="Arial"/>
                <a:sym typeface="Arial"/>
              </a:rPr>
              <a:t>, S&amp;P Capital IQ</a:t>
            </a:r>
            <a:endParaRPr b="0" i="1" sz="800" u="none" cap="none" strike="noStrike">
              <a:solidFill>
                <a:schemeClr val="lt2"/>
              </a:solidFill>
              <a:latin typeface="Arial"/>
              <a:ea typeface="Arial"/>
              <a:cs typeface="Arial"/>
              <a:sym typeface="Arial"/>
            </a:endParaRPr>
          </a:p>
        </p:txBody>
      </p:sp>
      <p:sp>
        <p:nvSpPr>
          <p:cNvPr id="254" name="Google Shape;254;p5"/>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Consolidation Efforts Drive Growth</a:t>
            </a:r>
            <a:endParaRPr sz="2200"/>
          </a:p>
        </p:txBody>
      </p:sp>
      <p:sp>
        <p:nvSpPr>
          <p:cNvPr id="255" name="Google Shape;255;p5"/>
          <p:cNvSpPr txBox="1"/>
          <p:nvPr/>
        </p:nvSpPr>
        <p:spPr>
          <a:xfrm>
            <a:off x="228599" y="976858"/>
            <a:ext cx="6861175" cy="482600"/>
          </a:xfrm>
          <a:prstGeom prst="rect">
            <a:avLst/>
          </a:prstGeom>
          <a:no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None/>
            </a:pPr>
            <a:r>
              <a:rPr b="1" i="0" lang="en-US" sz="1000" u="none" cap="none" strike="noStrike">
                <a:solidFill>
                  <a:srgbClr val="5A6E8C"/>
                </a:solidFill>
                <a:latin typeface="Arial"/>
                <a:ea typeface="Arial"/>
                <a:cs typeface="Arial"/>
                <a:sym typeface="Arial"/>
              </a:rPr>
              <a:t>AeroVironment’s recent M&amp;A transactions suggest the company is looking to advance its UxS segment</a:t>
            </a:r>
            <a:endParaRPr/>
          </a:p>
        </p:txBody>
      </p:sp>
      <p:grpSp>
        <p:nvGrpSpPr>
          <p:cNvPr id="256" name="Google Shape;256;p5"/>
          <p:cNvGrpSpPr/>
          <p:nvPr/>
        </p:nvGrpSpPr>
        <p:grpSpPr>
          <a:xfrm>
            <a:off x="228599" y="1852737"/>
            <a:ext cx="8669868" cy="1576126"/>
            <a:chOff x="228599" y="1967968"/>
            <a:chExt cx="8669868" cy="1576126"/>
          </a:xfrm>
        </p:grpSpPr>
        <p:sp>
          <p:nvSpPr>
            <p:cNvPr id="257" name="Google Shape;257;p5"/>
            <p:cNvSpPr/>
            <p:nvPr/>
          </p:nvSpPr>
          <p:spPr>
            <a:xfrm>
              <a:off x="228599" y="2699272"/>
              <a:ext cx="8669868" cy="118536"/>
            </a:xfrm>
            <a:prstGeom prst="rightArrow">
              <a:avLst>
                <a:gd fmla="val 50000" name="adj1"/>
                <a:gd fmla="val 90210" name="adj2"/>
              </a:avLst>
            </a:prstGeom>
            <a:solidFill>
              <a:srgbClr val="1D4F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5"/>
            <p:cNvSpPr/>
            <p:nvPr/>
          </p:nvSpPr>
          <p:spPr>
            <a:xfrm>
              <a:off x="679034" y="1967968"/>
              <a:ext cx="1828800" cy="715409"/>
            </a:xfrm>
            <a:prstGeom prst="rect">
              <a:avLst/>
            </a:prstGeom>
            <a:noFill/>
            <a:ln cap="flat" cmpd="sng" w="19050">
              <a:solidFill>
                <a:srgbClr val="05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sng" cap="none" strike="noStrike">
                  <a:solidFill>
                    <a:schemeClr val="dk1"/>
                  </a:solidFill>
                  <a:latin typeface="Arial"/>
                  <a:ea typeface="Arial"/>
                  <a:cs typeface="Arial"/>
                  <a:sym typeface="Arial"/>
                </a:rPr>
                <a:t>Jun. 2018</a:t>
              </a:r>
              <a:endParaRPr/>
            </a:p>
            <a:p>
              <a:pPr indent="0" lvl="0" marL="0" marR="0" rtl="0" algn="ctr">
                <a:lnSpc>
                  <a:spcPct val="100000"/>
                </a:lnSpc>
                <a:spcBef>
                  <a:spcPts val="0"/>
                </a:spcBef>
                <a:spcAft>
                  <a:spcPts val="0"/>
                </a:spcAft>
                <a:buNone/>
              </a:pPr>
              <a:r>
                <a:rPr b="1" i="0" lang="en-US" sz="1000" u="none" cap="none" strike="noStrike">
                  <a:solidFill>
                    <a:srgbClr val="FF0000"/>
                  </a:solidFill>
                  <a:latin typeface="Arial"/>
                  <a:ea typeface="Arial"/>
                  <a:cs typeface="Arial"/>
                  <a:sym typeface="Arial"/>
                </a:rPr>
                <a:t>Sold </a:t>
              </a:r>
              <a:r>
                <a:rPr b="0" i="0" lang="en-US" sz="1000" u="none" cap="none" strike="noStrike">
                  <a:solidFill>
                    <a:schemeClr val="dk1"/>
                  </a:solidFill>
                  <a:latin typeface="Arial"/>
                  <a:ea typeface="Arial"/>
                  <a:cs typeface="Arial"/>
                  <a:sym typeface="Arial"/>
                </a:rPr>
                <a:t>its Efficient Energy Systems to Webasto, an EV charger producer</a:t>
              </a:r>
              <a:endParaRPr b="1" i="0" sz="1000" u="none" cap="none" strike="noStrike">
                <a:solidFill>
                  <a:srgbClr val="00B050"/>
                </a:solidFill>
                <a:latin typeface="Arial"/>
                <a:ea typeface="Arial"/>
                <a:cs typeface="Arial"/>
                <a:sym typeface="Arial"/>
              </a:endParaRPr>
            </a:p>
          </p:txBody>
        </p:sp>
        <p:pic>
          <p:nvPicPr>
            <p:cNvPr id="259" name="Google Shape;259;p5"/>
            <p:cNvPicPr preferRelativeResize="0"/>
            <p:nvPr/>
          </p:nvPicPr>
          <p:blipFill rotWithShape="1">
            <a:blip r:embed="rId3">
              <a:alphaModFix/>
            </a:blip>
            <a:srcRect b="0" l="0" r="0" t="0"/>
            <a:stretch/>
          </p:blipFill>
          <p:spPr>
            <a:xfrm>
              <a:off x="679035" y="2828685"/>
              <a:ext cx="1828799" cy="388620"/>
            </a:xfrm>
            <a:prstGeom prst="rect">
              <a:avLst/>
            </a:prstGeom>
            <a:noFill/>
            <a:ln>
              <a:noFill/>
            </a:ln>
          </p:spPr>
        </p:pic>
        <p:cxnSp>
          <p:nvCxnSpPr>
            <p:cNvPr id="260" name="Google Shape;260;p5"/>
            <p:cNvCxnSpPr/>
            <p:nvPr/>
          </p:nvCxnSpPr>
          <p:spPr>
            <a:xfrm rot="10800000">
              <a:off x="535315" y="1967968"/>
              <a:ext cx="0" cy="777243"/>
            </a:xfrm>
            <a:prstGeom prst="straightConnector1">
              <a:avLst/>
            </a:prstGeom>
            <a:noFill/>
            <a:ln cap="flat" cmpd="sng" w="9525">
              <a:solidFill>
                <a:srgbClr val="1D4FA3"/>
              </a:solidFill>
              <a:prstDash val="solid"/>
              <a:round/>
              <a:headEnd len="sm" w="sm" type="none"/>
              <a:tailEnd len="med" w="med" type="triangle"/>
            </a:ln>
          </p:spPr>
        </p:cxnSp>
        <p:cxnSp>
          <p:nvCxnSpPr>
            <p:cNvPr id="261" name="Google Shape;261;p5"/>
            <p:cNvCxnSpPr/>
            <p:nvPr/>
          </p:nvCxnSpPr>
          <p:spPr>
            <a:xfrm>
              <a:off x="2578770" y="2766851"/>
              <a:ext cx="0" cy="777243"/>
            </a:xfrm>
            <a:prstGeom prst="straightConnector1">
              <a:avLst/>
            </a:prstGeom>
            <a:noFill/>
            <a:ln cap="flat" cmpd="sng" w="9525">
              <a:solidFill>
                <a:srgbClr val="1D4FA3"/>
              </a:solidFill>
              <a:prstDash val="solid"/>
              <a:round/>
              <a:headEnd len="sm" w="sm" type="none"/>
              <a:tailEnd len="med" w="med" type="triangle"/>
            </a:ln>
          </p:spPr>
        </p:cxnSp>
        <p:sp>
          <p:nvSpPr>
            <p:cNvPr id="262" name="Google Shape;262;p5"/>
            <p:cNvSpPr/>
            <p:nvPr/>
          </p:nvSpPr>
          <p:spPr>
            <a:xfrm>
              <a:off x="2709844" y="2828685"/>
              <a:ext cx="1828800" cy="715409"/>
            </a:xfrm>
            <a:prstGeom prst="rect">
              <a:avLst/>
            </a:prstGeom>
            <a:noFill/>
            <a:ln cap="flat" cmpd="sng" w="19050">
              <a:solidFill>
                <a:srgbClr val="3CC0A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sng" cap="none" strike="noStrike">
                  <a:solidFill>
                    <a:schemeClr val="dk1"/>
                  </a:solidFill>
                  <a:latin typeface="Arial"/>
                  <a:ea typeface="Arial"/>
                  <a:cs typeface="Arial"/>
                  <a:sym typeface="Arial"/>
                </a:rPr>
                <a:t>Jun. 2019</a:t>
              </a:r>
              <a:endParaRPr/>
            </a:p>
            <a:p>
              <a:pPr indent="0" lvl="0" marL="0" marR="0" rtl="0" algn="ctr">
                <a:lnSpc>
                  <a:spcPct val="100000"/>
                </a:lnSpc>
                <a:spcBef>
                  <a:spcPts val="0"/>
                </a:spcBef>
                <a:spcAft>
                  <a:spcPts val="0"/>
                </a:spcAft>
                <a:buNone/>
              </a:pPr>
              <a:r>
                <a:rPr b="1" i="0" lang="en-US" sz="1000" u="none" cap="none" strike="noStrike">
                  <a:solidFill>
                    <a:srgbClr val="00B050"/>
                  </a:solidFill>
                  <a:latin typeface="Arial"/>
                  <a:ea typeface="Arial"/>
                  <a:cs typeface="Arial"/>
                  <a:sym typeface="Arial"/>
                </a:rPr>
                <a:t>Acquired </a:t>
              </a:r>
              <a:r>
                <a:rPr b="0" i="0" lang="en-US" sz="1000" u="none" cap="none" strike="noStrike">
                  <a:solidFill>
                    <a:schemeClr val="dk1"/>
                  </a:solidFill>
                  <a:latin typeface="Arial"/>
                  <a:ea typeface="Arial"/>
                  <a:cs typeface="Arial"/>
                  <a:sym typeface="Arial"/>
                </a:rPr>
                <a:t>Pulse Aerospace, an unmanned helicopter manufacturer</a:t>
              </a:r>
              <a:endParaRPr b="1" i="0" sz="1000" u="none" cap="none" strike="noStrike">
                <a:solidFill>
                  <a:srgbClr val="00B050"/>
                </a:solidFill>
                <a:latin typeface="Arial"/>
                <a:ea typeface="Arial"/>
                <a:cs typeface="Arial"/>
                <a:sym typeface="Arial"/>
              </a:endParaRPr>
            </a:p>
          </p:txBody>
        </p:sp>
        <p:pic>
          <p:nvPicPr>
            <p:cNvPr descr="Contact - Pulse Aero" id="263" name="Google Shape;263;p5"/>
            <p:cNvPicPr preferRelativeResize="0"/>
            <p:nvPr/>
          </p:nvPicPr>
          <p:blipFill rotWithShape="1">
            <a:blip r:embed="rId4">
              <a:alphaModFix/>
            </a:blip>
            <a:srcRect b="0" l="0" r="0" t="0"/>
            <a:stretch/>
          </p:blipFill>
          <p:spPr>
            <a:xfrm>
              <a:off x="2709844" y="2235260"/>
              <a:ext cx="1828800" cy="448117"/>
            </a:xfrm>
            <a:prstGeom prst="rect">
              <a:avLst/>
            </a:prstGeom>
            <a:noFill/>
            <a:ln>
              <a:noFill/>
            </a:ln>
          </p:spPr>
        </p:pic>
        <p:sp>
          <p:nvSpPr>
            <p:cNvPr id="264" name="Google Shape;264;p5"/>
            <p:cNvSpPr/>
            <p:nvPr/>
          </p:nvSpPr>
          <p:spPr>
            <a:xfrm>
              <a:off x="4753299" y="1977748"/>
              <a:ext cx="1828800" cy="715409"/>
            </a:xfrm>
            <a:prstGeom prst="rect">
              <a:avLst/>
            </a:prstGeom>
            <a:noFill/>
            <a:ln cap="flat" cmpd="sng" w="19050">
              <a:solidFill>
                <a:srgbClr val="3CC0A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sng" cap="none" strike="noStrike">
                  <a:solidFill>
                    <a:schemeClr val="dk1"/>
                  </a:solidFill>
                  <a:latin typeface="Arial"/>
                  <a:ea typeface="Arial"/>
                  <a:cs typeface="Arial"/>
                  <a:sym typeface="Arial"/>
                </a:rPr>
                <a:t>Dec. 2020</a:t>
              </a:r>
              <a:endParaRPr/>
            </a:p>
            <a:p>
              <a:pPr indent="0" lvl="0" marL="0" marR="0" rtl="0" algn="ctr">
                <a:lnSpc>
                  <a:spcPct val="100000"/>
                </a:lnSpc>
                <a:spcBef>
                  <a:spcPts val="0"/>
                </a:spcBef>
                <a:spcAft>
                  <a:spcPts val="0"/>
                </a:spcAft>
                <a:buNone/>
              </a:pPr>
              <a:r>
                <a:rPr b="1" i="0" lang="en-US" sz="1000" u="none" cap="none" strike="noStrike">
                  <a:solidFill>
                    <a:srgbClr val="00B050"/>
                  </a:solidFill>
                  <a:latin typeface="Arial"/>
                  <a:ea typeface="Arial"/>
                  <a:cs typeface="Arial"/>
                  <a:sym typeface="Arial"/>
                </a:rPr>
                <a:t>Acquired</a:t>
              </a:r>
              <a:r>
                <a:rPr b="1" i="0" lang="en-US" sz="1000" u="none" cap="none" strike="noStrike">
                  <a:solidFill>
                    <a:srgbClr val="FF0000"/>
                  </a:solidFill>
                  <a:latin typeface="Arial"/>
                  <a:ea typeface="Arial"/>
                  <a:cs typeface="Arial"/>
                  <a:sym typeface="Arial"/>
                </a:rPr>
                <a:t> </a:t>
              </a:r>
              <a:r>
                <a:rPr b="0" i="0" lang="en-US" sz="1000" u="none" cap="none" strike="noStrike">
                  <a:solidFill>
                    <a:schemeClr val="dk1"/>
                  </a:solidFill>
                  <a:latin typeface="Arial"/>
                  <a:ea typeface="Arial"/>
                  <a:cs typeface="Arial"/>
                  <a:sym typeface="Arial"/>
                </a:rPr>
                <a:t>Telerob, a remote-controlled unmanned ground systems manufacturer</a:t>
              </a:r>
              <a:endParaRPr b="1" i="0" sz="1000" u="none" cap="none" strike="noStrike">
                <a:solidFill>
                  <a:srgbClr val="00B050"/>
                </a:solidFill>
                <a:latin typeface="Arial"/>
                <a:ea typeface="Arial"/>
                <a:cs typeface="Arial"/>
                <a:sym typeface="Arial"/>
              </a:endParaRPr>
            </a:p>
          </p:txBody>
        </p:sp>
        <p:cxnSp>
          <p:nvCxnSpPr>
            <p:cNvPr id="265" name="Google Shape;265;p5"/>
            <p:cNvCxnSpPr/>
            <p:nvPr/>
          </p:nvCxnSpPr>
          <p:spPr>
            <a:xfrm rot="10800000">
              <a:off x="4609580" y="1977748"/>
              <a:ext cx="0" cy="777243"/>
            </a:xfrm>
            <a:prstGeom prst="straightConnector1">
              <a:avLst/>
            </a:prstGeom>
            <a:noFill/>
            <a:ln cap="flat" cmpd="sng" w="9525">
              <a:solidFill>
                <a:srgbClr val="1D4FA3"/>
              </a:solidFill>
              <a:prstDash val="solid"/>
              <a:round/>
              <a:headEnd len="sm" w="sm" type="none"/>
              <a:tailEnd len="med" w="med" type="triangle"/>
            </a:ln>
          </p:spPr>
        </p:cxnSp>
        <p:pic>
          <p:nvPicPr>
            <p:cNvPr descr="AEROVIRONMENT (AV) | Officer" id="266" name="Google Shape;266;p5"/>
            <p:cNvPicPr preferRelativeResize="0"/>
            <p:nvPr/>
          </p:nvPicPr>
          <p:blipFill rotWithShape="1">
            <a:blip r:embed="rId5">
              <a:alphaModFix/>
            </a:blip>
            <a:srcRect b="30054" l="3271" r="4090" t="20930"/>
            <a:stretch/>
          </p:blipFill>
          <p:spPr>
            <a:xfrm>
              <a:off x="4753300" y="2828685"/>
              <a:ext cx="1828799" cy="222250"/>
            </a:xfrm>
            <a:prstGeom prst="rect">
              <a:avLst/>
            </a:prstGeom>
            <a:noFill/>
            <a:ln>
              <a:noFill/>
            </a:ln>
          </p:spPr>
        </p:pic>
        <p:cxnSp>
          <p:nvCxnSpPr>
            <p:cNvPr id="267" name="Google Shape;267;p5"/>
            <p:cNvCxnSpPr/>
            <p:nvPr/>
          </p:nvCxnSpPr>
          <p:spPr>
            <a:xfrm>
              <a:off x="6653036" y="2766851"/>
              <a:ext cx="0" cy="777243"/>
            </a:xfrm>
            <a:prstGeom prst="straightConnector1">
              <a:avLst/>
            </a:prstGeom>
            <a:noFill/>
            <a:ln cap="flat" cmpd="sng" w="9525">
              <a:solidFill>
                <a:srgbClr val="1D4FA3"/>
              </a:solidFill>
              <a:prstDash val="solid"/>
              <a:round/>
              <a:headEnd len="sm" w="sm" type="none"/>
              <a:tailEnd len="med" w="med" type="triangle"/>
            </a:ln>
          </p:spPr>
        </p:cxnSp>
        <p:sp>
          <p:nvSpPr>
            <p:cNvPr id="268" name="Google Shape;268;p5"/>
            <p:cNvSpPr/>
            <p:nvPr/>
          </p:nvSpPr>
          <p:spPr>
            <a:xfrm>
              <a:off x="6784109" y="2828685"/>
              <a:ext cx="1828800" cy="715409"/>
            </a:xfrm>
            <a:prstGeom prst="rect">
              <a:avLst/>
            </a:prstGeom>
            <a:noFill/>
            <a:ln cap="flat" cmpd="sng" w="19050">
              <a:solidFill>
                <a:srgbClr val="3CC0A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sng" cap="none" strike="noStrike">
                  <a:solidFill>
                    <a:schemeClr val="dk1"/>
                  </a:solidFill>
                  <a:latin typeface="Arial"/>
                  <a:ea typeface="Arial"/>
                  <a:cs typeface="Arial"/>
                  <a:sym typeface="Arial"/>
                </a:rPr>
                <a:t>Jan. 2021</a:t>
              </a:r>
              <a:endParaRPr/>
            </a:p>
            <a:p>
              <a:pPr indent="0" lvl="0" marL="0" marR="0" rtl="0" algn="ctr">
                <a:lnSpc>
                  <a:spcPct val="100000"/>
                </a:lnSpc>
                <a:spcBef>
                  <a:spcPts val="0"/>
                </a:spcBef>
                <a:spcAft>
                  <a:spcPts val="0"/>
                </a:spcAft>
                <a:buNone/>
              </a:pPr>
              <a:r>
                <a:rPr b="1" i="0" lang="en-US" sz="1000" u="none" cap="none" strike="noStrike">
                  <a:solidFill>
                    <a:srgbClr val="00B050"/>
                  </a:solidFill>
                  <a:latin typeface="Arial"/>
                  <a:ea typeface="Arial"/>
                  <a:cs typeface="Arial"/>
                  <a:sym typeface="Arial"/>
                </a:rPr>
                <a:t>Acquired </a:t>
              </a:r>
              <a:r>
                <a:rPr b="0" i="0" lang="en-US" sz="1000" u="none" cap="none" strike="noStrike">
                  <a:solidFill>
                    <a:schemeClr val="dk1"/>
                  </a:solidFill>
                  <a:latin typeface="Arial"/>
                  <a:ea typeface="Arial"/>
                  <a:cs typeface="Arial"/>
                  <a:sym typeface="Arial"/>
                </a:rPr>
                <a:t>Arcturus UAV, a producer of UAS system technologies</a:t>
              </a:r>
              <a:endParaRPr b="1" i="0" sz="1000" u="none" cap="none" strike="noStrike">
                <a:solidFill>
                  <a:srgbClr val="00B050"/>
                </a:solidFill>
                <a:latin typeface="Arial"/>
                <a:ea typeface="Arial"/>
                <a:cs typeface="Arial"/>
                <a:sym typeface="Arial"/>
              </a:endParaRPr>
            </a:p>
          </p:txBody>
        </p:sp>
        <p:pic>
          <p:nvPicPr>
            <p:cNvPr descr="AeroVironment to acquire Arcturus UAV, expanding product portfolio and  reach into Group 2 and 3 Unmanned Aircraft Systems segments - Geospatial  World" id="269" name="Google Shape;269;p5"/>
            <p:cNvPicPr preferRelativeResize="0"/>
            <p:nvPr/>
          </p:nvPicPr>
          <p:blipFill rotWithShape="1">
            <a:blip r:embed="rId6">
              <a:alphaModFix/>
            </a:blip>
            <a:srcRect b="30191" l="1982" r="8954" t="53293"/>
            <a:stretch/>
          </p:blipFill>
          <p:spPr>
            <a:xfrm>
              <a:off x="6784109" y="2354032"/>
              <a:ext cx="1828800" cy="339125"/>
            </a:xfrm>
            <a:prstGeom prst="rect">
              <a:avLst/>
            </a:prstGeom>
            <a:noFill/>
            <a:ln>
              <a:noFill/>
            </a:ln>
          </p:spPr>
        </p:pic>
      </p:grpSp>
      <p:grpSp>
        <p:nvGrpSpPr>
          <p:cNvPr id="270" name="Google Shape;270;p5"/>
          <p:cNvGrpSpPr/>
          <p:nvPr/>
        </p:nvGrpSpPr>
        <p:grpSpPr>
          <a:xfrm>
            <a:off x="228599" y="4060551"/>
            <a:ext cx="8669868" cy="1576126"/>
            <a:chOff x="228599" y="3716983"/>
            <a:chExt cx="8669868" cy="1576126"/>
          </a:xfrm>
        </p:grpSpPr>
        <p:sp>
          <p:nvSpPr>
            <p:cNvPr id="271" name="Google Shape;271;p5"/>
            <p:cNvSpPr/>
            <p:nvPr/>
          </p:nvSpPr>
          <p:spPr>
            <a:xfrm>
              <a:off x="6784109" y="4577700"/>
              <a:ext cx="1828800" cy="715409"/>
            </a:xfrm>
            <a:prstGeom prst="rect">
              <a:avLst/>
            </a:prstGeom>
            <a:noFill/>
            <a:ln cap="flat" cmpd="sng" w="19050">
              <a:solidFill>
                <a:srgbClr val="B4A81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sng" cap="none" strike="noStrike">
                  <a:solidFill>
                    <a:schemeClr val="dk1"/>
                  </a:solidFill>
                  <a:latin typeface="Arial"/>
                  <a:ea typeface="Arial"/>
                  <a:cs typeface="Arial"/>
                  <a:sym typeface="Arial"/>
                </a:rPr>
                <a:t>Feb. 2021</a:t>
              </a:r>
              <a:endParaRPr/>
            </a:p>
            <a:p>
              <a:pPr indent="0" lvl="0" marL="0" marR="0" rtl="0" algn="ctr">
                <a:lnSpc>
                  <a:spcPct val="100000"/>
                </a:lnSpc>
                <a:spcBef>
                  <a:spcPts val="0"/>
                </a:spcBef>
                <a:spcAft>
                  <a:spcPts val="0"/>
                </a:spcAft>
                <a:buNone/>
              </a:pPr>
              <a:r>
                <a:rPr b="1" i="0" lang="en-US" sz="1000" u="none" cap="none" strike="noStrike">
                  <a:solidFill>
                    <a:srgbClr val="00B050"/>
                  </a:solidFill>
                  <a:latin typeface="Arial"/>
                  <a:ea typeface="Arial"/>
                  <a:cs typeface="Arial"/>
                  <a:sym typeface="Arial"/>
                </a:rPr>
                <a:t>Acquired</a:t>
              </a:r>
              <a:r>
                <a:rPr b="1" i="0" lang="en-US" sz="1000" u="none" cap="none" strike="noStrike">
                  <a:solidFill>
                    <a:srgbClr val="FF0000"/>
                  </a:solidFill>
                  <a:latin typeface="Arial"/>
                  <a:ea typeface="Arial"/>
                  <a:cs typeface="Arial"/>
                  <a:sym typeface="Arial"/>
                </a:rPr>
                <a:t> </a:t>
              </a:r>
              <a:r>
                <a:rPr b="0" i="0" lang="en-US" sz="1000" u="none" cap="none" strike="noStrike">
                  <a:solidFill>
                    <a:schemeClr val="dk1"/>
                  </a:solidFill>
                  <a:latin typeface="Arial"/>
                  <a:ea typeface="Arial"/>
                  <a:cs typeface="Arial"/>
                  <a:sym typeface="Arial"/>
                </a:rPr>
                <a:t>Progeny Systems, a supplier of software and hardware solutions</a:t>
              </a:r>
              <a:endParaRPr b="1" i="0" sz="1000" u="none" cap="none" strike="noStrike">
                <a:solidFill>
                  <a:srgbClr val="00B050"/>
                </a:solidFill>
                <a:latin typeface="Arial"/>
                <a:ea typeface="Arial"/>
                <a:cs typeface="Arial"/>
                <a:sym typeface="Arial"/>
              </a:endParaRPr>
            </a:p>
          </p:txBody>
        </p:sp>
        <p:pic>
          <p:nvPicPr>
            <p:cNvPr descr="Progeny Systems | LinkedIn" id="272" name="Google Shape;272;p5"/>
            <p:cNvPicPr preferRelativeResize="0"/>
            <p:nvPr/>
          </p:nvPicPr>
          <p:blipFill rotWithShape="1">
            <a:blip r:embed="rId7">
              <a:alphaModFix/>
            </a:blip>
            <a:srcRect b="39058" l="0" r="0" t="35609"/>
            <a:stretch/>
          </p:blipFill>
          <p:spPr>
            <a:xfrm>
              <a:off x="6785285" y="3969394"/>
              <a:ext cx="1827624" cy="462998"/>
            </a:xfrm>
            <a:prstGeom prst="rect">
              <a:avLst/>
            </a:prstGeom>
            <a:noFill/>
            <a:ln>
              <a:noFill/>
            </a:ln>
          </p:spPr>
        </p:pic>
        <p:sp>
          <p:nvSpPr>
            <p:cNvPr id="273" name="Google Shape;273;p5"/>
            <p:cNvSpPr/>
            <p:nvPr/>
          </p:nvSpPr>
          <p:spPr>
            <a:xfrm>
              <a:off x="4753299" y="3716983"/>
              <a:ext cx="1828800" cy="715409"/>
            </a:xfrm>
            <a:prstGeom prst="rect">
              <a:avLst/>
            </a:prstGeom>
            <a:noFill/>
            <a:ln cap="flat" cmpd="sng" w="19050">
              <a:solidFill>
                <a:srgbClr val="3CC0A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sng" cap="none" strike="noStrike">
                  <a:solidFill>
                    <a:schemeClr val="dk1"/>
                  </a:solidFill>
                  <a:latin typeface="Arial"/>
                  <a:ea typeface="Arial"/>
                  <a:cs typeface="Arial"/>
                  <a:sym typeface="Arial"/>
                </a:rPr>
                <a:t>Aug. 2022</a:t>
              </a:r>
              <a:endParaRPr/>
            </a:p>
            <a:p>
              <a:pPr indent="0" lvl="0" marL="0" marR="0" rtl="0" algn="ctr">
                <a:lnSpc>
                  <a:spcPct val="100000"/>
                </a:lnSpc>
                <a:spcBef>
                  <a:spcPts val="0"/>
                </a:spcBef>
                <a:spcAft>
                  <a:spcPts val="0"/>
                </a:spcAft>
                <a:buNone/>
              </a:pPr>
              <a:r>
                <a:rPr b="1" i="0" lang="en-US" sz="1000" u="none" cap="none" strike="noStrike">
                  <a:solidFill>
                    <a:srgbClr val="00B050"/>
                  </a:solidFill>
                  <a:latin typeface="Arial"/>
                  <a:ea typeface="Arial"/>
                  <a:cs typeface="Arial"/>
                  <a:sym typeface="Arial"/>
                </a:rPr>
                <a:t>Acquired </a:t>
              </a:r>
              <a:r>
                <a:rPr b="0" i="0" lang="en-US" sz="1000" u="none" cap="none" strike="noStrike">
                  <a:solidFill>
                    <a:schemeClr val="dk1"/>
                  </a:solidFill>
                  <a:latin typeface="Arial"/>
                  <a:ea typeface="Arial"/>
                  <a:cs typeface="Arial"/>
                  <a:sym typeface="Arial"/>
                </a:rPr>
                <a:t>Planck Aerosystems, a drone navigation solutions provider</a:t>
              </a:r>
              <a:endParaRPr b="1" i="0" sz="1000" u="none" cap="none" strike="noStrike">
                <a:solidFill>
                  <a:srgbClr val="00B050"/>
                </a:solidFill>
                <a:latin typeface="Arial"/>
                <a:ea typeface="Arial"/>
                <a:cs typeface="Arial"/>
                <a:sym typeface="Arial"/>
              </a:endParaRPr>
            </a:p>
          </p:txBody>
        </p:sp>
        <p:pic>
          <p:nvPicPr>
            <p:cNvPr id="274" name="Google Shape;274;p5"/>
            <p:cNvPicPr preferRelativeResize="0"/>
            <p:nvPr/>
          </p:nvPicPr>
          <p:blipFill rotWithShape="1">
            <a:blip r:embed="rId8">
              <a:alphaModFix/>
            </a:blip>
            <a:srcRect b="0" l="0" r="0" t="0"/>
            <a:stretch/>
          </p:blipFill>
          <p:spPr>
            <a:xfrm>
              <a:off x="4753299" y="4577700"/>
              <a:ext cx="1828800" cy="682857"/>
            </a:xfrm>
            <a:prstGeom prst="rect">
              <a:avLst/>
            </a:prstGeom>
            <a:noFill/>
            <a:ln>
              <a:noFill/>
            </a:ln>
          </p:spPr>
        </p:pic>
        <p:sp>
          <p:nvSpPr>
            <p:cNvPr id="275" name="Google Shape;275;p5"/>
            <p:cNvSpPr/>
            <p:nvPr/>
          </p:nvSpPr>
          <p:spPr>
            <a:xfrm>
              <a:off x="2709844" y="4577700"/>
              <a:ext cx="1828800" cy="715409"/>
            </a:xfrm>
            <a:prstGeom prst="rect">
              <a:avLst/>
            </a:prstGeom>
            <a:noFill/>
            <a:ln cap="flat" cmpd="sng" w="19050">
              <a:solidFill>
                <a:srgbClr val="B4A81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sng" cap="none" strike="noStrike">
                  <a:solidFill>
                    <a:schemeClr val="dk1"/>
                  </a:solidFill>
                  <a:latin typeface="Arial"/>
                  <a:ea typeface="Arial"/>
                  <a:cs typeface="Arial"/>
                  <a:sym typeface="Arial"/>
                </a:rPr>
                <a:t>Aug. 2022</a:t>
              </a:r>
              <a:endParaRPr/>
            </a:p>
            <a:p>
              <a:pPr indent="0" lvl="0" marL="0" marR="0" rtl="0" algn="ctr">
                <a:lnSpc>
                  <a:spcPct val="100000"/>
                </a:lnSpc>
                <a:spcBef>
                  <a:spcPts val="0"/>
                </a:spcBef>
                <a:spcAft>
                  <a:spcPts val="0"/>
                </a:spcAft>
                <a:buNone/>
              </a:pPr>
              <a:r>
                <a:rPr b="1" i="0" lang="en-US" sz="1000" u="none" cap="none" strike="noStrike">
                  <a:solidFill>
                    <a:srgbClr val="FF0000"/>
                  </a:solidFill>
                  <a:latin typeface="Arial"/>
                  <a:ea typeface="Arial"/>
                  <a:cs typeface="Arial"/>
                  <a:sym typeface="Arial"/>
                </a:rPr>
                <a:t>Sold </a:t>
              </a:r>
              <a:r>
                <a:rPr b="0" i="0" lang="en-US" sz="1000" u="none" cap="none" strike="noStrike">
                  <a:solidFill>
                    <a:schemeClr val="dk1"/>
                  </a:solidFill>
                  <a:latin typeface="Arial"/>
                  <a:ea typeface="Arial"/>
                  <a:cs typeface="Arial"/>
                  <a:sym typeface="Arial"/>
                </a:rPr>
                <a:t>Progeny Systems to General Dynamics, an aerospace corporation</a:t>
              </a:r>
              <a:endParaRPr b="1" i="0" sz="1000" u="none" cap="none" strike="noStrike">
                <a:solidFill>
                  <a:srgbClr val="00B050"/>
                </a:solidFill>
                <a:latin typeface="Arial"/>
                <a:ea typeface="Arial"/>
                <a:cs typeface="Arial"/>
                <a:sym typeface="Arial"/>
              </a:endParaRPr>
            </a:p>
          </p:txBody>
        </p:sp>
        <p:pic>
          <p:nvPicPr>
            <p:cNvPr descr="General Dynamics | MGS, LLC" id="276" name="Google Shape;276;p5"/>
            <p:cNvPicPr preferRelativeResize="0"/>
            <p:nvPr/>
          </p:nvPicPr>
          <p:blipFill rotWithShape="1">
            <a:blip r:embed="rId9">
              <a:alphaModFix/>
            </a:blip>
            <a:srcRect b="19691" l="0" r="0" t="17012"/>
            <a:stretch/>
          </p:blipFill>
          <p:spPr>
            <a:xfrm>
              <a:off x="2711020" y="3944877"/>
              <a:ext cx="1827624" cy="487515"/>
            </a:xfrm>
            <a:prstGeom prst="rect">
              <a:avLst/>
            </a:prstGeom>
            <a:noFill/>
            <a:ln>
              <a:noFill/>
            </a:ln>
          </p:spPr>
        </p:pic>
        <p:sp>
          <p:nvSpPr>
            <p:cNvPr id="277" name="Google Shape;277;p5"/>
            <p:cNvSpPr/>
            <p:nvPr/>
          </p:nvSpPr>
          <p:spPr>
            <a:xfrm>
              <a:off x="679034" y="3716983"/>
              <a:ext cx="1828800" cy="715409"/>
            </a:xfrm>
            <a:prstGeom prst="rect">
              <a:avLst/>
            </a:prstGeom>
            <a:noFill/>
            <a:ln cap="flat" cmpd="sng" w="19050">
              <a:solidFill>
                <a:srgbClr val="3CC0A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sng" cap="none" strike="noStrike">
                  <a:solidFill>
                    <a:schemeClr val="dk1"/>
                  </a:solidFill>
                  <a:latin typeface="Arial"/>
                  <a:ea typeface="Arial"/>
                  <a:cs typeface="Arial"/>
                  <a:sym typeface="Arial"/>
                </a:rPr>
                <a:t>Aug. 2023</a:t>
              </a:r>
              <a:endParaRPr/>
            </a:p>
            <a:p>
              <a:pPr indent="0" lvl="0" marL="0" marR="0" rtl="0" algn="ctr">
                <a:lnSpc>
                  <a:spcPct val="100000"/>
                </a:lnSpc>
                <a:spcBef>
                  <a:spcPts val="0"/>
                </a:spcBef>
                <a:spcAft>
                  <a:spcPts val="0"/>
                </a:spcAft>
                <a:buNone/>
              </a:pPr>
              <a:r>
                <a:rPr b="1" i="0" lang="en-US" sz="1000" u="none" cap="none" strike="noStrike">
                  <a:solidFill>
                    <a:srgbClr val="00B050"/>
                  </a:solidFill>
                  <a:latin typeface="Arial"/>
                  <a:ea typeface="Arial"/>
                  <a:cs typeface="Arial"/>
                  <a:sym typeface="Arial"/>
                </a:rPr>
                <a:t>Acquired </a:t>
              </a:r>
              <a:r>
                <a:rPr b="0" i="0" lang="en-US" sz="1000" u="none" cap="none" strike="noStrike">
                  <a:solidFill>
                    <a:schemeClr val="dk1"/>
                  </a:solidFill>
                  <a:latin typeface="Arial"/>
                  <a:ea typeface="Arial"/>
                  <a:cs typeface="Arial"/>
                  <a:sym typeface="Arial"/>
                </a:rPr>
                <a:t>Tomahawk Robotics, an AI-driven unmanned systems producer</a:t>
              </a:r>
              <a:endParaRPr b="1" i="0" sz="1000" u="none" cap="none" strike="noStrike">
                <a:solidFill>
                  <a:srgbClr val="00B050"/>
                </a:solidFill>
                <a:latin typeface="Arial"/>
                <a:ea typeface="Arial"/>
                <a:cs typeface="Arial"/>
                <a:sym typeface="Arial"/>
              </a:endParaRPr>
            </a:p>
          </p:txBody>
        </p:sp>
        <p:pic>
          <p:nvPicPr>
            <p:cNvPr descr="Tomahawk Robotics - Topmark Partners" id="278" name="Google Shape;278;p5"/>
            <p:cNvPicPr preferRelativeResize="0"/>
            <p:nvPr/>
          </p:nvPicPr>
          <p:blipFill rotWithShape="1">
            <a:blip r:embed="rId10">
              <a:alphaModFix/>
            </a:blip>
            <a:srcRect b="0" l="0" r="0" t="0"/>
            <a:stretch/>
          </p:blipFill>
          <p:spPr>
            <a:xfrm>
              <a:off x="679033" y="4577700"/>
              <a:ext cx="1828801" cy="405994"/>
            </a:xfrm>
            <a:prstGeom prst="rect">
              <a:avLst/>
            </a:prstGeom>
            <a:noFill/>
            <a:ln>
              <a:noFill/>
            </a:ln>
          </p:spPr>
        </p:pic>
        <p:sp>
          <p:nvSpPr>
            <p:cNvPr id="279" name="Google Shape;279;p5"/>
            <p:cNvSpPr/>
            <p:nvPr/>
          </p:nvSpPr>
          <p:spPr>
            <a:xfrm flipH="1">
              <a:off x="228599" y="4448287"/>
              <a:ext cx="8669868" cy="118536"/>
            </a:xfrm>
            <a:prstGeom prst="rightArrow">
              <a:avLst>
                <a:gd fmla="val 50000" name="adj1"/>
                <a:gd fmla="val 90210" name="adj2"/>
              </a:avLst>
            </a:prstGeom>
            <a:solidFill>
              <a:srgbClr val="1D4F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80" name="Google Shape;280;p5"/>
            <p:cNvCxnSpPr/>
            <p:nvPr/>
          </p:nvCxnSpPr>
          <p:spPr>
            <a:xfrm rot="10800000">
              <a:off x="535315" y="3716983"/>
              <a:ext cx="0" cy="777243"/>
            </a:xfrm>
            <a:prstGeom prst="straightConnector1">
              <a:avLst/>
            </a:prstGeom>
            <a:noFill/>
            <a:ln cap="flat" cmpd="sng" w="9525">
              <a:solidFill>
                <a:srgbClr val="1D4FA3"/>
              </a:solidFill>
              <a:prstDash val="solid"/>
              <a:round/>
              <a:headEnd len="sm" w="sm" type="none"/>
              <a:tailEnd len="med" w="med" type="triangle"/>
            </a:ln>
          </p:spPr>
        </p:cxnSp>
        <p:cxnSp>
          <p:nvCxnSpPr>
            <p:cNvPr id="281" name="Google Shape;281;p5"/>
            <p:cNvCxnSpPr/>
            <p:nvPr/>
          </p:nvCxnSpPr>
          <p:spPr>
            <a:xfrm>
              <a:off x="2578770" y="4515866"/>
              <a:ext cx="0" cy="777243"/>
            </a:xfrm>
            <a:prstGeom prst="straightConnector1">
              <a:avLst/>
            </a:prstGeom>
            <a:noFill/>
            <a:ln cap="flat" cmpd="sng" w="9525">
              <a:solidFill>
                <a:srgbClr val="1D4FA3"/>
              </a:solidFill>
              <a:prstDash val="solid"/>
              <a:round/>
              <a:headEnd len="sm" w="sm" type="none"/>
              <a:tailEnd len="med" w="med" type="triangle"/>
            </a:ln>
          </p:spPr>
        </p:cxnSp>
        <p:cxnSp>
          <p:nvCxnSpPr>
            <p:cNvPr id="282" name="Google Shape;282;p5"/>
            <p:cNvCxnSpPr/>
            <p:nvPr/>
          </p:nvCxnSpPr>
          <p:spPr>
            <a:xfrm rot="10800000">
              <a:off x="4609580" y="3716983"/>
              <a:ext cx="0" cy="777243"/>
            </a:xfrm>
            <a:prstGeom prst="straightConnector1">
              <a:avLst/>
            </a:prstGeom>
            <a:noFill/>
            <a:ln cap="flat" cmpd="sng" w="9525">
              <a:solidFill>
                <a:srgbClr val="1D4FA3"/>
              </a:solidFill>
              <a:prstDash val="solid"/>
              <a:round/>
              <a:headEnd len="sm" w="sm" type="none"/>
              <a:tailEnd len="med" w="med" type="triangle"/>
            </a:ln>
          </p:spPr>
        </p:cxnSp>
        <p:cxnSp>
          <p:nvCxnSpPr>
            <p:cNvPr id="283" name="Google Shape;283;p5"/>
            <p:cNvCxnSpPr/>
            <p:nvPr/>
          </p:nvCxnSpPr>
          <p:spPr>
            <a:xfrm>
              <a:off x="6653036" y="4515866"/>
              <a:ext cx="0" cy="777243"/>
            </a:xfrm>
            <a:prstGeom prst="straightConnector1">
              <a:avLst/>
            </a:prstGeom>
            <a:noFill/>
            <a:ln cap="flat" cmpd="sng" w="9525">
              <a:solidFill>
                <a:srgbClr val="1D4FA3"/>
              </a:solidFill>
              <a:prstDash val="solid"/>
              <a:round/>
              <a:headEnd len="sm" w="sm" type="none"/>
              <a:tailEnd len="med" w="med" type="triangle"/>
            </a:ln>
          </p:spPr>
        </p:cxnSp>
      </p:grpSp>
      <p:sp>
        <p:nvSpPr>
          <p:cNvPr id="284" name="Google Shape;284;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85" name="Google Shape;285;p5"/>
          <p:cNvSpPr/>
          <p:nvPr/>
        </p:nvSpPr>
        <p:spPr>
          <a:xfrm>
            <a:off x="7871014" y="659048"/>
            <a:ext cx="1027453" cy="339125"/>
          </a:xfrm>
          <a:prstGeom prst="rect">
            <a:avLst/>
          </a:prstGeom>
          <a:solidFill>
            <a:schemeClr val="lt1"/>
          </a:solidFill>
          <a:ln cap="flat" cmpd="sng" w="19050">
            <a:solidFill>
              <a:srgbClr val="3CC0A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UxS</a:t>
            </a:r>
            <a:endParaRPr b="1" i="0" sz="1000" u="none" cap="none" strike="noStrike">
              <a:solidFill>
                <a:schemeClr val="dk1"/>
              </a:solidFill>
              <a:latin typeface="Arial"/>
              <a:ea typeface="Arial"/>
              <a:cs typeface="Arial"/>
              <a:sym typeface="Arial"/>
            </a:endParaRPr>
          </a:p>
        </p:txBody>
      </p:sp>
      <p:sp>
        <p:nvSpPr>
          <p:cNvPr id="286" name="Google Shape;286;p5"/>
          <p:cNvSpPr/>
          <p:nvPr/>
        </p:nvSpPr>
        <p:spPr>
          <a:xfrm>
            <a:off x="7871013" y="1101097"/>
            <a:ext cx="1027453" cy="339125"/>
          </a:xfrm>
          <a:prstGeom prst="rect">
            <a:avLst/>
          </a:prstGeom>
          <a:solidFill>
            <a:schemeClr val="lt1"/>
          </a:solidFill>
          <a:ln cap="flat" cmpd="sng" w="19050">
            <a:solidFill>
              <a:srgbClr val="B4A81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MS</a:t>
            </a:r>
            <a:endParaRPr/>
          </a:p>
        </p:txBody>
      </p:sp>
      <p:sp>
        <p:nvSpPr>
          <p:cNvPr id="287" name="Google Shape;287;p5"/>
          <p:cNvSpPr/>
          <p:nvPr/>
        </p:nvSpPr>
        <p:spPr>
          <a:xfrm>
            <a:off x="6671056" y="659048"/>
            <a:ext cx="1027453" cy="339125"/>
          </a:xfrm>
          <a:prstGeom prst="rect">
            <a:avLst/>
          </a:prstGeom>
          <a:solidFill>
            <a:schemeClr val="lt1"/>
          </a:solidFill>
          <a:ln cap="flat" cmpd="sng" w="19050">
            <a:solidFill>
              <a:srgbClr val="05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Discontinued Segments</a:t>
            </a:r>
            <a:endParaRPr/>
          </a:p>
        </p:txBody>
      </p:sp>
      <p:sp>
        <p:nvSpPr>
          <p:cNvPr id="288" name="Google Shape;288;p5"/>
          <p:cNvSpPr/>
          <p:nvPr/>
        </p:nvSpPr>
        <p:spPr>
          <a:xfrm>
            <a:off x="6671056" y="1087736"/>
            <a:ext cx="1027453" cy="339125"/>
          </a:xfrm>
          <a:prstGeom prst="rect">
            <a:avLst/>
          </a:prstGeom>
          <a:solidFill>
            <a:schemeClr val="lt1"/>
          </a:solidFill>
          <a:ln cap="flat" cmpd="sng" w="19050">
            <a:solidFill>
              <a:srgbClr val="5A6E8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LMS</a:t>
            </a:r>
            <a:endParaRPr/>
          </a:p>
        </p:txBody>
      </p:sp>
      <p:grpSp>
        <p:nvGrpSpPr>
          <p:cNvPr id="289" name="Google Shape;289;p5"/>
          <p:cNvGrpSpPr/>
          <p:nvPr/>
        </p:nvGrpSpPr>
        <p:grpSpPr>
          <a:xfrm>
            <a:off x="5537250" y="-120826"/>
            <a:ext cx="2682488" cy="675204"/>
            <a:chOff x="3787486" y="-339897"/>
            <a:chExt cx="3409914" cy="1051746"/>
          </a:xfrm>
        </p:grpSpPr>
        <p:grpSp>
          <p:nvGrpSpPr>
            <p:cNvPr id="290" name="Google Shape;290;p5"/>
            <p:cNvGrpSpPr/>
            <p:nvPr/>
          </p:nvGrpSpPr>
          <p:grpSpPr>
            <a:xfrm>
              <a:off x="3863020" y="-339897"/>
              <a:ext cx="3334380" cy="476340"/>
              <a:chOff x="977" y="506735"/>
              <a:chExt cx="3334380" cy="476340"/>
            </a:xfrm>
          </p:grpSpPr>
          <p:sp>
            <p:nvSpPr>
              <p:cNvPr id="291" name="Google Shape;291;p5"/>
              <p:cNvSpPr/>
              <p:nvPr/>
            </p:nvSpPr>
            <p:spPr>
              <a:xfrm>
                <a:off x="977" y="506735"/>
                <a:ext cx="1190850" cy="476340"/>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txBox="1"/>
              <p:nvPr/>
            </p:nvSpPr>
            <p:spPr>
              <a:xfrm>
                <a:off x="239147"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Overview</a:t>
                </a:r>
                <a:endParaRPr/>
              </a:p>
            </p:txBody>
          </p:sp>
          <p:sp>
            <p:nvSpPr>
              <p:cNvPr id="293" name="Google Shape;293;p5"/>
              <p:cNvSpPr/>
              <p:nvPr/>
            </p:nvSpPr>
            <p:spPr>
              <a:xfrm>
                <a:off x="1072742" y="506735"/>
                <a:ext cx="1190850" cy="476340"/>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txBox="1"/>
              <p:nvPr/>
            </p:nvSpPr>
            <p:spPr>
              <a:xfrm>
                <a:off x="1310912"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Situation Update</a:t>
                </a:r>
                <a:endParaRPr/>
              </a:p>
            </p:txBody>
          </p:sp>
          <p:sp>
            <p:nvSpPr>
              <p:cNvPr id="295" name="Google Shape;295;p5"/>
              <p:cNvSpPr/>
              <p:nvPr/>
            </p:nvSpPr>
            <p:spPr>
              <a:xfrm>
                <a:off x="2144507" y="506735"/>
                <a:ext cx="1190850" cy="476340"/>
              </a:xfrm>
              <a:prstGeom prst="chevron">
                <a:avLst>
                  <a:gd fmla="val 50000" name="adj"/>
                </a:avLst>
              </a:prstGeom>
              <a:solidFill>
                <a:srgbClr val="B4A81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txBox="1"/>
              <p:nvPr/>
            </p:nvSpPr>
            <p:spPr>
              <a:xfrm>
                <a:off x="2382677"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UAV Sub-Industry Overview</a:t>
                </a:r>
                <a:endParaRPr/>
              </a:p>
            </p:txBody>
          </p:sp>
        </p:grpSp>
        <p:sp>
          <p:nvSpPr>
            <p:cNvPr id="297" name="Google Shape;297;p5"/>
            <p:cNvSpPr/>
            <p:nvPr/>
          </p:nvSpPr>
          <p:spPr>
            <a:xfrm>
              <a:off x="3787486" y="-92722"/>
              <a:ext cx="1639230" cy="804571"/>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8"/>
          <p:cNvSpPr/>
          <p:nvPr/>
        </p:nvSpPr>
        <p:spPr>
          <a:xfrm>
            <a:off x="7894538" y="1634439"/>
            <a:ext cx="784469" cy="38883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$823</a:t>
            </a:r>
            <a:endParaRPr b="0" i="0" sz="1400" u="none" cap="none" strike="noStrike">
              <a:solidFill>
                <a:srgbClr val="000000"/>
              </a:solidFill>
              <a:latin typeface="Arial"/>
              <a:ea typeface="Arial"/>
              <a:cs typeface="Arial"/>
              <a:sym typeface="Arial"/>
            </a:endParaRPr>
          </a:p>
        </p:txBody>
      </p:sp>
      <p:sp>
        <p:nvSpPr>
          <p:cNvPr id="303" name="Google Shape;303;p18"/>
          <p:cNvSpPr/>
          <p:nvPr/>
        </p:nvSpPr>
        <p:spPr>
          <a:xfrm>
            <a:off x="6929693" y="1825524"/>
            <a:ext cx="784469" cy="38883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$715</a:t>
            </a:r>
            <a:endParaRPr b="0" i="0" sz="1400" u="none" cap="none" strike="noStrike">
              <a:solidFill>
                <a:srgbClr val="000000"/>
              </a:solidFill>
              <a:latin typeface="Arial"/>
              <a:ea typeface="Arial"/>
              <a:cs typeface="Arial"/>
              <a:sym typeface="Arial"/>
            </a:endParaRPr>
          </a:p>
        </p:txBody>
      </p:sp>
      <p:sp>
        <p:nvSpPr>
          <p:cNvPr id="304" name="Google Shape;304;p18"/>
          <p:cNvSpPr/>
          <p:nvPr/>
        </p:nvSpPr>
        <p:spPr>
          <a:xfrm>
            <a:off x="5962353" y="2137082"/>
            <a:ext cx="784469" cy="38883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$541</a:t>
            </a:r>
            <a:endParaRPr b="0" i="0" sz="1400" u="none" cap="none" strike="noStrike">
              <a:solidFill>
                <a:srgbClr val="000000"/>
              </a:solidFill>
              <a:latin typeface="Arial"/>
              <a:ea typeface="Arial"/>
              <a:cs typeface="Arial"/>
              <a:sym typeface="Arial"/>
            </a:endParaRPr>
          </a:p>
        </p:txBody>
      </p:sp>
      <p:sp>
        <p:nvSpPr>
          <p:cNvPr id="305" name="Google Shape;305;p18"/>
          <p:cNvSpPr/>
          <p:nvPr/>
        </p:nvSpPr>
        <p:spPr>
          <a:xfrm>
            <a:off x="5001064" y="2299319"/>
            <a:ext cx="784469" cy="38883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$446</a:t>
            </a:r>
            <a:endParaRPr b="0" i="0" sz="1400" u="none" cap="none" strike="noStrike">
              <a:solidFill>
                <a:srgbClr val="000000"/>
              </a:solidFill>
              <a:latin typeface="Arial"/>
              <a:ea typeface="Arial"/>
              <a:cs typeface="Arial"/>
              <a:sym typeface="Arial"/>
            </a:endParaRPr>
          </a:p>
        </p:txBody>
      </p:sp>
      <p:sp>
        <p:nvSpPr>
          <p:cNvPr id="306" name="Google Shape;306;p18"/>
          <p:cNvSpPr/>
          <p:nvPr/>
        </p:nvSpPr>
        <p:spPr>
          <a:xfrm>
            <a:off x="4825698" y="4693469"/>
            <a:ext cx="888123" cy="44603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Advanced training</a:t>
            </a:r>
            <a:endParaRPr b="0" i="0" sz="1400" u="none" cap="none" strike="noStrike">
              <a:solidFill>
                <a:srgbClr val="000000"/>
              </a:solidFill>
              <a:latin typeface="Arial"/>
              <a:ea typeface="Arial"/>
              <a:cs typeface="Arial"/>
              <a:sym typeface="Arial"/>
            </a:endParaRPr>
          </a:p>
        </p:txBody>
      </p:sp>
      <p:sp>
        <p:nvSpPr>
          <p:cNvPr id="307" name="Google Shape;307;p18"/>
          <p:cNvSpPr txBox="1"/>
          <p:nvPr>
            <p:ph idx="1" type="body"/>
          </p:nvPr>
        </p:nvSpPr>
        <p:spPr>
          <a:xfrm>
            <a:off x="228599" y="970249"/>
            <a:ext cx="8686801" cy="287733"/>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AeroVironment's dynamic presence within UxS and LMS makes it well positioned for long term success in the defense sector</a:t>
            </a:r>
            <a:endParaRPr sz="1000">
              <a:latin typeface="Arial"/>
              <a:ea typeface="Arial"/>
              <a:cs typeface="Arial"/>
              <a:sym typeface="Arial"/>
            </a:endParaRPr>
          </a:p>
        </p:txBody>
      </p:sp>
      <p:sp>
        <p:nvSpPr>
          <p:cNvPr id="308" name="Google Shape;308;p18"/>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AVAV Situation Update</a:t>
            </a:r>
            <a:endParaRPr sz="2200"/>
          </a:p>
        </p:txBody>
      </p:sp>
      <p:sp>
        <p:nvSpPr>
          <p:cNvPr id="309" name="Google Shape;309;p18"/>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rPr i="1" lang="en-US">
                <a:solidFill>
                  <a:srgbClr val="A5A5A5"/>
                </a:solidFill>
              </a:rPr>
              <a:t>Sources: Company 10K, JPMorgan</a:t>
            </a:r>
            <a:endParaRPr>
              <a:solidFill>
                <a:srgbClr val="A5A5A5"/>
              </a:solidFill>
            </a:endParaRPr>
          </a:p>
        </p:txBody>
      </p:sp>
      <p:sp>
        <p:nvSpPr>
          <p:cNvPr id="310" name="Google Shape;310;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311" name="Google Shape;311;p18"/>
          <p:cNvSpPr txBox="1"/>
          <p:nvPr/>
        </p:nvSpPr>
        <p:spPr>
          <a:xfrm>
            <a:off x="228599" y="1306906"/>
            <a:ext cx="3100552" cy="276999"/>
          </a:xfrm>
          <a:prstGeom prst="rect">
            <a:avLst/>
          </a:prstGeom>
          <a:noFill/>
          <a:ln cap="flat" cmpd="sng" w="9525">
            <a:solidFill>
              <a:schemeClr val="lt1"/>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AVAV’s Place in the Industry</a:t>
            </a:r>
            <a:endParaRPr b="0" i="0" sz="1400" u="none" cap="none" strike="noStrike">
              <a:solidFill>
                <a:srgbClr val="000000"/>
              </a:solidFill>
              <a:latin typeface="Arial"/>
              <a:ea typeface="Arial"/>
              <a:cs typeface="Arial"/>
              <a:sym typeface="Arial"/>
            </a:endParaRPr>
          </a:p>
        </p:txBody>
      </p:sp>
      <p:sp>
        <p:nvSpPr>
          <p:cNvPr id="312" name="Google Shape;312;p18"/>
          <p:cNvSpPr/>
          <p:nvPr/>
        </p:nvSpPr>
        <p:spPr>
          <a:xfrm>
            <a:off x="228598" y="1701403"/>
            <a:ext cx="955515" cy="1426779"/>
          </a:xfrm>
          <a:prstGeom prst="rect">
            <a:avLst/>
          </a:prstGeom>
          <a:solidFill>
            <a:srgbClr val="C7E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Industry Dynamics</a:t>
            </a:r>
            <a:endParaRPr b="1" i="0" sz="1400" u="none" cap="none" strike="noStrike">
              <a:solidFill>
                <a:srgbClr val="000000"/>
              </a:solidFill>
              <a:latin typeface="Arial"/>
              <a:ea typeface="Arial"/>
              <a:cs typeface="Arial"/>
              <a:sym typeface="Arial"/>
            </a:endParaRPr>
          </a:p>
        </p:txBody>
      </p:sp>
      <p:sp>
        <p:nvSpPr>
          <p:cNvPr id="313" name="Google Shape;313;p18"/>
          <p:cNvSpPr/>
          <p:nvPr/>
        </p:nvSpPr>
        <p:spPr>
          <a:xfrm>
            <a:off x="228599" y="3245680"/>
            <a:ext cx="955514" cy="1426779"/>
          </a:xfrm>
          <a:prstGeom prst="rect">
            <a:avLst/>
          </a:prstGeom>
          <a:solidFill>
            <a:srgbClr val="C7E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AVAV’s strong presence</a:t>
            </a:r>
            <a:endParaRPr b="1" i="0" sz="1400" u="none" cap="none" strike="noStrike">
              <a:solidFill>
                <a:srgbClr val="000000"/>
              </a:solidFill>
              <a:latin typeface="Arial"/>
              <a:ea typeface="Arial"/>
              <a:cs typeface="Arial"/>
              <a:sym typeface="Arial"/>
            </a:endParaRPr>
          </a:p>
        </p:txBody>
      </p:sp>
      <p:sp>
        <p:nvSpPr>
          <p:cNvPr id="314" name="Google Shape;314;p18"/>
          <p:cNvSpPr/>
          <p:nvPr/>
        </p:nvSpPr>
        <p:spPr>
          <a:xfrm>
            <a:off x="1184114" y="1701403"/>
            <a:ext cx="3198700" cy="1426778"/>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The UAV space is projected to grow at a CAGR of 9.9% to 2029</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Tailwinds in the legislation space due to LASSO, the Army LRPM, and the U.S. DoD Replicator Initiative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Geopolitical conflict has accelerated the usage of LMS and UxS systems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Small UAVs boast highest growth opportunities due to maneuverability and low operational costs</a:t>
            </a:r>
            <a:endParaRPr b="0" i="0" sz="1400" u="none" cap="none" strike="noStrike">
              <a:solidFill>
                <a:srgbClr val="000000"/>
              </a:solidFill>
              <a:latin typeface="Arial"/>
              <a:ea typeface="Arial"/>
              <a:cs typeface="Arial"/>
              <a:sym typeface="Arial"/>
            </a:endParaRPr>
          </a:p>
        </p:txBody>
      </p:sp>
      <p:sp>
        <p:nvSpPr>
          <p:cNvPr id="315" name="Google Shape;315;p18"/>
          <p:cNvSpPr/>
          <p:nvPr/>
        </p:nvSpPr>
        <p:spPr>
          <a:xfrm>
            <a:off x="1184114" y="3245679"/>
            <a:ext cx="3198700" cy="1426778"/>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222250" lvl="0" marL="28575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316" name="Google Shape;316;p18"/>
          <p:cNvSpPr/>
          <p:nvPr/>
        </p:nvSpPr>
        <p:spPr>
          <a:xfrm>
            <a:off x="1184114" y="3245671"/>
            <a:ext cx="3198700" cy="1426778"/>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Most recently secured an Army contract with a $990 MM ceiling to provide Switchblade LMS systems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Expertise with small UAV offerings: Raven, Puma, Wasp</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Innovate capabilities fueled by R&amp;D, which was 14% of revenue in 2024 and far higher than competing contractors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Industry leader in autonomous solutions and manufacturing scale</a:t>
            </a:r>
            <a:endParaRPr b="0" i="0" sz="1400" u="none" cap="none" strike="noStrike">
              <a:solidFill>
                <a:srgbClr val="000000"/>
              </a:solidFill>
              <a:latin typeface="Arial"/>
              <a:ea typeface="Arial"/>
              <a:cs typeface="Arial"/>
              <a:sym typeface="Arial"/>
            </a:endParaRPr>
          </a:p>
        </p:txBody>
      </p:sp>
      <p:sp>
        <p:nvSpPr>
          <p:cNvPr id="317" name="Google Shape;317;p18"/>
          <p:cNvSpPr txBox="1"/>
          <p:nvPr/>
        </p:nvSpPr>
        <p:spPr>
          <a:xfrm>
            <a:off x="4761184" y="3807026"/>
            <a:ext cx="3100552" cy="276999"/>
          </a:xfrm>
          <a:prstGeom prst="rect">
            <a:avLst/>
          </a:prstGeom>
          <a:noFill/>
          <a:ln cap="flat" cmpd="sng" w="9525">
            <a:solidFill>
              <a:schemeClr val="lt1"/>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Growth Avenues for Expansion</a:t>
            </a:r>
            <a:endParaRPr b="0" i="0" sz="1400" u="none" cap="none" strike="noStrike">
              <a:solidFill>
                <a:srgbClr val="000000"/>
              </a:solidFill>
              <a:latin typeface="Arial"/>
              <a:ea typeface="Arial"/>
              <a:cs typeface="Arial"/>
              <a:sym typeface="Arial"/>
            </a:endParaRPr>
          </a:p>
        </p:txBody>
      </p:sp>
      <p:cxnSp>
        <p:nvCxnSpPr>
          <p:cNvPr id="318" name="Google Shape;318;p18"/>
          <p:cNvCxnSpPr/>
          <p:nvPr/>
        </p:nvCxnSpPr>
        <p:spPr>
          <a:xfrm>
            <a:off x="4761184" y="4088520"/>
            <a:ext cx="4154215" cy="0"/>
          </a:xfrm>
          <a:prstGeom prst="straightConnector1">
            <a:avLst/>
          </a:prstGeom>
          <a:noFill/>
          <a:ln cap="flat" cmpd="sng" w="9525">
            <a:solidFill>
              <a:schemeClr val="dk1"/>
            </a:solidFill>
            <a:prstDash val="solid"/>
            <a:miter lim="800000"/>
            <a:headEnd len="sm" w="sm" type="none"/>
            <a:tailEnd len="sm" w="sm" type="none"/>
          </a:ln>
        </p:spPr>
      </p:cxnSp>
      <p:pic>
        <p:nvPicPr>
          <p:cNvPr descr="Classroom " id="319" name="Google Shape;319;p18"/>
          <p:cNvPicPr preferRelativeResize="0"/>
          <p:nvPr/>
        </p:nvPicPr>
        <p:blipFill rotWithShape="1">
          <a:blip r:embed="rId3">
            <a:alphaModFix/>
          </a:blip>
          <a:srcRect b="0" l="0" r="0" t="0"/>
          <a:stretch/>
        </p:blipFill>
        <p:spPr>
          <a:xfrm flipH="1">
            <a:off x="5025112" y="4211033"/>
            <a:ext cx="489792" cy="489792"/>
          </a:xfrm>
          <a:prstGeom prst="rect">
            <a:avLst/>
          </a:prstGeom>
          <a:noFill/>
          <a:ln>
            <a:noFill/>
          </a:ln>
        </p:spPr>
      </p:pic>
      <p:pic>
        <p:nvPicPr>
          <p:cNvPr descr="Missile " id="320" name="Google Shape;320;p18"/>
          <p:cNvPicPr preferRelativeResize="0"/>
          <p:nvPr/>
        </p:nvPicPr>
        <p:blipFill rotWithShape="1">
          <a:blip r:embed="rId4">
            <a:alphaModFix/>
          </a:blip>
          <a:srcRect b="0" l="0" r="0" t="0"/>
          <a:stretch/>
        </p:blipFill>
        <p:spPr>
          <a:xfrm>
            <a:off x="5025607" y="5284753"/>
            <a:ext cx="489297" cy="489297"/>
          </a:xfrm>
          <a:prstGeom prst="rect">
            <a:avLst/>
          </a:prstGeom>
          <a:noFill/>
          <a:ln>
            <a:noFill/>
          </a:ln>
        </p:spPr>
      </p:pic>
      <p:pic>
        <p:nvPicPr>
          <p:cNvPr id="321" name="Google Shape;321;p18"/>
          <p:cNvPicPr preferRelativeResize="0"/>
          <p:nvPr/>
        </p:nvPicPr>
        <p:blipFill rotWithShape="1">
          <a:blip r:embed="rId5">
            <a:alphaModFix/>
          </a:blip>
          <a:srcRect b="0" l="0" r="0" t="0"/>
          <a:stretch/>
        </p:blipFill>
        <p:spPr>
          <a:xfrm>
            <a:off x="6593641" y="5264386"/>
            <a:ext cx="489297" cy="489297"/>
          </a:xfrm>
          <a:prstGeom prst="rect">
            <a:avLst/>
          </a:prstGeom>
          <a:noFill/>
          <a:ln>
            <a:noFill/>
          </a:ln>
        </p:spPr>
      </p:pic>
      <p:pic>
        <p:nvPicPr>
          <p:cNvPr id="322" name="Google Shape;322;p18"/>
          <p:cNvPicPr preferRelativeResize="0"/>
          <p:nvPr/>
        </p:nvPicPr>
        <p:blipFill rotWithShape="1">
          <a:blip r:embed="rId6">
            <a:alphaModFix/>
          </a:blip>
          <a:srcRect b="0" l="0" r="0" t="0"/>
          <a:stretch/>
        </p:blipFill>
        <p:spPr>
          <a:xfrm>
            <a:off x="8199998" y="5267735"/>
            <a:ext cx="482600" cy="482600"/>
          </a:xfrm>
          <a:prstGeom prst="rect">
            <a:avLst/>
          </a:prstGeom>
          <a:noFill/>
          <a:ln>
            <a:noFill/>
          </a:ln>
        </p:spPr>
      </p:pic>
      <p:sp>
        <p:nvSpPr>
          <p:cNvPr id="323" name="Google Shape;323;p18"/>
          <p:cNvSpPr/>
          <p:nvPr/>
        </p:nvSpPr>
        <p:spPr>
          <a:xfrm>
            <a:off x="6311460" y="4680787"/>
            <a:ext cx="1039206" cy="44603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Medium UAVs</a:t>
            </a:r>
            <a:endParaRPr b="0" i="0" sz="1400" u="none" cap="none" strike="noStrike">
              <a:solidFill>
                <a:srgbClr val="000000"/>
              </a:solidFill>
              <a:latin typeface="Arial"/>
              <a:ea typeface="Arial"/>
              <a:cs typeface="Arial"/>
              <a:sym typeface="Arial"/>
            </a:endParaRPr>
          </a:p>
        </p:txBody>
      </p:sp>
      <p:pic>
        <p:nvPicPr>
          <p:cNvPr descr="Drone " id="324" name="Google Shape;324;p18"/>
          <p:cNvPicPr preferRelativeResize="0"/>
          <p:nvPr/>
        </p:nvPicPr>
        <p:blipFill rotWithShape="1">
          <a:blip r:embed="rId7">
            <a:alphaModFix/>
          </a:blip>
          <a:srcRect b="0" l="0" r="0" t="0"/>
          <a:stretch/>
        </p:blipFill>
        <p:spPr>
          <a:xfrm>
            <a:off x="6578488" y="4211033"/>
            <a:ext cx="519605" cy="519605"/>
          </a:xfrm>
          <a:prstGeom prst="rect">
            <a:avLst/>
          </a:prstGeom>
          <a:noFill/>
          <a:ln>
            <a:noFill/>
          </a:ln>
        </p:spPr>
      </p:pic>
      <p:sp>
        <p:nvSpPr>
          <p:cNvPr id="325" name="Google Shape;325;p18"/>
          <p:cNvSpPr/>
          <p:nvPr/>
        </p:nvSpPr>
        <p:spPr>
          <a:xfrm>
            <a:off x="7894538" y="4672449"/>
            <a:ext cx="1039206" cy="44603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Satellites</a:t>
            </a:r>
            <a:endParaRPr b="0" i="0" sz="1400" u="none" cap="none" strike="noStrike">
              <a:solidFill>
                <a:srgbClr val="000000"/>
              </a:solidFill>
              <a:latin typeface="Arial"/>
              <a:ea typeface="Arial"/>
              <a:cs typeface="Arial"/>
              <a:sym typeface="Arial"/>
            </a:endParaRPr>
          </a:p>
        </p:txBody>
      </p:sp>
      <p:pic>
        <p:nvPicPr>
          <p:cNvPr descr="Satellite " id="326" name="Google Shape;326;p18"/>
          <p:cNvPicPr preferRelativeResize="0"/>
          <p:nvPr/>
        </p:nvPicPr>
        <p:blipFill rotWithShape="1">
          <a:blip r:embed="rId8">
            <a:alphaModFix/>
          </a:blip>
          <a:srcRect b="0" l="0" r="0" t="0"/>
          <a:stretch/>
        </p:blipFill>
        <p:spPr>
          <a:xfrm>
            <a:off x="8161677" y="4211033"/>
            <a:ext cx="510411" cy="510411"/>
          </a:xfrm>
          <a:prstGeom prst="rect">
            <a:avLst/>
          </a:prstGeom>
          <a:noFill/>
          <a:ln>
            <a:noFill/>
          </a:ln>
        </p:spPr>
      </p:pic>
      <p:sp>
        <p:nvSpPr>
          <p:cNvPr id="327" name="Google Shape;327;p18"/>
          <p:cNvSpPr/>
          <p:nvPr/>
        </p:nvSpPr>
        <p:spPr>
          <a:xfrm>
            <a:off x="4825698" y="5750335"/>
            <a:ext cx="888123" cy="44603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Missile defense</a:t>
            </a:r>
            <a:endParaRPr b="0" i="0" sz="1400" u="none" cap="none" strike="noStrike">
              <a:solidFill>
                <a:srgbClr val="000000"/>
              </a:solidFill>
              <a:latin typeface="Arial"/>
              <a:ea typeface="Arial"/>
              <a:cs typeface="Arial"/>
              <a:sym typeface="Arial"/>
            </a:endParaRPr>
          </a:p>
        </p:txBody>
      </p:sp>
      <p:sp>
        <p:nvSpPr>
          <p:cNvPr id="328" name="Google Shape;328;p18"/>
          <p:cNvSpPr/>
          <p:nvPr/>
        </p:nvSpPr>
        <p:spPr>
          <a:xfrm>
            <a:off x="6394227" y="5743480"/>
            <a:ext cx="888123" cy="44603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Enhanced sensing</a:t>
            </a:r>
            <a:endParaRPr b="0" i="0" sz="1400" u="none" cap="none" strike="noStrike">
              <a:solidFill>
                <a:srgbClr val="000000"/>
              </a:solidFill>
              <a:latin typeface="Arial"/>
              <a:ea typeface="Arial"/>
              <a:cs typeface="Arial"/>
              <a:sym typeface="Arial"/>
            </a:endParaRPr>
          </a:p>
        </p:txBody>
      </p:sp>
      <p:sp>
        <p:nvSpPr>
          <p:cNvPr id="329" name="Google Shape;329;p18"/>
          <p:cNvSpPr/>
          <p:nvPr/>
        </p:nvSpPr>
        <p:spPr>
          <a:xfrm>
            <a:off x="7921695" y="5742339"/>
            <a:ext cx="1039206" cy="44603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Cybersecurity</a:t>
            </a:r>
            <a:endParaRPr b="0" i="0" sz="1400" u="none" cap="none" strike="noStrike">
              <a:solidFill>
                <a:srgbClr val="000000"/>
              </a:solidFill>
              <a:latin typeface="Arial"/>
              <a:ea typeface="Arial"/>
              <a:cs typeface="Arial"/>
              <a:sym typeface="Arial"/>
            </a:endParaRPr>
          </a:p>
        </p:txBody>
      </p:sp>
      <p:sp>
        <p:nvSpPr>
          <p:cNvPr id="330" name="Google Shape;330;p18"/>
          <p:cNvSpPr txBox="1"/>
          <p:nvPr/>
        </p:nvSpPr>
        <p:spPr>
          <a:xfrm>
            <a:off x="243058" y="4771085"/>
            <a:ext cx="3100552" cy="276999"/>
          </a:xfrm>
          <a:prstGeom prst="rect">
            <a:avLst/>
          </a:prstGeom>
          <a:noFill/>
          <a:ln cap="flat" cmpd="sng" w="9525">
            <a:solidFill>
              <a:schemeClr val="lt1"/>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Past Acquisitions</a:t>
            </a:r>
            <a:endParaRPr b="0" i="0" sz="1400" u="none" cap="none" strike="noStrike">
              <a:solidFill>
                <a:srgbClr val="000000"/>
              </a:solidFill>
              <a:latin typeface="Arial"/>
              <a:ea typeface="Arial"/>
              <a:cs typeface="Arial"/>
              <a:sym typeface="Arial"/>
            </a:endParaRPr>
          </a:p>
        </p:txBody>
      </p:sp>
      <p:cxnSp>
        <p:nvCxnSpPr>
          <p:cNvPr id="331" name="Google Shape;331;p18"/>
          <p:cNvCxnSpPr/>
          <p:nvPr/>
        </p:nvCxnSpPr>
        <p:spPr>
          <a:xfrm>
            <a:off x="228598" y="5042606"/>
            <a:ext cx="4154215" cy="0"/>
          </a:xfrm>
          <a:prstGeom prst="straightConnector1">
            <a:avLst/>
          </a:prstGeom>
          <a:noFill/>
          <a:ln cap="flat" cmpd="sng" w="9525">
            <a:solidFill>
              <a:schemeClr val="dk1"/>
            </a:solidFill>
            <a:prstDash val="solid"/>
            <a:miter lim="800000"/>
            <a:headEnd len="sm" w="sm" type="none"/>
            <a:tailEnd len="sm" w="sm" type="none"/>
          </a:ln>
        </p:spPr>
      </p:cxnSp>
      <p:sp>
        <p:nvSpPr>
          <p:cNvPr id="332" name="Google Shape;332;p18"/>
          <p:cNvSpPr txBox="1"/>
          <p:nvPr/>
        </p:nvSpPr>
        <p:spPr>
          <a:xfrm>
            <a:off x="4761184" y="1313821"/>
            <a:ext cx="3100552" cy="276999"/>
          </a:xfrm>
          <a:prstGeom prst="rect">
            <a:avLst/>
          </a:prstGeom>
          <a:noFill/>
          <a:ln cap="flat" cmpd="sng" w="9525">
            <a:solidFill>
              <a:schemeClr val="lt1"/>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Revenue ($MM) Segmentation</a:t>
            </a:r>
            <a:endParaRPr b="0" i="0" sz="1400" u="none" cap="none" strike="noStrike">
              <a:solidFill>
                <a:srgbClr val="000000"/>
              </a:solidFill>
              <a:latin typeface="Arial"/>
              <a:ea typeface="Arial"/>
              <a:cs typeface="Arial"/>
              <a:sym typeface="Arial"/>
            </a:endParaRPr>
          </a:p>
        </p:txBody>
      </p:sp>
      <p:pic>
        <p:nvPicPr>
          <p:cNvPr id="333" name="Google Shape;333;p18"/>
          <p:cNvPicPr preferRelativeResize="0"/>
          <p:nvPr/>
        </p:nvPicPr>
        <p:blipFill rotWithShape="1">
          <a:blip r:embed="rId9">
            <a:alphaModFix/>
          </a:blip>
          <a:srcRect b="0" l="0" r="0" t="0"/>
          <a:stretch/>
        </p:blipFill>
        <p:spPr>
          <a:xfrm>
            <a:off x="3035042" y="5273088"/>
            <a:ext cx="1343810" cy="222445"/>
          </a:xfrm>
          <a:prstGeom prst="rect">
            <a:avLst/>
          </a:prstGeom>
          <a:noFill/>
          <a:ln>
            <a:noFill/>
          </a:ln>
        </p:spPr>
      </p:pic>
      <p:pic>
        <p:nvPicPr>
          <p:cNvPr descr="Quantix Supply Chain Solutions" id="334" name="Google Shape;334;p18"/>
          <p:cNvPicPr preferRelativeResize="0"/>
          <p:nvPr/>
        </p:nvPicPr>
        <p:blipFill rotWithShape="1">
          <a:blip r:embed="rId10">
            <a:alphaModFix/>
          </a:blip>
          <a:srcRect b="0" l="0" r="0" t="0"/>
          <a:stretch/>
        </p:blipFill>
        <p:spPr>
          <a:xfrm>
            <a:off x="1726387" y="5292143"/>
            <a:ext cx="921814" cy="206608"/>
          </a:xfrm>
          <a:prstGeom prst="rect">
            <a:avLst/>
          </a:prstGeom>
          <a:noFill/>
          <a:ln>
            <a:noFill/>
          </a:ln>
        </p:spPr>
      </p:pic>
      <p:pic>
        <p:nvPicPr>
          <p:cNvPr descr="Vanguard Robotics" id="335" name="Google Shape;335;p18"/>
          <p:cNvPicPr preferRelativeResize="0"/>
          <p:nvPr/>
        </p:nvPicPr>
        <p:blipFill rotWithShape="1">
          <a:blip r:embed="rId11">
            <a:alphaModFix/>
          </a:blip>
          <a:srcRect b="0" l="0" r="0" t="0"/>
          <a:stretch/>
        </p:blipFill>
        <p:spPr>
          <a:xfrm>
            <a:off x="262300" y="5281453"/>
            <a:ext cx="921814" cy="237216"/>
          </a:xfrm>
          <a:prstGeom prst="rect">
            <a:avLst/>
          </a:prstGeom>
          <a:noFill/>
          <a:ln>
            <a:noFill/>
          </a:ln>
        </p:spPr>
      </p:pic>
      <p:sp>
        <p:nvSpPr>
          <p:cNvPr id="336" name="Google Shape;336;p18"/>
          <p:cNvSpPr/>
          <p:nvPr/>
        </p:nvSpPr>
        <p:spPr>
          <a:xfrm>
            <a:off x="329069" y="5610822"/>
            <a:ext cx="788275" cy="23721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2018</a:t>
            </a:r>
            <a:endParaRPr b="0" i="0" sz="1400" u="none" cap="none" strike="noStrike">
              <a:solidFill>
                <a:srgbClr val="000000"/>
              </a:solidFill>
              <a:latin typeface="Arial"/>
              <a:ea typeface="Arial"/>
              <a:cs typeface="Arial"/>
              <a:sym typeface="Arial"/>
            </a:endParaRPr>
          </a:p>
        </p:txBody>
      </p:sp>
      <p:sp>
        <p:nvSpPr>
          <p:cNvPr id="337" name="Google Shape;337;p18"/>
          <p:cNvSpPr/>
          <p:nvPr/>
        </p:nvSpPr>
        <p:spPr>
          <a:xfrm>
            <a:off x="1782122" y="5614693"/>
            <a:ext cx="788275" cy="23721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2018</a:t>
            </a:r>
            <a:endParaRPr b="0" i="0" sz="1400" u="none" cap="none" strike="noStrike">
              <a:solidFill>
                <a:srgbClr val="000000"/>
              </a:solidFill>
              <a:latin typeface="Arial"/>
              <a:ea typeface="Arial"/>
              <a:cs typeface="Arial"/>
              <a:sym typeface="Arial"/>
            </a:endParaRPr>
          </a:p>
        </p:txBody>
      </p:sp>
      <p:sp>
        <p:nvSpPr>
          <p:cNvPr id="338" name="Google Shape;338;p18"/>
          <p:cNvSpPr/>
          <p:nvPr/>
        </p:nvSpPr>
        <p:spPr>
          <a:xfrm>
            <a:off x="3293480" y="5610822"/>
            <a:ext cx="788275" cy="237216"/>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2021</a:t>
            </a:r>
            <a:endParaRPr b="0" i="0" sz="1400" u="none" cap="none" strike="noStrike">
              <a:solidFill>
                <a:srgbClr val="000000"/>
              </a:solidFill>
              <a:latin typeface="Arial"/>
              <a:ea typeface="Arial"/>
              <a:cs typeface="Arial"/>
              <a:sym typeface="Arial"/>
            </a:endParaRPr>
          </a:p>
        </p:txBody>
      </p:sp>
      <p:sp>
        <p:nvSpPr>
          <p:cNvPr id="339" name="Google Shape;339;p18"/>
          <p:cNvSpPr/>
          <p:nvPr/>
        </p:nvSpPr>
        <p:spPr>
          <a:xfrm>
            <a:off x="5310462" y="1763736"/>
            <a:ext cx="1147488" cy="214455"/>
          </a:xfrm>
          <a:prstGeom prst="rect">
            <a:avLst/>
          </a:prstGeom>
          <a:solidFill>
            <a:schemeClr val="lt1"/>
          </a:solidFill>
          <a:ln cap="flat" cmpd="sng" w="9525">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CAGR: 16.6%</a:t>
            </a:r>
            <a:endParaRPr b="0" i="0" sz="1400" u="none" cap="none" strike="noStrike">
              <a:solidFill>
                <a:srgbClr val="000000"/>
              </a:solidFill>
              <a:latin typeface="Arial"/>
              <a:ea typeface="Arial"/>
              <a:cs typeface="Arial"/>
              <a:sym typeface="Arial"/>
            </a:endParaRPr>
          </a:p>
        </p:txBody>
      </p:sp>
      <p:cxnSp>
        <p:nvCxnSpPr>
          <p:cNvPr id="340" name="Google Shape;340;p18"/>
          <p:cNvCxnSpPr/>
          <p:nvPr/>
        </p:nvCxnSpPr>
        <p:spPr>
          <a:xfrm>
            <a:off x="228599" y="1576547"/>
            <a:ext cx="4154215" cy="0"/>
          </a:xfrm>
          <a:prstGeom prst="straightConnector1">
            <a:avLst/>
          </a:prstGeom>
          <a:noFill/>
          <a:ln cap="flat" cmpd="sng" w="9525">
            <a:solidFill>
              <a:schemeClr val="dk1"/>
            </a:solidFill>
            <a:prstDash val="solid"/>
            <a:miter lim="800000"/>
            <a:headEnd len="sm" w="sm" type="none"/>
            <a:tailEnd len="sm" w="sm" type="none"/>
          </a:ln>
        </p:spPr>
      </p:cxnSp>
      <p:cxnSp>
        <p:nvCxnSpPr>
          <p:cNvPr id="341" name="Google Shape;341;p18"/>
          <p:cNvCxnSpPr/>
          <p:nvPr/>
        </p:nvCxnSpPr>
        <p:spPr>
          <a:xfrm>
            <a:off x="4761185" y="1581802"/>
            <a:ext cx="4154215" cy="0"/>
          </a:xfrm>
          <a:prstGeom prst="straightConnector1">
            <a:avLst/>
          </a:prstGeom>
          <a:noFill/>
          <a:ln cap="flat" cmpd="sng" w="9525">
            <a:solidFill>
              <a:schemeClr val="dk1"/>
            </a:solidFill>
            <a:prstDash val="solid"/>
            <a:miter lim="800000"/>
            <a:headEnd len="sm" w="sm" type="none"/>
            <a:tailEnd len="sm" w="sm" type="none"/>
          </a:ln>
        </p:spPr>
      </p:cxnSp>
      <p:graphicFrame>
        <p:nvGraphicFramePr>
          <p:cNvPr id="342" name="Google Shape;342;p18"/>
          <p:cNvGraphicFramePr/>
          <p:nvPr/>
        </p:nvGraphicFramePr>
        <p:xfrm>
          <a:off x="4761184" y="1660653"/>
          <a:ext cx="4154216" cy="2311864"/>
        </p:xfrm>
        <a:graphic>
          <a:graphicData uri="http://schemas.openxmlformats.org/drawingml/2006/chart">
            <c:chart r:id="rId12"/>
          </a:graphicData>
        </a:graphic>
      </p:graphicFrame>
      <p:grpSp>
        <p:nvGrpSpPr>
          <p:cNvPr id="343" name="Google Shape;343;p18"/>
          <p:cNvGrpSpPr/>
          <p:nvPr/>
        </p:nvGrpSpPr>
        <p:grpSpPr>
          <a:xfrm>
            <a:off x="5596671" y="-120826"/>
            <a:ext cx="2623069" cy="675204"/>
            <a:chOff x="3863020" y="-339897"/>
            <a:chExt cx="3334381" cy="1051746"/>
          </a:xfrm>
        </p:grpSpPr>
        <p:grpSp>
          <p:nvGrpSpPr>
            <p:cNvPr id="344" name="Google Shape;344;p18"/>
            <p:cNvGrpSpPr/>
            <p:nvPr/>
          </p:nvGrpSpPr>
          <p:grpSpPr>
            <a:xfrm>
              <a:off x="3863020" y="-339897"/>
              <a:ext cx="3334381" cy="476340"/>
              <a:chOff x="977" y="506735"/>
              <a:chExt cx="3334381" cy="476340"/>
            </a:xfrm>
          </p:grpSpPr>
          <p:sp>
            <p:nvSpPr>
              <p:cNvPr id="345" name="Google Shape;345;p18"/>
              <p:cNvSpPr/>
              <p:nvPr/>
            </p:nvSpPr>
            <p:spPr>
              <a:xfrm>
                <a:off x="977" y="506735"/>
                <a:ext cx="1190850" cy="476340"/>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txBox="1"/>
              <p:nvPr/>
            </p:nvSpPr>
            <p:spPr>
              <a:xfrm>
                <a:off x="239147"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Overview</a:t>
                </a:r>
                <a:endParaRPr/>
              </a:p>
            </p:txBody>
          </p:sp>
          <p:sp>
            <p:nvSpPr>
              <p:cNvPr id="347" name="Google Shape;347;p18"/>
              <p:cNvSpPr/>
              <p:nvPr/>
            </p:nvSpPr>
            <p:spPr>
              <a:xfrm>
                <a:off x="1072742" y="506735"/>
                <a:ext cx="1190850" cy="476340"/>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txBox="1"/>
              <p:nvPr/>
            </p:nvSpPr>
            <p:spPr>
              <a:xfrm>
                <a:off x="1310912"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Situation Update</a:t>
                </a:r>
                <a:endParaRPr/>
              </a:p>
            </p:txBody>
          </p:sp>
          <p:sp>
            <p:nvSpPr>
              <p:cNvPr id="349" name="Google Shape;349;p18"/>
              <p:cNvSpPr/>
              <p:nvPr/>
            </p:nvSpPr>
            <p:spPr>
              <a:xfrm>
                <a:off x="2144508" y="506735"/>
                <a:ext cx="1190850" cy="476340"/>
              </a:xfrm>
              <a:prstGeom prst="chevron">
                <a:avLst>
                  <a:gd fmla="val 50000" name="adj"/>
                </a:avLst>
              </a:prstGeom>
              <a:solidFill>
                <a:srgbClr val="B4A81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txBox="1"/>
              <p:nvPr/>
            </p:nvSpPr>
            <p:spPr>
              <a:xfrm>
                <a:off x="2382678"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UAV Sub-Industry Overview</a:t>
                </a:r>
                <a:endParaRPr/>
              </a:p>
            </p:txBody>
          </p:sp>
        </p:grpSp>
        <p:sp>
          <p:nvSpPr>
            <p:cNvPr id="351" name="Google Shape;351;p18"/>
            <p:cNvSpPr/>
            <p:nvPr/>
          </p:nvSpPr>
          <p:spPr>
            <a:xfrm>
              <a:off x="5154220" y="-92722"/>
              <a:ext cx="1639229" cy="804571"/>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
          <p:cNvSpPr/>
          <p:nvPr/>
        </p:nvSpPr>
        <p:spPr>
          <a:xfrm>
            <a:off x="2572407" y="5202400"/>
            <a:ext cx="2388464" cy="923776"/>
          </a:xfrm>
          <a:prstGeom prst="rect">
            <a:avLst/>
          </a:prstGeom>
          <a:solidFill>
            <a:srgbClr val="C7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7" name="Google Shape;357;p4"/>
          <p:cNvSpPr txBox="1"/>
          <p:nvPr>
            <p:ph idx="1" type="body"/>
          </p:nvPr>
        </p:nvSpPr>
        <p:spPr>
          <a:xfrm>
            <a:off x="228599" y="940433"/>
            <a:ext cx="8686801"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In the niche space of UAVs and UAS systems, AeroVironment has had a strong historical presence in a promising, innovating sector</a:t>
            </a:r>
            <a:endParaRPr sz="1000">
              <a:latin typeface="Arial"/>
              <a:ea typeface="Arial"/>
              <a:cs typeface="Arial"/>
              <a:sym typeface="Arial"/>
            </a:endParaRPr>
          </a:p>
        </p:txBody>
      </p:sp>
      <p:sp>
        <p:nvSpPr>
          <p:cNvPr id="358" name="Google Shape;358;p4"/>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UAVs: The Future of Combat</a:t>
            </a:r>
            <a:endParaRPr sz="2200"/>
          </a:p>
        </p:txBody>
      </p:sp>
      <p:sp>
        <p:nvSpPr>
          <p:cNvPr id="359" name="Google Shape;359;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cxnSp>
        <p:nvCxnSpPr>
          <p:cNvPr id="360" name="Google Shape;360;p4"/>
          <p:cNvCxnSpPr/>
          <p:nvPr/>
        </p:nvCxnSpPr>
        <p:spPr>
          <a:xfrm>
            <a:off x="5360276" y="4132752"/>
            <a:ext cx="3534104" cy="0"/>
          </a:xfrm>
          <a:prstGeom prst="straightConnector1">
            <a:avLst/>
          </a:prstGeom>
          <a:noFill/>
          <a:ln cap="flat" cmpd="sng" w="9525">
            <a:solidFill>
              <a:schemeClr val="dk1"/>
            </a:solidFill>
            <a:prstDash val="solid"/>
            <a:miter lim="800000"/>
            <a:headEnd len="sm" w="sm" type="none"/>
            <a:tailEnd len="sm" w="sm" type="none"/>
          </a:ln>
        </p:spPr>
      </p:cxnSp>
      <p:cxnSp>
        <p:nvCxnSpPr>
          <p:cNvPr id="361" name="Google Shape;361;p4"/>
          <p:cNvCxnSpPr/>
          <p:nvPr/>
        </p:nvCxnSpPr>
        <p:spPr>
          <a:xfrm>
            <a:off x="207579" y="4132752"/>
            <a:ext cx="4732283" cy="0"/>
          </a:xfrm>
          <a:prstGeom prst="straightConnector1">
            <a:avLst/>
          </a:prstGeom>
          <a:noFill/>
          <a:ln cap="flat" cmpd="sng" w="9525">
            <a:solidFill>
              <a:schemeClr val="dk1"/>
            </a:solidFill>
            <a:prstDash val="solid"/>
            <a:miter lim="800000"/>
            <a:headEnd len="sm" w="sm" type="none"/>
            <a:tailEnd len="sm" w="sm" type="none"/>
          </a:ln>
        </p:spPr>
      </p:cxnSp>
      <p:sp>
        <p:nvSpPr>
          <p:cNvPr id="362" name="Google Shape;362;p4"/>
          <p:cNvSpPr txBox="1"/>
          <p:nvPr/>
        </p:nvSpPr>
        <p:spPr>
          <a:xfrm>
            <a:off x="5370030" y="3848311"/>
            <a:ext cx="3555305"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Regulatory Environment</a:t>
            </a:r>
            <a:endParaRPr b="0" i="0" sz="1400" u="none" cap="none" strike="noStrike">
              <a:solidFill>
                <a:srgbClr val="000000"/>
              </a:solidFill>
              <a:latin typeface="Arial"/>
              <a:ea typeface="Arial"/>
              <a:cs typeface="Arial"/>
              <a:sym typeface="Arial"/>
            </a:endParaRPr>
          </a:p>
        </p:txBody>
      </p:sp>
      <p:sp>
        <p:nvSpPr>
          <p:cNvPr id="363" name="Google Shape;363;p4"/>
          <p:cNvSpPr txBox="1"/>
          <p:nvPr/>
        </p:nvSpPr>
        <p:spPr>
          <a:xfrm>
            <a:off x="262101" y="3848310"/>
            <a:ext cx="3555305"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Leaders in the UAV Space</a:t>
            </a:r>
            <a:endParaRPr b="0" i="0" sz="1400" u="none" cap="none" strike="noStrike">
              <a:solidFill>
                <a:srgbClr val="000000"/>
              </a:solidFill>
              <a:latin typeface="Arial"/>
              <a:ea typeface="Arial"/>
              <a:cs typeface="Arial"/>
              <a:sym typeface="Arial"/>
            </a:endParaRPr>
          </a:p>
        </p:txBody>
      </p:sp>
      <p:sp>
        <p:nvSpPr>
          <p:cNvPr id="364" name="Google Shape;364;p4"/>
          <p:cNvSpPr/>
          <p:nvPr/>
        </p:nvSpPr>
        <p:spPr>
          <a:xfrm>
            <a:off x="5297212" y="4255337"/>
            <a:ext cx="3679917" cy="187084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dk1"/>
              </a:buClr>
              <a:buSzPts val="1000"/>
              <a:buFont typeface="Arial"/>
              <a:buChar char="•"/>
            </a:pPr>
            <a:r>
              <a:rPr b="1" i="0" lang="en-US" sz="1000" u="none" cap="none" strike="noStrike">
                <a:solidFill>
                  <a:schemeClr val="dk1"/>
                </a:solidFill>
                <a:latin typeface="Arial"/>
                <a:ea typeface="Arial"/>
                <a:cs typeface="Arial"/>
                <a:sym typeface="Arial"/>
              </a:rPr>
              <a:t>National Defense Authorization Act </a:t>
            </a:r>
            <a:r>
              <a:rPr b="0" i="0" lang="en-US" sz="1000" u="none" cap="none" strike="noStrike">
                <a:solidFill>
                  <a:schemeClr val="dk1"/>
                </a:solidFill>
                <a:latin typeface="Arial"/>
                <a:ea typeface="Arial"/>
                <a:cs typeface="Arial"/>
                <a:sym typeface="Arial"/>
              </a:rPr>
              <a:t>in 2024 prevents purchase or operation of UAVs in countries deemed hostile to the US</a:t>
            </a:r>
            <a:endParaRPr b="1" i="0" sz="10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000"/>
              <a:buFont typeface="Arial"/>
              <a:buChar char="•"/>
            </a:pPr>
            <a:r>
              <a:rPr b="1" i="0" lang="en-US" sz="1000" u="none" cap="none" strike="noStrike">
                <a:solidFill>
                  <a:schemeClr val="dk1"/>
                </a:solidFill>
                <a:latin typeface="Arial"/>
                <a:ea typeface="Arial"/>
                <a:cs typeface="Arial"/>
                <a:sym typeface="Arial"/>
              </a:rPr>
              <a:t>The Arms Export Control Act (AECA) </a:t>
            </a:r>
            <a:r>
              <a:rPr b="0" i="0" lang="en-US" sz="1000" u="none" cap="none" strike="noStrike">
                <a:solidFill>
                  <a:schemeClr val="dk1"/>
                </a:solidFill>
                <a:latin typeface="Arial"/>
                <a:ea typeface="Arial"/>
                <a:cs typeface="Arial"/>
                <a:sym typeface="Arial"/>
              </a:rPr>
              <a:t>through international traffic regulations gives presidential authority over UAV imports and exports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000"/>
              <a:buFont typeface="Arial"/>
              <a:buChar char="•"/>
            </a:pPr>
            <a:r>
              <a:rPr b="1" i="0" lang="en-US" sz="1000" u="none" cap="none" strike="noStrike">
                <a:solidFill>
                  <a:schemeClr val="dk1"/>
                </a:solidFill>
                <a:latin typeface="Arial"/>
                <a:ea typeface="Arial"/>
                <a:cs typeface="Arial"/>
                <a:sym typeface="Arial"/>
              </a:rPr>
              <a:t>The Missile Technology Control Regime (MTCR) </a:t>
            </a:r>
            <a:r>
              <a:rPr b="0" i="0" lang="en-US" sz="1000" u="none" cap="none" strike="noStrike">
                <a:solidFill>
                  <a:schemeClr val="dk1"/>
                </a:solidFill>
                <a:latin typeface="Arial"/>
                <a:ea typeface="Arial"/>
                <a:cs typeface="Arial"/>
                <a:sym typeface="Arial"/>
              </a:rPr>
              <a:t>also prevents proliferation of unmanned systems to other countries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NASA, Homeland Security, military branches work in unison to regulate defense contractors</a:t>
            </a:r>
            <a:endParaRPr b="0" i="0" sz="10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Presidential administrations often influence restrictions on UAVs heavily</a:t>
            </a:r>
            <a:endParaRPr b="0" i="0" sz="1400" u="none" cap="none" strike="noStrike">
              <a:solidFill>
                <a:srgbClr val="000000"/>
              </a:solidFill>
              <a:latin typeface="Arial"/>
              <a:ea typeface="Arial"/>
              <a:cs typeface="Arial"/>
              <a:sym typeface="Arial"/>
            </a:endParaRPr>
          </a:p>
        </p:txBody>
      </p:sp>
      <p:cxnSp>
        <p:nvCxnSpPr>
          <p:cNvPr id="365" name="Google Shape;365;p4"/>
          <p:cNvCxnSpPr/>
          <p:nvPr/>
        </p:nvCxnSpPr>
        <p:spPr>
          <a:xfrm>
            <a:off x="228599" y="5202400"/>
            <a:ext cx="4732283" cy="0"/>
          </a:xfrm>
          <a:prstGeom prst="straightConnector1">
            <a:avLst/>
          </a:prstGeom>
          <a:noFill/>
          <a:ln cap="flat" cmpd="sng" w="9525">
            <a:solidFill>
              <a:schemeClr val="dk1"/>
            </a:solidFill>
            <a:prstDash val="dash"/>
            <a:miter lim="800000"/>
            <a:headEnd len="sm" w="sm" type="none"/>
            <a:tailEnd len="sm" w="sm" type="none"/>
          </a:ln>
        </p:spPr>
      </p:cxnSp>
      <p:pic>
        <p:nvPicPr>
          <p:cNvPr descr="AeroVironment - Wikipedia" id="366" name="Google Shape;366;p4"/>
          <p:cNvPicPr preferRelativeResize="0"/>
          <p:nvPr/>
        </p:nvPicPr>
        <p:blipFill rotWithShape="1">
          <a:blip r:embed="rId3">
            <a:alphaModFix/>
          </a:blip>
          <a:srcRect b="0" l="0" r="0" t="0"/>
          <a:stretch/>
        </p:blipFill>
        <p:spPr>
          <a:xfrm>
            <a:off x="3436923" y="5268712"/>
            <a:ext cx="659433" cy="268658"/>
          </a:xfrm>
          <a:prstGeom prst="rect">
            <a:avLst/>
          </a:prstGeom>
          <a:noFill/>
          <a:ln>
            <a:noFill/>
          </a:ln>
        </p:spPr>
      </p:pic>
      <p:pic>
        <p:nvPicPr>
          <p:cNvPr id="367" name="Google Shape;367;p4"/>
          <p:cNvPicPr preferRelativeResize="0"/>
          <p:nvPr/>
        </p:nvPicPr>
        <p:blipFill rotWithShape="1">
          <a:blip r:embed="rId4">
            <a:alphaModFix/>
          </a:blip>
          <a:srcRect b="0" l="0" r="0" t="0"/>
          <a:stretch/>
        </p:blipFill>
        <p:spPr>
          <a:xfrm>
            <a:off x="909333" y="5269457"/>
            <a:ext cx="889387" cy="263802"/>
          </a:xfrm>
          <a:prstGeom prst="rect">
            <a:avLst/>
          </a:prstGeom>
          <a:noFill/>
          <a:ln>
            <a:noFill/>
          </a:ln>
        </p:spPr>
      </p:pic>
      <p:pic>
        <p:nvPicPr>
          <p:cNvPr descr="general-atomics-logo - General Tool Company" id="368" name="Google Shape;368;p4"/>
          <p:cNvPicPr preferRelativeResize="0"/>
          <p:nvPr/>
        </p:nvPicPr>
        <p:blipFill rotWithShape="1">
          <a:blip r:embed="rId5">
            <a:alphaModFix/>
          </a:blip>
          <a:srcRect b="35347" l="0" r="0" t="41253"/>
          <a:stretch/>
        </p:blipFill>
        <p:spPr>
          <a:xfrm>
            <a:off x="502088" y="4221860"/>
            <a:ext cx="1775808" cy="277000"/>
          </a:xfrm>
          <a:prstGeom prst="rect">
            <a:avLst/>
          </a:prstGeom>
          <a:noFill/>
          <a:ln>
            <a:noFill/>
          </a:ln>
        </p:spPr>
      </p:pic>
      <p:pic>
        <p:nvPicPr>
          <p:cNvPr descr="Northrop Grumman - Wikipedia" id="369" name="Google Shape;369;p4"/>
          <p:cNvPicPr preferRelativeResize="0"/>
          <p:nvPr/>
        </p:nvPicPr>
        <p:blipFill rotWithShape="1">
          <a:blip r:embed="rId6">
            <a:alphaModFix/>
          </a:blip>
          <a:srcRect b="0" l="0" r="0" t="0"/>
          <a:stretch/>
        </p:blipFill>
        <p:spPr>
          <a:xfrm>
            <a:off x="3253456" y="4170600"/>
            <a:ext cx="1070249" cy="364554"/>
          </a:xfrm>
          <a:prstGeom prst="rect">
            <a:avLst/>
          </a:prstGeom>
          <a:noFill/>
          <a:ln>
            <a:noFill/>
          </a:ln>
        </p:spPr>
      </p:pic>
      <p:sp>
        <p:nvSpPr>
          <p:cNvPr id="370" name="Google Shape;370;p4"/>
          <p:cNvSpPr/>
          <p:nvPr/>
        </p:nvSpPr>
        <p:spPr>
          <a:xfrm>
            <a:off x="207579" y="4687434"/>
            <a:ext cx="2364827" cy="2998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Leading the UAV space with a ~14% market share and producer of key systems such as the Predator and Reaper</a:t>
            </a:r>
            <a:endParaRPr b="0" i="0" sz="1400" u="none" cap="none" strike="noStrike">
              <a:solidFill>
                <a:srgbClr val="000000"/>
              </a:solidFill>
              <a:latin typeface="Arial"/>
              <a:ea typeface="Arial"/>
              <a:cs typeface="Arial"/>
              <a:sym typeface="Arial"/>
            </a:endParaRPr>
          </a:p>
        </p:txBody>
      </p:sp>
      <p:sp>
        <p:nvSpPr>
          <p:cNvPr id="371" name="Google Shape;371;p4"/>
          <p:cNvSpPr/>
          <p:nvPr/>
        </p:nvSpPr>
        <p:spPr>
          <a:xfrm>
            <a:off x="2572406" y="4703604"/>
            <a:ext cx="2364827" cy="2998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Closely following General Atomics with a 12% market share, Northrop Grumman has been a long time leader within the space</a:t>
            </a:r>
            <a:endParaRPr b="0" i="0" sz="1400" u="none" cap="none" strike="noStrike">
              <a:solidFill>
                <a:srgbClr val="000000"/>
              </a:solidFill>
              <a:latin typeface="Arial"/>
              <a:ea typeface="Arial"/>
              <a:cs typeface="Arial"/>
              <a:sym typeface="Arial"/>
            </a:endParaRPr>
          </a:p>
        </p:txBody>
      </p:sp>
      <p:cxnSp>
        <p:nvCxnSpPr>
          <p:cNvPr id="372" name="Google Shape;372;p4"/>
          <p:cNvCxnSpPr/>
          <p:nvPr/>
        </p:nvCxnSpPr>
        <p:spPr>
          <a:xfrm>
            <a:off x="2572407" y="4211234"/>
            <a:ext cx="0" cy="1914943"/>
          </a:xfrm>
          <a:prstGeom prst="straightConnector1">
            <a:avLst/>
          </a:prstGeom>
          <a:noFill/>
          <a:ln cap="flat" cmpd="sng" w="9525">
            <a:solidFill>
              <a:schemeClr val="dk1"/>
            </a:solidFill>
            <a:prstDash val="dash"/>
            <a:miter lim="800000"/>
            <a:headEnd len="sm" w="sm" type="none"/>
            <a:tailEnd len="sm" w="sm" type="none"/>
          </a:ln>
        </p:spPr>
      </p:cxnSp>
      <p:sp>
        <p:nvSpPr>
          <p:cNvPr id="373" name="Google Shape;373;p4"/>
          <p:cNvSpPr/>
          <p:nvPr/>
        </p:nvSpPr>
        <p:spPr>
          <a:xfrm>
            <a:off x="2581511" y="5703911"/>
            <a:ext cx="2370255" cy="298100"/>
          </a:xfrm>
          <a:prstGeom prst="rect">
            <a:avLst/>
          </a:prstGeom>
          <a:solidFill>
            <a:srgbClr val="C7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AVAV has a reputation for excellence within the tactical and low altitude space and higher margins</a:t>
            </a:r>
            <a:endParaRPr b="0" i="0" sz="1400" u="none" cap="none" strike="noStrike">
              <a:solidFill>
                <a:srgbClr val="000000"/>
              </a:solidFill>
              <a:latin typeface="Arial"/>
              <a:ea typeface="Arial"/>
              <a:cs typeface="Arial"/>
              <a:sym typeface="Arial"/>
            </a:endParaRPr>
          </a:p>
        </p:txBody>
      </p:sp>
      <p:sp>
        <p:nvSpPr>
          <p:cNvPr id="374" name="Google Shape;374;p4"/>
          <p:cNvSpPr/>
          <p:nvPr/>
        </p:nvSpPr>
        <p:spPr>
          <a:xfrm>
            <a:off x="183933" y="5702172"/>
            <a:ext cx="2364827" cy="29983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Known for its easily-usable LRS, Textron has captured ~10% of the UAV/UAS market</a:t>
            </a:r>
            <a:endParaRPr b="0" i="0" sz="1400" u="none" cap="none" strike="noStrike">
              <a:solidFill>
                <a:srgbClr val="000000"/>
              </a:solidFill>
              <a:latin typeface="Arial"/>
              <a:ea typeface="Arial"/>
              <a:cs typeface="Arial"/>
              <a:sym typeface="Arial"/>
            </a:endParaRPr>
          </a:p>
        </p:txBody>
      </p:sp>
      <p:cxnSp>
        <p:nvCxnSpPr>
          <p:cNvPr id="375" name="Google Shape;375;p4"/>
          <p:cNvCxnSpPr/>
          <p:nvPr/>
        </p:nvCxnSpPr>
        <p:spPr>
          <a:xfrm flipH="1" rot="10800000">
            <a:off x="182618" y="1744527"/>
            <a:ext cx="8711762" cy="7632"/>
          </a:xfrm>
          <a:prstGeom prst="straightConnector1">
            <a:avLst/>
          </a:prstGeom>
          <a:noFill/>
          <a:ln cap="flat" cmpd="sng" w="9525">
            <a:solidFill>
              <a:schemeClr val="dk1"/>
            </a:solidFill>
            <a:prstDash val="solid"/>
            <a:miter lim="800000"/>
            <a:headEnd len="sm" w="sm" type="none"/>
            <a:tailEnd len="sm" w="sm" type="none"/>
          </a:ln>
        </p:spPr>
      </p:cxnSp>
      <p:sp>
        <p:nvSpPr>
          <p:cNvPr id="376" name="Google Shape;376;p4"/>
          <p:cNvSpPr txBox="1"/>
          <p:nvPr/>
        </p:nvSpPr>
        <p:spPr>
          <a:xfrm>
            <a:off x="233275" y="1467528"/>
            <a:ext cx="3555305"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Technology Timeline</a:t>
            </a:r>
            <a:endParaRPr b="0" i="0" sz="1400" u="none" cap="none" strike="noStrike">
              <a:solidFill>
                <a:srgbClr val="000000"/>
              </a:solidFill>
              <a:latin typeface="Arial"/>
              <a:ea typeface="Arial"/>
              <a:cs typeface="Arial"/>
              <a:sym typeface="Arial"/>
            </a:endParaRPr>
          </a:p>
        </p:txBody>
      </p:sp>
      <p:cxnSp>
        <p:nvCxnSpPr>
          <p:cNvPr id="377" name="Google Shape;377;p4"/>
          <p:cNvCxnSpPr/>
          <p:nvPr/>
        </p:nvCxnSpPr>
        <p:spPr>
          <a:xfrm>
            <a:off x="584315" y="2790445"/>
            <a:ext cx="5920609" cy="0"/>
          </a:xfrm>
          <a:prstGeom prst="straightConnector1">
            <a:avLst/>
          </a:prstGeom>
          <a:noFill/>
          <a:ln cap="flat" cmpd="sng" w="15875">
            <a:solidFill>
              <a:srgbClr val="081F2C"/>
            </a:solidFill>
            <a:prstDash val="solid"/>
            <a:round/>
            <a:headEnd len="sm" w="sm" type="none"/>
            <a:tailEnd len="sm" w="sm" type="none"/>
          </a:ln>
        </p:spPr>
      </p:cxnSp>
      <p:sp>
        <p:nvSpPr>
          <p:cNvPr id="378" name="Google Shape;378;p4"/>
          <p:cNvSpPr/>
          <p:nvPr/>
        </p:nvSpPr>
        <p:spPr>
          <a:xfrm>
            <a:off x="7318290" y="2025990"/>
            <a:ext cx="1553137" cy="1584263"/>
          </a:xfrm>
          <a:prstGeom prst="rect">
            <a:avLst/>
          </a:prstGeom>
          <a:noFill/>
          <a:ln cap="flat" cmpd="sng" w="9525">
            <a:solidFill>
              <a:srgbClr val="081F2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As a constant area of technological innovation over the past few decades, UAVs and corresponding UAS systems are likely to see strong revenue growth as products become increasingly advanced</a:t>
            </a:r>
            <a:endParaRPr b="0" i="0" sz="1000" u="none" cap="none" strike="noStrike">
              <a:solidFill>
                <a:srgbClr val="000000"/>
              </a:solidFill>
              <a:latin typeface="Arial"/>
              <a:ea typeface="Arial"/>
              <a:cs typeface="Arial"/>
              <a:sym typeface="Arial"/>
            </a:endParaRPr>
          </a:p>
        </p:txBody>
      </p:sp>
      <p:sp>
        <p:nvSpPr>
          <p:cNvPr id="379" name="Google Shape;379;p4"/>
          <p:cNvSpPr/>
          <p:nvPr/>
        </p:nvSpPr>
        <p:spPr>
          <a:xfrm>
            <a:off x="741729" y="2286211"/>
            <a:ext cx="84805" cy="84805"/>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80" name="Google Shape;380;p4"/>
          <p:cNvCxnSpPr/>
          <p:nvPr/>
        </p:nvCxnSpPr>
        <p:spPr>
          <a:xfrm>
            <a:off x="784132" y="2356970"/>
            <a:ext cx="0" cy="461823"/>
          </a:xfrm>
          <a:prstGeom prst="straightConnector1">
            <a:avLst/>
          </a:prstGeom>
          <a:noFill/>
          <a:ln cap="flat" cmpd="sng" w="9525">
            <a:solidFill>
              <a:schemeClr val="dk1"/>
            </a:solidFill>
            <a:prstDash val="dash"/>
            <a:round/>
            <a:headEnd len="sm" w="sm" type="none"/>
            <a:tailEnd len="sm" w="sm" type="none"/>
          </a:ln>
        </p:spPr>
      </p:cxnSp>
      <p:cxnSp>
        <p:nvCxnSpPr>
          <p:cNvPr id="381" name="Google Shape;381;p4"/>
          <p:cNvCxnSpPr/>
          <p:nvPr/>
        </p:nvCxnSpPr>
        <p:spPr>
          <a:xfrm rot="10800000">
            <a:off x="1756317" y="2775697"/>
            <a:ext cx="0" cy="461823"/>
          </a:xfrm>
          <a:prstGeom prst="straightConnector1">
            <a:avLst/>
          </a:prstGeom>
          <a:noFill/>
          <a:ln cap="flat" cmpd="sng" w="9525">
            <a:solidFill>
              <a:schemeClr val="dk1"/>
            </a:solidFill>
            <a:prstDash val="dash"/>
            <a:round/>
            <a:headEnd len="sm" w="sm" type="none"/>
            <a:tailEnd len="sm" w="sm" type="none"/>
          </a:ln>
        </p:spPr>
      </p:cxnSp>
      <p:sp>
        <p:nvSpPr>
          <p:cNvPr id="382" name="Google Shape;382;p4"/>
          <p:cNvSpPr/>
          <p:nvPr/>
        </p:nvSpPr>
        <p:spPr>
          <a:xfrm rot="10800000">
            <a:off x="1713915" y="3223474"/>
            <a:ext cx="84805" cy="84805"/>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3" name="Google Shape;383;p4"/>
          <p:cNvSpPr/>
          <p:nvPr/>
        </p:nvSpPr>
        <p:spPr>
          <a:xfrm>
            <a:off x="2659866" y="2280957"/>
            <a:ext cx="84805" cy="84805"/>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84" name="Google Shape;384;p4"/>
          <p:cNvCxnSpPr/>
          <p:nvPr/>
        </p:nvCxnSpPr>
        <p:spPr>
          <a:xfrm>
            <a:off x="2702269" y="2351716"/>
            <a:ext cx="0" cy="461823"/>
          </a:xfrm>
          <a:prstGeom prst="straightConnector1">
            <a:avLst/>
          </a:prstGeom>
          <a:noFill/>
          <a:ln cap="flat" cmpd="sng" w="9525">
            <a:solidFill>
              <a:schemeClr val="dk1"/>
            </a:solidFill>
            <a:prstDash val="dash"/>
            <a:round/>
            <a:headEnd len="sm" w="sm" type="none"/>
            <a:tailEnd len="sm" w="sm" type="none"/>
          </a:ln>
        </p:spPr>
      </p:cxnSp>
      <p:sp>
        <p:nvSpPr>
          <p:cNvPr id="385" name="Google Shape;385;p4"/>
          <p:cNvSpPr/>
          <p:nvPr/>
        </p:nvSpPr>
        <p:spPr>
          <a:xfrm>
            <a:off x="4409831" y="2275707"/>
            <a:ext cx="84805" cy="84805"/>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86" name="Google Shape;386;p4"/>
          <p:cNvCxnSpPr/>
          <p:nvPr/>
        </p:nvCxnSpPr>
        <p:spPr>
          <a:xfrm>
            <a:off x="4452234" y="2346466"/>
            <a:ext cx="0" cy="461823"/>
          </a:xfrm>
          <a:prstGeom prst="straightConnector1">
            <a:avLst/>
          </a:prstGeom>
          <a:noFill/>
          <a:ln cap="flat" cmpd="sng" w="9525">
            <a:solidFill>
              <a:schemeClr val="dk1"/>
            </a:solidFill>
            <a:prstDash val="dash"/>
            <a:round/>
            <a:headEnd len="sm" w="sm" type="none"/>
            <a:tailEnd len="sm" w="sm" type="none"/>
          </a:ln>
        </p:spPr>
      </p:cxnSp>
      <p:cxnSp>
        <p:nvCxnSpPr>
          <p:cNvPr id="387" name="Google Shape;387;p4"/>
          <p:cNvCxnSpPr/>
          <p:nvPr/>
        </p:nvCxnSpPr>
        <p:spPr>
          <a:xfrm rot="10800000">
            <a:off x="3506275" y="2780957"/>
            <a:ext cx="0" cy="461823"/>
          </a:xfrm>
          <a:prstGeom prst="straightConnector1">
            <a:avLst/>
          </a:prstGeom>
          <a:noFill/>
          <a:ln cap="flat" cmpd="sng" w="9525">
            <a:solidFill>
              <a:schemeClr val="dk1"/>
            </a:solidFill>
            <a:prstDash val="dash"/>
            <a:round/>
            <a:headEnd len="sm" w="sm" type="none"/>
            <a:tailEnd len="sm" w="sm" type="none"/>
          </a:ln>
        </p:spPr>
      </p:cxnSp>
      <p:sp>
        <p:nvSpPr>
          <p:cNvPr id="388" name="Google Shape;388;p4"/>
          <p:cNvSpPr/>
          <p:nvPr/>
        </p:nvSpPr>
        <p:spPr>
          <a:xfrm rot="10800000">
            <a:off x="3463873" y="3228734"/>
            <a:ext cx="84805" cy="84805"/>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89" name="Google Shape;389;p4"/>
          <p:cNvSpPr/>
          <p:nvPr/>
        </p:nvSpPr>
        <p:spPr>
          <a:xfrm>
            <a:off x="6149283" y="2270457"/>
            <a:ext cx="84805" cy="84805"/>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390" name="Google Shape;390;p4"/>
          <p:cNvCxnSpPr/>
          <p:nvPr/>
        </p:nvCxnSpPr>
        <p:spPr>
          <a:xfrm>
            <a:off x="6191686" y="2341216"/>
            <a:ext cx="0" cy="461823"/>
          </a:xfrm>
          <a:prstGeom prst="straightConnector1">
            <a:avLst/>
          </a:prstGeom>
          <a:noFill/>
          <a:ln cap="flat" cmpd="sng" w="9525">
            <a:solidFill>
              <a:schemeClr val="dk1"/>
            </a:solidFill>
            <a:prstDash val="dash"/>
            <a:round/>
            <a:headEnd len="sm" w="sm" type="none"/>
            <a:tailEnd len="sm" w="sm" type="none"/>
          </a:ln>
        </p:spPr>
      </p:cxnSp>
      <p:cxnSp>
        <p:nvCxnSpPr>
          <p:cNvPr id="391" name="Google Shape;391;p4"/>
          <p:cNvCxnSpPr/>
          <p:nvPr/>
        </p:nvCxnSpPr>
        <p:spPr>
          <a:xfrm rot="10800000">
            <a:off x="5287776" y="2775706"/>
            <a:ext cx="0" cy="461823"/>
          </a:xfrm>
          <a:prstGeom prst="straightConnector1">
            <a:avLst/>
          </a:prstGeom>
          <a:noFill/>
          <a:ln cap="flat" cmpd="sng" w="9525">
            <a:solidFill>
              <a:schemeClr val="dk1"/>
            </a:solidFill>
            <a:prstDash val="dash"/>
            <a:round/>
            <a:headEnd len="sm" w="sm" type="none"/>
            <a:tailEnd len="sm" w="sm" type="none"/>
          </a:ln>
        </p:spPr>
      </p:cxnSp>
      <p:sp>
        <p:nvSpPr>
          <p:cNvPr id="392" name="Google Shape;392;p4"/>
          <p:cNvSpPr/>
          <p:nvPr/>
        </p:nvSpPr>
        <p:spPr>
          <a:xfrm>
            <a:off x="5468825" y="1824593"/>
            <a:ext cx="1445719" cy="4194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AI, swarm tech, and advanced sensing</a:t>
            </a:r>
            <a:endParaRPr b="0" i="0" sz="1400" u="none" cap="none" strike="noStrike">
              <a:solidFill>
                <a:srgbClr val="000000"/>
              </a:solidFill>
              <a:latin typeface="Arial"/>
              <a:ea typeface="Arial"/>
              <a:cs typeface="Arial"/>
              <a:sym typeface="Arial"/>
            </a:endParaRPr>
          </a:p>
        </p:txBody>
      </p:sp>
      <p:sp>
        <p:nvSpPr>
          <p:cNvPr id="393" name="Google Shape;393;p4"/>
          <p:cNvSpPr/>
          <p:nvPr/>
        </p:nvSpPr>
        <p:spPr>
          <a:xfrm>
            <a:off x="5948092" y="2833547"/>
            <a:ext cx="495817" cy="2153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2024</a:t>
            </a:r>
            <a:endParaRPr b="0" i="0" sz="1400" u="none" cap="none" strike="noStrike">
              <a:solidFill>
                <a:srgbClr val="000000"/>
              </a:solidFill>
              <a:latin typeface="Arial"/>
              <a:ea typeface="Arial"/>
              <a:cs typeface="Arial"/>
              <a:sym typeface="Arial"/>
            </a:endParaRPr>
          </a:p>
        </p:txBody>
      </p:sp>
      <p:sp>
        <p:nvSpPr>
          <p:cNvPr id="394" name="Google Shape;394;p4"/>
          <p:cNvSpPr/>
          <p:nvPr/>
        </p:nvSpPr>
        <p:spPr>
          <a:xfrm>
            <a:off x="526500" y="2817581"/>
            <a:ext cx="495817" cy="2153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1983</a:t>
            </a:r>
            <a:endParaRPr b="0" i="0" sz="1400" u="none" cap="none" strike="noStrike">
              <a:solidFill>
                <a:srgbClr val="000000"/>
              </a:solidFill>
              <a:latin typeface="Arial"/>
              <a:ea typeface="Arial"/>
              <a:cs typeface="Arial"/>
              <a:sym typeface="Arial"/>
            </a:endParaRPr>
          </a:p>
        </p:txBody>
      </p:sp>
      <p:sp>
        <p:nvSpPr>
          <p:cNvPr id="395" name="Google Shape;395;p4"/>
          <p:cNvSpPr/>
          <p:nvPr/>
        </p:nvSpPr>
        <p:spPr>
          <a:xfrm>
            <a:off x="74410" y="1819443"/>
            <a:ext cx="1445719" cy="4194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AVAV built first solar powered UAV</a:t>
            </a:r>
            <a:endParaRPr b="0" i="0" sz="1400" u="none" cap="none" strike="noStrike">
              <a:solidFill>
                <a:srgbClr val="000000"/>
              </a:solidFill>
              <a:latin typeface="Arial"/>
              <a:ea typeface="Arial"/>
              <a:cs typeface="Arial"/>
              <a:sym typeface="Arial"/>
            </a:endParaRPr>
          </a:p>
        </p:txBody>
      </p:sp>
      <p:sp>
        <p:nvSpPr>
          <p:cNvPr id="396" name="Google Shape;396;p4"/>
          <p:cNvSpPr/>
          <p:nvPr/>
        </p:nvSpPr>
        <p:spPr>
          <a:xfrm>
            <a:off x="1979771" y="1824347"/>
            <a:ext cx="1445719" cy="4194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Acceleration of SIGINT payloads</a:t>
            </a:r>
            <a:endParaRPr b="0" i="0" sz="1400" u="none" cap="none" strike="noStrike">
              <a:solidFill>
                <a:srgbClr val="000000"/>
              </a:solidFill>
              <a:latin typeface="Arial"/>
              <a:ea typeface="Arial"/>
              <a:cs typeface="Arial"/>
              <a:sym typeface="Arial"/>
            </a:endParaRPr>
          </a:p>
        </p:txBody>
      </p:sp>
      <p:sp>
        <p:nvSpPr>
          <p:cNvPr id="397" name="Google Shape;397;p4"/>
          <p:cNvSpPr/>
          <p:nvPr/>
        </p:nvSpPr>
        <p:spPr>
          <a:xfrm>
            <a:off x="2462220" y="2812320"/>
            <a:ext cx="495817" cy="2153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2001</a:t>
            </a:r>
            <a:endParaRPr b="0" i="0" sz="1400" u="none" cap="none" strike="noStrike">
              <a:solidFill>
                <a:srgbClr val="000000"/>
              </a:solidFill>
              <a:latin typeface="Arial"/>
              <a:ea typeface="Arial"/>
              <a:cs typeface="Arial"/>
              <a:sym typeface="Arial"/>
            </a:endParaRPr>
          </a:p>
        </p:txBody>
      </p:sp>
      <p:sp>
        <p:nvSpPr>
          <p:cNvPr id="398" name="Google Shape;398;p4"/>
          <p:cNvSpPr/>
          <p:nvPr/>
        </p:nvSpPr>
        <p:spPr>
          <a:xfrm>
            <a:off x="3275451" y="2534531"/>
            <a:ext cx="495817" cy="2153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2006</a:t>
            </a:r>
            <a:endParaRPr b="0" i="0" sz="1400" u="none" cap="none" strike="noStrike">
              <a:solidFill>
                <a:srgbClr val="000000"/>
              </a:solidFill>
              <a:latin typeface="Arial"/>
              <a:ea typeface="Arial"/>
              <a:cs typeface="Arial"/>
              <a:sym typeface="Arial"/>
            </a:endParaRPr>
          </a:p>
        </p:txBody>
      </p:sp>
      <p:sp>
        <p:nvSpPr>
          <p:cNvPr id="399" name="Google Shape;399;p4"/>
          <p:cNvSpPr/>
          <p:nvPr/>
        </p:nvSpPr>
        <p:spPr>
          <a:xfrm>
            <a:off x="2697288" y="3320983"/>
            <a:ext cx="1626417" cy="4194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UAVs face regulatory hurdles with high demand</a:t>
            </a:r>
            <a:endParaRPr b="0" i="0" sz="1400" u="none" cap="none" strike="noStrike">
              <a:solidFill>
                <a:srgbClr val="000000"/>
              </a:solidFill>
              <a:latin typeface="Arial"/>
              <a:ea typeface="Arial"/>
              <a:cs typeface="Arial"/>
              <a:sym typeface="Arial"/>
            </a:endParaRPr>
          </a:p>
        </p:txBody>
      </p:sp>
      <p:sp>
        <p:nvSpPr>
          <p:cNvPr id="400" name="Google Shape;400;p4"/>
          <p:cNvSpPr/>
          <p:nvPr/>
        </p:nvSpPr>
        <p:spPr>
          <a:xfrm>
            <a:off x="1521279" y="2523199"/>
            <a:ext cx="495817" cy="2153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1994</a:t>
            </a:r>
            <a:endParaRPr b="0" i="0" sz="1400" u="none" cap="none" strike="noStrike">
              <a:solidFill>
                <a:srgbClr val="000000"/>
              </a:solidFill>
              <a:latin typeface="Arial"/>
              <a:ea typeface="Arial"/>
              <a:cs typeface="Arial"/>
              <a:sym typeface="Arial"/>
            </a:endParaRPr>
          </a:p>
        </p:txBody>
      </p:sp>
      <p:sp>
        <p:nvSpPr>
          <p:cNvPr id="401" name="Google Shape;401;p4"/>
          <p:cNvSpPr/>
          <p:nvPr/>
        </p:nvSpPr>
        <p:spPr>
          <a:xfrm>
            <a:off x="1024776" y="3321878"/>
            <a:ext cx="1445719" cy="4194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RQ-1 Predator launch with HD imaging</a:t>
            </a:r>
            <a:endParaRPr b="0" i="0" sz="1400" u="none" cap="none" strike="noStrike">
              <a:solidFill>
                <a:srgbClr val="000000"/>
              </a:solidFill>
              <a:latin typeface="Arial"/>
              <a:ea typeface="Arial"/>
              <a:cs typeface="Arial"/>
              <a:sym typeface="Arial"/>
            </a:endParaRPr>
          </a:p>
        </p:txBody>
      </p:sp>
      <p:sp>
        <p:nvSpPr>
          <p:cNvPr id="402" name="Google Shape;402;p4"/>
          <p:cNvSpPr/>
          <p:nvPr/>
        </p:nvSpPr>
        <p:spPr>
          <a:xfrm>
            <a:off x="4201318" y="2817001"/>
            <a:ext cx="495817" cy="2153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2012</a:t>
            </a:r>
            <a:endParaRPr b="0" i="0" sz="1400" u="none" cap="none" strike="noStrike">
              <a:solidFill>
                <a:srgbClr val="000000"/>
              </a:solidFill>
              <a:latin typeface="Arial"/>
              <a:ea typeface="Arial"/>
              <a:cs typeface="Arial"/>
              <a:sym typeface="Arial"/>
            </a:endParaRPr>
          </a:p>
        </p:txBody>
      </p:sp>
      <p:sp>
        <p:nvSpPr>
          <p:cNvPr id="403" name="Google Shape;403;p4"/>
          <p:cNvSpPr/>
          <p:nvPr/>
        </p:nvSpPr>
        <p:spPr>
          <a:xfrm>
            <a:off x="3630157" y="1818481"/>
            <a:ext cx="1634000" cy="4194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MQ-4C Triton system launch for high altitudes </a:t>
            </a:r>
            <a:endParaRPr b="0" i="0" sz="1400" u="none" cap="none" strike="noStrike">
              <a:solidFill>
                <a:srgbClr val="000000"/>
              </a:solidFill>
              <a:latin typeface="Arial"/>
              <a:ea typeface="Arial"/>
              <a:cs typeface="Arial"/>
              <a:sym typeface="Arial"/>
            </a:endParaRPr>
          </a:p>
        </p:txBody>
      </p:sp>
      <p:sp>
        <p:nvSpPr>
          <p:cNvPr id="404" name="Google Shape;404;p4"/>
          <p:cNvSpPr/>
          <p:nvPr/>
        </p:nvSpPr>
        <p:spPr>
          <a:xfrm>
            <a:off x="5049303" y="2527739"/>
            <a:ext cx="495817" cy="2153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2015</a:t>
            </a:r>
            <a:endParaRPr b="0" i="0" sz="1400" u="none" cap="none" strike="noStrike">
              <a:solidFill>
                <a:srgbClr val="000000"/>
              </a:solidFill>
              <a:latin typeface="Arial"/>
              <a:ea typeface="Arial"/>
              <a:cs typeface="Arial"/>
              <a:sym typeface="Arial"/>
            </a:endParaRPr>
          </a:p>
        </p:txBody>
      </p:sp>
      <p:sp>
        <p:nvSpPr>
          <p:cNvPr id="405" name="Google Shape;405;p4"/>
          <p:cNvSpPr/>
          <p:nvPr/>
        </p:nvSpPr>
        <p:spPr>
          <a:xfrm>
            <a:off x="4471968" y="3325087"/>
            <a:ext cx="1626417" cy="4194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Defense Innovation Unit created for UAV tech</a:t>
            </a:r>
            <a:endParaRPr b="0" i="0" sz="1400" u="none" cap="none" strike="noStrike">
              <a:solidFill>
                <a:srgbClr val="000000"/>
              </a:solidFill>
              <a:latin typeface="Arial"/>
              <a:ea typeface="Arial"/>
              <a:cs typeface="Arial"/>
              <a:sym typeface="Arial"/>
            </a:endParaRPr>
          </a:p>
        </p:txBody>
      </p:sp>
      <p:sp>
        <p:nvSpPr>
          <p:cNvPr id="406" name="Google Shape;406;p4"/>
          <p:cNvSpPr/>
          <p:nvPr/>
        </p:nvSpPr>
        <p:spPr>
          <a:xfrm rot="10800000">
            <a:off x="5245374" y="3223483"/>
            <a:ext cx="84805" cy="84805"/>
          </a:xfrm>
          <a:prstGeom prst="ellips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07" name="Google Shape;407;p4"/>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rPr i="1" lang="en-US">
                <a:solidFill>
                  <a:srgbClr val="A5A5A5"/>
                </a:solidFill>
              </a:rPr>
              <a:t>Source: IBISWorld</a:t>
            </a:r>
            <a:endParaRPr>
              <a:solidFill>
                <a:srgbClr val="A5A5A5"/>
              </a:solidFill>
            </a:endParaRPr>
          </a:p>
        </p:txBody>
      </p:sp>
      <p:grpSp>
        <p:nvGrpSpPr>
          <p:cNvPr id="408" name="Google Shape;408;p4"/>
          <p:cNvGrpSpPr/>
          <p:nvPr/>
        </p:nvGrpSpPr>
        <p:grpSpPr>
          <a:xfrm>
            <a:off x="5596670" y="-120826"/>
            <a:ext cx="3380459" cy="675204"/>
            <a:chOff x="3863020" y="-339897"/>
            <a:chExt cx="4297158" cy="1051746"/>
          </a:xfrm>
        </p:grpSpPr>
        <p:grpSp>
          <p:nvGrpSpPr>
            <p:cNvPr id="409" name="Google Shape;409;p4"/>
            <p:cNvGrpSpPr/>
            <p:nvPr/>
          </p:nvGrpSpPr>
          <p:grpSpPr>
            <a:xfrm>
              <a:off x="3863020" y="-339897"/>
              <a:ext cx="3334381" cy="476340"/>
              <a:chOff x="977" y="506735"/>
              <a:chExt cx="3334381" cy="476340"/>
            </a:xfrm>
          </p:grpSpPr>
          <p:sp>
            <p:nvSpPr>
              <p:cNvPr id="410" name="Google Shape;410;p4"/>
              <p:cNvSpPr/>
              <p:nvPr/>
            </p:nvSpPr>
            <p:spPr>
              <a:xfrm>
                <a:off x="977" y="506735"/>
                <a:ext cx="1190850" cy="476340"/>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
              <p:cNvSpPr txBox="1"/>
              <p:nvPr/>
            </p:nvSpPr>
            <p:spPr>
              <a:xfrm>
                <a:off x="239147"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Overview</a:t>
                </a:r>
                <a:endParaRPr/>
              </a:p>
            </p:txBody>
          </p:sp>
          <p:sp>
            <p:nvSpPr>
              <p:cNvPr id="412" name="Google Shape;412;p4"/>
              <p:cNvSpPr/>
              <p:nvPr/>
            </p:nvSpPr>
            <p:spPr>
              <a:xfrm>
                <a:off x="1072742" y="506735"/>
                <a:ext cx="1190850" cy="476340"/>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
              <p:cNvSpPr txBox="1"/>
              <p:nvPr/>
            </p:nvSpPr>
            <p:spPr>
              <a:xfrm>
                <a:off x="1310912"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Situation Update</a:t>
                </a:r>
                <a:endParaRPr/>
              </a:p>
            </p:txBody>
          </p:sp>
          <p:sp>
            <p:nvSpPr>
              <p:cNvPr id="414" name="Google Shape;414;p4"/>
              <p:cNvSpPr/>
              <p:nvPr/>
            </p:nvSpPr>
            <p:spPr>
              <a:xfrm>
                <a:off x="2144508" y="506735"/>
                <a:ext cx="1190850" cy="476340"/>
              </a:xfrm>
              <a:prstGeom prst="chevron">
                <a:avLst>
                  <a:gd fmla="val 50000" name="adj"/>
                </a:avLst>
              </a:prstGeom>
              <a:solidFill>
                <a:srgbClr val="B4A81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
              <p:cNvSpPr txBox="1"/>
              <p:nvPr/>
            </p:nvSpPr>
            <p:spPr>
              <a:xfrm>
                <a:off x="2382678"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UAV Sub-Industry Overview</a:t>
                </a:r>
                <a:endParaRPr/>
              </a:p>
            </p:txBody>
          </p:sp>
        </p:grpSp>
        <p:sp>
          <p:nvSpPr>
            <p:cNvPr id="416" name="Google Shape;416;p4"/>
            <p:cNvSpPr/>
            <p:nvPr/>
          </p:nvSpPr>
          <p:spPr>
            <a:xfrm>
              <a:off x="6520948" y="-92722"/>
              <a:ext cx="1639230" cy="804571"/>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4"/>
          <p:cNvSpPr txBox="1"/>
          <p:nvPr/>
        </p:nvSpPr>
        <p:spPr>
          <a:xfrm>
            <a:off x="248374" y="1598536"/>
            <a:ext cx="4013555" cy="1400383"/>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The DoD accounts for most of the UAV industry’s revenue and the four largest UAV manufacturers, General Atomics, Northrup Grumman, Textron, and AVAV, are set to generate 69.3% of industry revenue</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The UAV industry is expected to take part in a wider trend of consolidation among defense contractors as large players attempt to lower costs through economies of scale and increase UAV capabilities</a:t>
            </a:r>
            <a:endParaRPr/>
          </a:p>
        </p:txBody>
      </p:sp>
      <p:sp>
        <p:nvSpPr>
          <p:cNvPr id="423" name="Google Shape;423;p34"/>
          <p:cNvSpPr txBox="1"/>
          <p:nvPr>
            <p:ph idx="1" type="body"/>
          </p:nvPr>
        </p:nvSpPr>
        <p:spPr>
          <a:xfrm>
            <a:off x="228599" y="970249"/>
            <a:ext cx="8686801"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latin typeface="Arial"/>
                <a:ea typeface="Arial"/>
                <a:cs typeface="Arial"/>
                <a:sym typeface="Arial"/>
              </a:rPr>
              <a:t>The UAV industry is expected to see decreased revenue in future years as the largest players consolidate and leverage economies of scale</a:t>
            </a:r>
            <a:endParaRPr/>
          </a:p>
        </p:txBody>
      </p:sp>
      <p:sp>
        <p:nvSpPr>
          <p:cNvPr id="424" name="Google Shape;424;p34"/>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UAV Industry Dynamics: Scale Wins</a:t>
            </a:r>
            <a:endParaRPr/>
          </a:p>
        </p:txBody>
      </p:sp>
      <p:sp>
        <p:nvSpPr>
          <p:cNvPr id="425" name="Google Shape;425;p34"/>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i="1" lang="en-US">
                <a:solidFill>
                  <a:srgbClr val="A5A5A5"/>
                </a:solidFill>
                <a:latin typeface="Arial"/>
                <a:ea typeface="Arial"/>
                <a:cs typeface="Arial"/>
                <a:sym typeface="Arial"/>
              </a:rPr>
              <a:t>Source: IBISWorld</a:t>
            </a:r>
            <a:endParaRPr/>
          </a:p>
        </p:txBody>
      </p:sp>
      <p:sp>
        <p:nvSpPr>
          <p:cNvPr id="426" name="Google Shape;426;p34"/>
          <p:cNvSpPr txBox="1"/>
          <p:nvPr>
            <p:ph idx="12" type="sldNum"/>
          </p:nvPr>
        </p:nvSpPr>
        <p:spPr>
          <a:xfrm>
            <a:off x="6457950" y="6345267"/>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27" name="Google Shape;427;p34"/>
          <p:cNvSpPr txBox="1"/>
          <p:nvPr/>
        </p:nvSpPr>
        <p:spPr>
          <a:xfrm>
            <a:off x="294225" y="3141843"/>
            <a:ext cx="375811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Federal Funding for Defense ($Bn</a:t>
            </a:r>
            <a:r>
              <a:rPr b="1" i="0" lang="en-US" sz="1000" u="none" cap="none" strike="noStrike">
                <a:solidFill>
                  <a:srgbClr val="000000"/>
                </a:solidFill>
                <a:latin typeface="Arial"/>
                <a:ea typeface="Arial"/>
                <a:cs typeface="Arial"/>
                <a:sym typeface="Arial"/>
              </a:rPr>
              <a:t>)</a:t>
            </a:r>
            <a:endParaRPr/>
          </a:p>
        </p:txBody>
      </p:sp>
      <p:cxnSp>
        <p:nvCxnSpPr>
          <p:cNvPr id="428" name="Google Shape;428;p34"/>
          <p:cNvCxnSpPr/>
          <p:nvPr/>
        </p:nvCxnSpPr>
        <p:spPr>
          <a:xfrm>
            <a:off x="269801" y="3417776"/>
            <a:ext cx="3921711" cy="0"/>
          </a:xfrm>
          <a:prstGeom prst="straightConnector1">
            <a:avLst/>
          </a:prstGeom>
          <a:noFill/>
          <a:ln cap="flat" cmpd="sng" w="12700">
            <a:solidFill>
              <a:schemeClr val="dk1"/>
            </a:solidFill>
            <a:prstDash val="solid"/>
            <a:round/>
            <a:headEnd len="sm" w="sm" type="none"/>
            <a:tailEnd len="sm" w="sm" type="none"/>
          </a:ln>
        </p:spPr>
      </p:cxnSp>
      <p:sp>
        <p:nvSpPr>
          <p:cNvPr id="429" name="Google Shape;429;p34"/>
          <p:cNvSpPr txBox="1"/>
          <p:nvPr/>
        </p:nvSpPr>
        <p:spPr>
          <a:xfrm rot="-223433">
            <a:off x="508184" y="3566590"/>
            <a:ext cx="1610267"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‘20A-’25E CAGR: 1.4%</a:t>
            </a:r>
            <a:endParaRPr/>
          </a:p>
        </p:txBody>
      </p:sp>
      <p:sp>
        <p:nvSpPr>
          <p:cNvPr id="430" name="Google Shape;430;p34"/>
          <p:cNvSpPr txBox="1"/>
          <p:nvPr/>
        </p:nvSpPr>
        <p:spPr>
          <a:xfrm rot="-253004">
            <a:off x="2379170" y="3528501"/>
            <a:ext cx="1610267"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’25E-’30E CAGR: 1.3%</a:t>
            </a:r>
            <a:endParaRPr/>
          </a:p>
        </p:txBody>
      </p:sp>
      <p:cxnSp>
        <p:nvCxnSpPr>
          <p:cNvPr id="431" name="Google Shape;431;p34"/>
          <p:cNvCxnSpPr/>
          <p:nvPr/>
        </p:nvCxnSpPr>
        <p:spPr>
          <a:xfrm flipH="1" rot="10800000">
            <a:off x="433396" y="3748718"/>
            <a:ext cx="1821756" cy="123110"/>
          </a:xfrm>
          <a:prstGeom prst="straightConnector1">
            <a:avLst/>
          </a:prstGeom>
          <a:noFill/>
          <a:ln cap="flat" cmpd="sng" w="12700">
            <a:solidFill>
              <a:schemeClr val="dk2"/>
            </a:solidFill>
            <a:prstDash val="solid"/>
            <a:round/>
            <a:headEnd len="sm" w="sm" type="none"/>
            <a:tailEnd len="med" w="med" type="triangle"/>
          </a:ln>
        </p:spPr>
      </p:cxnSp>
      <p:cxnSp>
        <p:nvCxnSpPr>
          <p:cNvPr id="432" name="Google Shape;432;p34"/>
          <p:cNvCxnSpPr/>
          <p:nvPr/>
        </p:nvCxnSpPr>
        <p:spPr>
          <a:xfrm flipH="1" rot="10800000">
            <a:off x="2312454" y="3696422"/>
            <a:ext cx="1680237" cy="162584"/>
          </a:xfrm>
          <a:prstGeom prst="straightConnector1">
            <a:avLst/>
          </a:prstGeom>
          <a:noFill/>
          <a:ln cap="flat" cmpd="sng" w="12700">
            <a:solidFill>
              <a:schemeClr val="dk2"/>
            </a:solidFill>
            <a:prstDash val="solid"/>
            <a:round/>
            <a:headEnd len="sm" w="sm" type="none"/>
            <a:tailEnd len="med" w="med" type="triangle"/>
          </a:ln>
        </p:spPr>
      </p:cxnSp>
      <p:sp>
        <p:nvSpPr>
          <p:cNvPr id="433" name="Google Shape;433;p34"/>
          <p:cNvSpPr txBox="1"/>
          <p:nvPr/>
        </p:nvSpPr>
        <p:spPr>
          <a:xfrm>
            <a:off x="4882073" y="1337817"/>
            <a:ext cx="375811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Unmanned Aerial Vehicle Revenue ($Bn</a:t>
            </a:r>
            <a:r>
              <a:rPr b="1" i="0" lang="en-US" sz="1000" u="none" cap="none" strike="noStrike">
                <a:solidFill>
                  <a:srgbClr val="000000"/>
                </a:solidFill>
                <a:latin typeface="Arial"/>
                <a:ea typeface="Arial"/>
                <a:cs typeface="Arial"/>
                <a:sym typeface="Arial"/>
              </a:rPr>
              <a:t>)</a:t>
            </a:r>
            <a:endParaRPr/>
          </a:p>
        </p:txBody>
      </p:sp>
      <p:sp>
        <p:nvSpPr>
          <p:cNvPr id="434" name="Google Shape;434;p34"/>
          <p:cNvSpPr txBox="1"/>
          <p:nvPr/>
        </p:nvSpPr>
        <p:spPr>
          <a:xfrm>
            <a:off x="4816031" y="3295976"/>
            <a:ext cx="4065927" cy="553998"/>
          </a:xfrm>
          <a:prstGeom prst="rect">
            <a:avLst/>
          </a:prstGeom>
          <a:noFill/>
          <a:ln cap="flat" cmpd="sng" w="12700">
            <a:solidFill>
              <a:srgbClr val="5A6E8C"/>
            </a:solidFill>
            <a:prstDash val="dash"/>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Defense spending on UAVs has seen an overall decline following the strong growth in 2023 as operations in the Middle East have declined, but the Russia-Ukraine conflict will still support demand </a:t>
            </a:r>
            <a:endParaRPr/>
          </a:p>
        </p:txBody>
      </p:sp>
      <p:sp>
        <p:nvSpPr>
          <p:cNvPr id="435" name="Google Shape;435;p34"/>
          <p:cNvSpPr txBox="1"/>
          <p:nvPr/>
        </p:nvSpPr>
        <p:spPr>
          <a:xfrm>
            <a:off x="4921452" y="3940604"/>
            <a:ext cx="375811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Products Segmentation ($Bn</a:t>
            </a:r>
            <a:r>
              <a:rPr b="1" i="0" lang="en-US" sz="1000" u="none" cap="none" strike="noStrike">
                <a:solidFill>
                  <a:srgbClr val="000000"/>
                </a:solidFill>
                <a:latin typeface="Arial"/>
                <a:ea typeface="Arial"/>
                <a:cs typeface="Arial"/>
                <a:sym typeface="Arial"/>
              </a:rPr>
              <a:t>)</a:t>
            </a:r>
            <a:endParaRPr/>
          </a:p>
        </p:txBody>
      </p:sp>
      <p:cxnSp>
        <p:nvCxnSpPr>
          <p:cNvPr id="436" name="Google Shape;436;p34"/>
          <p:cNvCxnSpPr/>
          <p:nvPr/>
        </p:nvCxnSpPr>
        <p:spPr>
          <a:xfrm>
            <a:off x="4869064" y="4217016"/>
            <a:ext cx="3969756" cy="0"/>
          </a:xfrm>
          <a:prstGeom prst="straightConnector1">
            <a:avLst/>
          </a:prstGeom>
          <a:noFill/>
          <a:ln cap="flat" cmpd="sng" w="12700">
            <a:solidFill>
              <a:schemeClr val="dk1"/>
            </a:solidFill>
            <a:prstDash val="solid"/>
            <a:round/>
            <a:headEnd len="sm" w="sm" type="none"/>
            <a:tailEnd len="sm" w="sm" type="none"/>
          </a:ln>
        </p:spPr>
      </p:cxnSp>
      <p:sp>
        <p:nvSpPr>
          <p:cNvPr id="437" name="Google Shape;437;p34"/>
          <p:cNvSpPr txBox="1"/>
          <p:nvPr/>
        </p:nvSpPr>
        <p:spPr>
          <a:xfrm>
            <a:off x="294225" y="1333834"/>
            <a:ext cx="375811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Overview</a:t>
            </a:r>
            <a:endParaRPr b="1" i="0" sz="1000" u="none" cap="none" strike="noStrike">
              <a:solidFill>
                <a:srgbClr val="000000"/>
              </a:solidFill>
              <a:latin typeface="Arial"/>
              <a:ea typeface="Arial"/>
              <a:cs typeface="Arial"/>
              <a:sym typeface="Arial"/>
            </a:endParaRPr>
          </a:p>
        </p:txBody>
      </p:sp>
      <p:cxnSp>
        <p:nvCxnSpPr>
          <p:cNvPr id="438" name="Google Shape;438;p34"/>
          <p:cNvCxnSpPr/>
          <p:nvPr/>
        </p:nvCxnSpPr>
        <p:spPr>
          <a:xfrm>
            <a:off x="253645" y="1601846"/>
            <a:ext cx="4116336" cy="0"/>
          </a:xfrm>
          <a:prstGeom prst="straightConnector1">
            <a:avLst/>
          </a:prstGeom>
          <a:noFill/>
          <a:ln cap="flat" cmpd="sng" w="12700">
            <a:solidFill>
              <a:schemeClr val="dk1"/>
            </a:solidFill>
            <a:prstDash val="solid"/>
            <a:round/>
            <a:headEnd len="sm" w="sm" type="none"/>
            <a:tailEnd len="sm" w="sm" type="none"/>
          </a:ln>
        </p:spPr>
      </p:cxnSp>
      <p:cxnSp>
        <p:nvCxnSpPr>
          <p:cNvPr id="439" name="Google Shape;439;p34"/>
          <p:cNvCxnSpPr/>
          <p:nvPr/>
        </p:nvCxnSpPr>
        <p:spPr>
          <a:xfrm>
            <a:off x="4782591" y="1601846"/>
            <a:ext cx="4116336" cy="0"/>
          </a:xfrm>
          <a:prstGeom prst="straightConnector1">
            <a:avLst/>
          </a:prstGeom>
          <a:noFill/>
          <a:ln cap="flat" cmpd="sng" w="12700">
            <a:solidFill>
              <a:schemeClr val="dk1"/>
            </a:solidFill>
            <a:prstDash val="solid"/>
            <a:round/>
            <a:headEnd len="sm" w="sm" type="none"/>
            <a:tailEnd len="sm" w="sm" type="none"/>
          </a:ln>
        </p:spPr>
      </p:cxnSp>
      <p:graphicFrame>
        <p:nvGraphicFramePr>
          <p:cNvPr id="440" name="Google Shape;440;p34"/>
          <p:cNvGraphicFramePr/>
          <p:nvPr/>
        </p:nvGraphicFramePr>
        <p:xfrm>
          <a:off x="4828903" y="4240978"/>
          <a:ext cx="4144126" cy="1660005"/>
        </p:xfrm>
        <a:graphic>
          <a:graphicData uri="http://schemas.openxmlformats.org/drawingml/2006/chart">
            <c:chart r:id="rId3"/>
          </a:graphicData>
        </a:graphic>
      </p:graphicFrame>
      <p:graphicFrame>
        <p:nvGraphicFramePr>
          <p:cNvPr id="441" name="Google Shape;441;p34"/>
          <p:cNvGraphicFramePr/>
          <p:nvPr/>
        </p:nvGraphicFramePr>
        <p:xfrm>
          <a:off x="4739417" y="1625222"/>
          <a:ext cx="4357024" cy="1660005"/>
        </p:xfrm>
        <a:graphic>
          <a:graphicData uri="http://schemas.openxmlformats.org/drawingml/2006/chart">
            <c:chart r:id="rId4"/>
          </a:graphicData>
        </a:graphic>
      </p:graphicFrame>
      <p:graphicFrame>
        <p:nvGraphicFramePr>
          <p:cNvPr id="442" name="Google Shape;442;p34"/>
          <p:cNvGraphicFramePr/>
          <p:nvPr/>
        </p:nvGraphicFramePr>
        <p:xfrm>
          <a:off x="208994" y="3651646"/>
          <a:ext cx="4013555" cy="2317989"/>
        </p:xfrm>
        <a:graphic>
          <a:graphicData uri="http://schemas.openxmlformats.org/drawingml/2006/chart">
            <c:chart r:id="rId5"/>
          </a:graphicData>
        </a:graphic>
      </p:graphicFrame>
      <p:grpSp>
        <p:nvGrpSpPr>
          <p:cNvPr id="443" name="Google Shape;443;p34"/>
          <p:cNvGrpSpPr/>
          <p:nvPr/>
        </p:nvGrpSpPr>
        <p:grpSpPr>
          <a:xfrm>
            <a:off x="5596670" y="-120826"/>
            <a:ext cx="3380459" cy="675204"/>
            <a:chOff x="3863020" y="-339897"/>
            <a:chExt cx="4297158" cy="1051746"/>
          </a:xfrm>
        </p:grpSpPr>
        <p:grpSp>
          <p:nvGrpSpPr>
            <p:cNvPr id="444" name="Google Shape;444;p34"/>
            <p:cNvGrpSpPr/>
            <p:nvPr/>
          </p:nvGrpSpPr>
          <p:grpSpPr>
            <a:xfrm>
              <a:off x="3863020" y="-339897"/>
              <a:ext cx="3334381" cy="476340"/>
              <a:chOff x="977" y="506735"/>
              <a:chExt cx="3334381" cy="476340"/>
            </a:xfrm>
          </p:grpSpPr>
          <p:sp>
            <p:nvSpPr>
              <p:cNvPr id="445" name="Google Shape;445;p34"/>
              <p:cNvSpPr/>
              <p:nvPr/>
            </p:nvSpPr>
            <p:spPr>
              <a:xfrm>
                <a:off x="977" y="506735"/>
                <a:ext cx="1190850" cy="476340"/>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txBox="1"/>
              <p:nvPr/>
            </p:nvSpPr>
            <p:spPr>
              <a:xfrm>
                <a:off x="239147"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Overview</a:t>
                </a:r>
                <a:endParaRPr/>
              </a:p>
            </p:txBody>
          </p:sp>
          <p:sp>
            <p:nvSpPr>
              <p:cNvPr id="447" name="Google Shape;447;p34"/>
              <p:cNvSpPr/>
              <p:nvPr/>
            </p:nvSpPr>
            <p:spPr>
              <a:xfrm>
                <a:off x="1072742" y="506735"/>
                <a:ext cx="1190850" cy="476340"/>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txBox="1"/>
              <p:nvPr/>
            </p:nvSpPr>
            <p:spPr>
              <a:xfrm>
                <a:off x="1310912"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Situation Update</a:t>
                </a:r>
                <a:endParaRPr/>
              </a:p>
            </p:txBody>
          </p:sp>
          <p:sp>
            <p:nvSpPr>
              <p:cNvPr id="449" name="Google Shape;449;p34"/>
              <p:cNvSpPr/>
              <p:nvPr/>
            </p:nvSpPr>
            <p:spPr>
              <a:xfrm>
                <a:off x="2144508" y="506735"/>
                <a:ext cx="1190850" cy="476340"/>
              </a:xfrm>
              <a:prstGeom prst="chevron">
                <a:avLst>
                  <a:gd fmla="val 50000" name="adj"/>
                </a:avLst>
              </a:prstGeom>
              <a:solidFill>
                <a:srgbClr val="B4A81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4"/>
              <p:cNvSpPr txBox="1"/>
              <p:nvPr/>
            </p:nvSpPr>
            <p:spPr>
              <a:xfrm>
                <a:off x="2382678"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UAV Sub-Industry Overview</a:t>
                </a:r>
                <a:endParaRPr/>
              </a:p>
            </p:txBody>
          </p:sp>
        </p:grpSp>
        <p:sp>
          <p:nvSpPr>
            <p:cNvPr id="451" name="Google Shape;451;p34"/>
            <p:cNvSpPr/>
            <p:nvPr/>
          </p:nvSpPr>
          <p:spPr>
            <a:xfrm>
              <a:off x="6520948" y="-92722"/>
              <a:ext cx="1639230" cy="804571"/>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5"/>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lnSpcReduction="10000"/>
          </a:bodyPr>
          <a:lstStyle/>
          <a:p>
            <a:pPr indent="-228600" lvl="0" marL="457200" rtl="0" algn="l">
              <a:lnSpc>
                <a:spcPct val="90000"/>
              </a:lnSpc>
              <a:spcBef>
                <a:spcPts val="1000"/>
              </a:spcBef>
              <a:spcAft>
                <a:spcPts val="0"/>
              </a:spcAft>
              <a:buClr>
                <a:schemeClr val="lt1"/>
              </a:buClr>
              <a:buSzPts val="2000"/>
              <a:buNone/>
            </a:pPr>
            <a:r>
              <a:rPr lang="en-US"/>
              <a:t>III. AVAV Standalone Valuation</a:t>
            </a:r>
            <a:endParaRPr/>
          </a:p>
        </p:txBody>
      </p:sp>
      <p:sp>
        <p:nvSpPr>
          <p:cNvPr id="457" name="Google Shape;457;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58" name="Google Shape;458;p35"/>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228600" lvl="0" marL="457200" rtl="0" algn="r">
              <a:lnSpc>
                <a:spcPct val="90000"/>
              </a:lnSpc>
              <a:spcBef>
                <a:spcPts val="1000"/>
              </a:spcBef>
              <a:spcAft>
                <a:spcPts val="0"/>
              </a:spcAft>
              <a:buClr>
                <a:srgbClr val="7B7B7B"/>
              </a:buClr>
              <a:buSzPts val="8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6"/>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Description of AVAV Financial Forecasts</a:t>
            </a:r>
            <a:endParaRPr sz="2200"/>
          </a:p>
        </p:txBody>
      </p:sp>
      <p:sp>
        <p:nvSpPr>
          <p:cNvPr id="465" name="Google Shape;465;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66" name="Google Shape;466;p36"/>
          <p:cNvSpPr/>
          <p:nvPr/>
        </p:nvSpPr>
        <p:spPr>
          <a:xfrm>
            <a:off x="481615" y="1573356"/>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Overview</a:t>
            </a:r>
            <a:endParaRPr b="1" i="0" sz="1200" u="none" cap="none" strike="noStrike">
              <a:solidFill>
                <a:srgbClr val="000000"/>
              </a:solidFill>
              <a:latin typeface="Arial"/>
              <a:ea typeface="Arial"/>
              <a:cs typeface="Arial"/>
              <a:sym typeface="Arial"/>
            </a:endParaRPr>
          </a:p>
        </p:txBody>
      </p:sp>
      <p:sp>
        <p:nvSpPr>
          <p:cNvPr id="467" name="Google Shape;467;p36"/>
          <p:cNvSpPr/>
          <p:nvPr/>
        </p:nvSpPr>
        <p:spPr>
          <a:xfrm>
            <a:off x="481615" y="2264927"/>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Revenue</a:t>
            </a:r>
            <a:endParaRPr b="1" i="0" sz="1200" u="none" cap="none" strike="noStrike">
              <a:solidFill>
                <a:schemeClr val="dk1"/>
              </a:solidFill>
              <a:latin typeface="Arial"/>
              <a:ea typeface="Arial"/>
              <a:cs typeface="Arial"/>
              <a:sym typeface="Arial"/>
            </a:endParaRPr>
          </a:p>
        </p:txBody>
      </p:sp>
      <p:sp>
        <p:nvSpPr>
          <p:cNvPr id="468" name="Google Shape;468;p36"/>
          <p:cNvSpPr/>
          <p:nvPr/>
        </p:nvSpPr>
        <p:spPr>
          <a:xfrm>
            <a:off x="481615" y="2956498"/>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Gross Margin</a:t>
            </a:r>
            <a:endParaRPr b="1" i="0" sz="1200" u="none" cap="none" strike="noStrike">
              <a:solidFill>
                <a:srgbClr val="000000"/>
              </a:solidFill>
              <a:latin typeface="Arial"/>
              <a:ea typeface="Arial"/>
              <a:cs typeface="Arial"/>
              <a:sym typeface="Arial"/>
            </a:endParaRPr>
          </a:p>
        </p:txBody>
      </p:sp>
      <p:sp>
        <p:nvSpPr>
          <p:cNvPr id="469" name="Google Shape;469;p36"/>
          <p:cNvSpPr/>
          <p:nvPr/>
        </p:nvSpPr>
        <p:spPr>
          <a:xfrm>
            <a:off x="481615" y="3648069"/>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SG&amp;A (as % of Revenue)</a:t>
            </a:r>
            <a:endParaRPr b="1" i="0" sz="1200" u="none" cap="none" strike="noStrike">
              <a:solidFill>
                <a:srgbClr val="000000"/>
              </a:solidFill>
              <a:latin typeface="Arial"/>
              <a:ea typeface="Arial"/>
              <a:cs typeface="Arial"/>
              <a:sym typeface="Arial"/>
            </a:endParaRPr>
          </a:p>
        </p:txBody>
      </p:sp>
      <p:sp>
        <p:nvSpPr>
          <p:cNvPr id="470" name="Google Shape;470;p36"/>
          <p:cNvSpPr/>
          <p:nvPr/>
        </p:nvSpPr>
        <p:spPr>
          <a:xfrm>
            <a:off x="481615" y="4339640"/>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Operating Margin</a:t>
            </a:r>
            <a:endParaRPr b="1" i="0" sz="1200" u="none" cap="none" strike="noStrike">
              <a:solidFill>
                <a:srgbClr val="000000"/>
              </a:solidFill>
              <a:latin typeface="Arial"/>
              <a:ea typeface="Arial"/>
              <a:cs typeface="Arial"/>
              <a:sym typeface="Arial"/>
            </a:endParaRPr>
          </a:p>
        </p:txBody>
      </p:sp>
      <p:sp>
        <p:nvSpPr>
          <p:cNvPr id="471" name="Google Shape;471;p36"/>
          <p:cNvSpPr/>
          <p:nvPr/>
        </p:nvSpPr>
        <p:spPr>
          <a:xfrm>
            <a:off x="481615" y="5031211"/>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EBITDA Margin</a:t>
            </a:r>
            <a:endParaRPr b="1" i="0" sz="1200" u="none" cap="none" strike="noStrike">
              <a:solidFill>
                <a:srgbClr val="000000"/>
              </a:solidFill>
              <a:latin typeface="Arial"/>
              <a:ea typeface="Arial"/>
              <a:cs typeface="Arial"/>
              <a:sym typeface="Arial"/>
            </a:endParaRPr>
          </a:p>
        </p:txBody>
      </p:sp>
      <p:sp>
        <p:nvSpPr>
          <p:cNvPr id="472" name="Google Shape;472;p36"/>
          <p:cNvSpPr/>
          <p:nvPr/>
        </p:nvSpPr>
        <p:spPr>
          <a:xfrm>
            <a:off x="2054225" y="1573356"/>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FY 2025E – 2027E projections provided by S&amp;P Capital IQ</a:t>
            </a:r>
            <a:endParaRPr b="0" i="0" sz="1400" u="none" cap="none" strike="noStrike">
              <a:solidFill>
                <a:srgbClr val="000000"/>
              </a:solidFill>
              <a:latin typeface="Arial"/>
              <a:ea typeface="Arial"/>
              <a:cs typeface="Arial"/>
              <a:sym typeface="Arial"/>
            </a:endParaRPr>
          </a:p>
        </p:txBody>
      </p:sp>
      <p:sp>
        <p:nvSpPr>
          <p:cNvPr id="473" name="Google Shape;473;p36"/>
          <p:cNvSpPr/>
          <p:nvPr/>
        </p:nvSpPr>
        <p:spPr>
          <a:xfrm>
            <a:off x="5418082" y="1573356"/>
            <a:ext cx="3244303" cy="594360"/>
          </a:xfrm>
          <a:prstGeom prst="rect">
            <a:avLst/>
          </a:prstGeom>
          <a:no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FY 2025E – 2029E projections provided by SIBC with guidance from AeroVironment’s management projections</a:t>
            </a:r>
            <a:endParaRPr b="0" i="0" sz="1400" u="none" cap="none" strike="noStrike">
              <a:solidFill>
                <a:srgbClr val="000000"/>
              </a:solidFill>
              <a:latin typeface="Arial"/>
              <a:ea typeface="Arial"/>
              <a:cs typeface="Arial"/>
              <a:sym typeface="Arial"/>
            </a:endParaRPr>
          </a:p>
        </p:txBody>
      </p:sp>
      <p:sp>
        <p:nvSpPr>
          <p:cNvPr id="474" name="Google Shape;474;p36"/>
          <p:cNvSpPr/>
          <p:nvPr/>
        </p:nvSpPr>
        <p:spPr>
          <a:xfrm>
            <a:off x="2054225" y="1203298"/>
            <a:ext cx="3244303" cy="249461"/>
          </a:xfrm>
          <a:prstGeom prst="rect">
            <a:avLst/>
          </a:prstGeom>
          <a:solidFill>
            <a:srgbClr val="00A1E2"/>
          </a:solid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lt1"/>
                </a:solidFill>
                <a:latin typeface="Arial"/>
                <a:ea typeface="Arial"/>
                <a:cs typeface="Arial"/>
                <a:sym typeface="Arial"/>
              </a:rPr>
              <a:t>AeroVironment Consensus Case</a:t>
            </a:r>
            <a:endParaRPr b="0" i="0" sz="1200" u="none" cap="none" strike="noStrike">
              <a:solidFill>
                <a:srgbClr val="000000"/>
              </a:solidFill>
              <a:latin typeface="Arial"/>
              <a:ea typeface="Arial"/>
              <a:cs typeface="Arial"/>
              <a:sym typeface="Arial"/>
            </a:endParaRPr>
          </a:p>
        </p:txBody>
      </p:sp>
      <p:sp>
        <p:nvSpPr>
          <p:cNvPr id="475" name="Google Shape;475;p36"/>
          <p:cNvSpPr/>
          <p:nvPr/>
        </p:nvSpPr>
        <p:spPr>
          <a:xfrm>
            <a:off x="5418081" y="1203298"/>
            <a:ext cx="3244303" cy="249461"/>
          </a:xfrm>
          <a:prstGeom prst="rect">
            <a:avLst/>
          </a:prstGeom>
          <a:solidFill>
            <a:srgbClr val="3AC3A4"/>
          </a:solid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lt1"/>
                </a:solidFill>
                <a:latin typeface="Arial"/>
                <a:ea typeface="Arial"/>
                <a:cs typeface="Arial"/>
                <a:sym typeface="Arial"/>
              </a:rPr>
              <a:t>AeroVironment Management Case</a:t>
            </a:r>
            <a:endParaRPr b="0" i="0" sz="1200" u="none" cap="none" strike="noStrike">
              <a:solidFill>
                <a:srgbClr val="000000"/>
              </a:solidFill>
              <a:latin typeface="Arial"/>
              <a:ea typeface="Arial"/>
              <a:cs typeface="Arial"/>
              <a:sym typeface="Arial"/>
            </a:endParaRPr>
          </a:p>
        </p:txBody>
      </p:sp>
      <p:sp>
        <p:nvSpPr>
          <p:cNvPr id="476" name="Google Shape;476;p36"/>
          <p:cNvSpPr/>
          <p:nvPr/>
        </p:nvSpPr>
        <p:spPr>
          <a:xfrm>
            <a:off x="2054225" y="2264927"/>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Revenue growth will fluctuate between 11.3% and 25.2% through 2027E</a:t>
            </a:r>
            <a:endParaRPr b="0" i="0" sz="1400" u="none" cap="none" strike="noStrike">
              <a:solidFill>
                <a:srgbClr val="000000"/>
              </a:solidFill>
              <a:latin typeface="Arial"/>
              <a:ea typeface="Arial"/>
              <a:cs typeface="Arial"/>
              <a:sym typeface="Arial"/>
            </a:endParaRPr>
          </a:p>
        </p:txBody>
      </p:sp>
      <p:sp>
        <p:nvSpPr>
          <p:cNvPr id="477" name="Google Shape;477;p36"/>
          <p:cNvSpPr/>
          <p:nvPr/>
        </p:nvSpPr>
        <p:spPr>
          <a:xfrm>
            <a:off x="2054225" y="2956498"/>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Gross Margin in 2025E is 40.1% and remains relatively stable through 2027E</a:t>
            </a:r>
            <a:endParaRPr b="0" i="0" sz="1400" u="none" cap="none" strike="noStrike">
              <a:solidFill>
                <a:srgbClr val="000000"/>
              </a:solidFill>
              <a:latin typeface="Arial"/>
              <a:ea typeface="Arial"/>
              <a:cs typeface="Arial"/>
              <a:sym typeface="Arial"/>
            </a:endParaRPr>
          </a:p>
        </p:txBody>
      </p:sp>
      <p:sp>
        <p:nvSpPr>
          <p:cNvPr id="478" name="Google Shape;478;p36"/>
          <p:cNvSpPr/>
          <p:nvPr/>
        </p:nvSpPr>
        <p:spPr>
          <a:xfrm>
            <a:off x="2054225" y="3648069"/>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Selling, General, and Administrative as a percent of revenue will be 13.8% in 2025E and experience a slight climb to 14.9% in 2027E</a:t>
            </a:r>
            <a:endParaRPr b="0" i="0" sz="1400" u="none" cap="none" strike="noStrike">
              <a:solidFill>
                <a:srgbClr val="000000"/>
              </a:solidFill>
              <a:latin typeface="Arial"/>
              <a:ea typeface="Arial"/>
              <a:cs typeface="Arial"/>
              <a:sym typeface="Arial"/>
            </a:endParaRPr>
          </a:p>
        </p:txBody>
      </p:sp>
      <p:sp>
        <p:nvSpPr>
          <p:cNvPr id="479" name="Google Shape;479;p36"/>
          <p:cNvSpPr/>
          <p:nvPr/>
        </p:nvSpPr>
        <p:spPr>
          <a:xfrm>
            <a:off x="2054225" y="4339640"/>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Operating Margin will rise to 10.8% in 2025E and experience a slight climb to 12.7% in 2027E</a:t>
            </a:r>
            <a:endParaRPr b="0" i="0" sz="1400" u="none" cap="none" strike="noStrike">
              <a:solidFill>
                <a:srgbClr val="000000"/>
              </a:solidFill>
              <a:latin typeface="Arial"/>
              <a:ea typeface="Arial"/>
              <a:cs typeface="Arial"/>
              <a:sym typeface="Arial"/>
            </a:endParaRPr>
          </a:p>
        </p:txBody>
      </p:sp>
      <p:sp>
        <p:nvSpPr>
          <p:cNvPr id="480" name="Google Shape;480;p36"/>
          <p:cNvSpPr/>
          <p:nvPr/>
        </p:nvSpPr>
        <p:spPr>
          <a:xfrm>
            <a:off x="2054225" y="5031211"/>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EBITDA Margin will rise to 18.2% in 2025E and experience a slight climb to 18.7% in 2027E</a:t>
            </a:r>
            <a:endParaRPr b="0" i="0" sz="1400" u="none" cap="none" strike="noStrike">
              <a:solidFill>
                <a:srgbClr val="000000"/>
              </a:solidFill>
              <a:latin typeface="Arial"/>
              <a:ea typeface="Arial"/>
              <a:cs typeface="Arial"/>
              <a:sym typeface="Arial"/>
            </a:endParaRPr>
          </a:p>
        </p:txBody>
      </p:sp>
      <p:sp>
        <p:nvSpPr>
          <p:cNvPr id="481" name="Google Shape;481;p36"/>
          <p:cNvSpPr/>
          <p:nvPr/>
        </p:nvSpPr>
        <p:spPr>
          <a:xfrm>
            <a:off x="5418080" y="2264927"/>
            <a:ext cx="3244303" cy="594360"/>
          </a:xfrm>
          <a:prstGeom prst="rect">
            <a:avLst/>
          </a:prstGeom>
          <a:no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Revenue growth will fluctuate between 15.2% and 32.6% through 2030E</a:t>
            </a:r>
            <a:endParaRPr b="0" i="0" sz="1400" u="none" cap="none" strike="noStrike">
              <a:solidFill>
                <a:srgbClr val="000000"/>
              </a:solidFill>
              <a:latin typeface="Arial"/>
              <a:ea typeface="Arial"/>
              <a:cs typeface="Arial"/>
              <a:sym typeface="Arial"/>
            </a:endParaRPr>
          </a:p>
        </p:txBody>
      </p:sp>
      <p:sp>
        <p:nvSpPr>
          <p:cNvPr id="482" name="Google Shape;482;p36"/>
          <p:cNvSpPr/>
          <p:nvPr/>
        </p:nvSpPr>
        <p:spPr>
          <a:xfrm>
            <a:off x="5418079" y="2956498"/>
            <a:ext cx="3244303" cy="594360"/>
          </a:xfrm>
          <a:prstGeom prst="rect">
            <a:avLst/>
          </a:prstGeom>
          <a:no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Gross Margin in 2025E is 36.0% and remains relatively stable through 2030E </a:t>
            </a:r>
            <a:endParaRPr b="0" i="0" sz="1400" u="none" cap="none" strike="noStrike">
              <a:solidFill>
                <a:srgbClr val="000000"/>
              </a:solidFill>
              <a:latin typeface="Arial"/>
              <a:ea typeface="Arial"/>
              <a:cs typeface="Arial"/>
              <a:sym typeface="Arial"/>
            </a:endParaRPr>
          </a:p>
        </p:txBody>
      </p:sp>
      <p:sp>
        <p:nvSpPr>
          <p:cNvPr id="483" name="Google Shape;483;p36"/>
          <p:cNvSpPr/>
          <p:nvPr/>
        </p:nvSpPr>
        <p:spPr>
          <a:xfrm>
            <a:off x="5418078" y="3648069"/>
            <a:ext cx="3244303" cy="594360"/>
          </a:xfrm>
          <a:prstGeom prst="rect">
            <a:avLst/>
          </a:prstGeom>
          <a:no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Selling, General, and Administration as a percent of revenue will be 14% in 2025E and remain stable through 2030E</a:t>
            </a:r>
            <a:endParaRPr b="0" i="0" sz="1400" u="none" cap="none" strike="noStrike">
              <a:solidFill>
                <a:srgbClr val="000000"/>
              </a:solidFill>
              <a:latin typeface="Arial"/>
              <a:ea typeface="Arial"/>
              <a:cs typeface="Arial"/>
              <a:sym typeface="Arial"/>
            </a:endParaRPr>
          </a:p>
        </p:txBody>
      </p:sp>
      <p:sp>
        <p:nvSpPr>
          <p:cNvPr id="484" name="Google Shape;484;p36"/>
          <p:cNvSpPr/>
          <p:nvPr/>
        </p:nvSpPr>
        <p:spPr>
          <a:xfrm>
            <a:off x="5418078" y="4339640"/>
            <a:ext cx="3244303" cy="594360"/>
          </a:xfrm>
          <a:prstGeom prst="rect">
            <a:avLst/>
          </a:prstGeom>
          <a:no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Operating Margin will decrease to 8.0% in 2025E and drop to 4.5% in 2030E</a:t>
            </a:r>
            <a:endParaRPr b="0" i="0" sz="1400" u="none" cap="none" strike="noStrike">
              <a:solidFill>
                <a:srgbClr val="000000"/>
              </a:solidFill>
              <a:latin typeface="Arial"/>
              <a:ea typeface="Arial"/>
              <a:cs typeface="Arial"/>
              <a:sym typeface="Arial"/>
            </a:endParaRPr>
          </a:p>
        </p:txBody>
      </p:sp>
      <p:sp>
        <p:nvSpPr>
          <p:cNvPr id="485" name="Google Shape;485;p36"/>
          <p:cNvSpPr/>
          <p:nvPr/>
        </p:nvSpPr>
        <p:spPr>
          <a:xfrm>
            <a:off x="5418078" y="5031211"/>
            <a:ext cx="3244303" cy="594360"/>
          </a:xfrm>
          <a:prstGeom prst="rect">
            <a:avLst/>
          </a:prstGeom>
          <a:no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EBITDA Margin will rise to 11.2% in 2025E and experience a decline to 8.5% in 2030E</a:t>
            </a:r>
            <a:endParaRPr b="0" i="0" sz="1400" u="none" cap="none" strike="noStrike">
              <a:solidFill>
                <a:srgbClr val="000000"/>
              </a:solidFill>
              <a:latin typeface="Arial"/>
              <a:ea typeface="Arial"/>
              <a:cs typeface="Arial"/>
              <a:sym typeface="Arial"/>
            </a:endParaRPr>
          </a:p>
        </p:txBody>
      </p:sp>
      <p:sp>
        <p:nvSpPr>
          <p:cNvPr id="486" name="Google Shape;486;p36"/>
          <p:cNvSpPr txBox="1"/>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marR="0" rtl="0" algn="l">
              <a:lnSpc>
                <a:spcPct val="90000"/>
              </a:lnSpc>
              <a:spcBef>
                <a:spcPts val="0"/>
              </a:spcBef>
              <a:spcAft>
                <a:spcPts val="0"/>
              </a:spcAft>
              <a:buClr>
                <a:schemeClr val="lt2"/>
              </a:buClr>
              <a:buSzPts val="800"/>
              <a:buFont typeface="Arial"/>
              <a:buNone/>
            </a:pPr>
            <a:r>
              <a:rPr b="0" i="1" lang="en-US" sz="800" u="none" cap="none" strike="noStrike">
                <a:solidFill>
                  <a:schemeClr val="lt2"/>
                </a:solidFill>
                <a:latin typeface="Arial"/>
                <a:ea typeface="Arial"/>
                <a:cs typeface="Arial"/>
                <a:sym typeface="Arial"/>
              </a:rPr>
              <a:t>Source: S&amp;P Capital IQ</a:t>
            </a:r>
            <a:endParaRPr b="0" i="1" sz="800" u="none" cap="none" strike="noStrike">
              <a:solidFill>
                <a:schemeClr val="lt2"/>
              </a:solidFill>
              <a:latin typeface="Arial"/>
              <a:ea typeface="Arial"/>
              <a:cs typeface="Arial"/>
              <a:sym typeface="Arial"/>
            </a:endParaRPr>
          </a:p>
        </p:txBody>
      </p:sp>
      <p:grpSp>
        <p:nvGrpSpPr>
          <p:cNvPr id="487" name="Google Shape;487;p36"/>
          <p:cNvGrpSpPr/>
          <p:nvPr/>
        </p:nvGrpSpPr>
        <p:grpSpPr>
          <a:xfrm>
            <a:off x="6508433" y="37570"/>
            <a:ext cx="1357491" cy="510527"/>
            <a:chOff x="3750849" y="59647"/>
            <a:chExt cx="2454605" cy="510227"/>
          </a:xfrm>
        </p:grpSpPr>
        <p:grpSp>
          <p:nvGrpSpPr>
            <p:cNvPr id="488" name="Google Shape;488;p36"/>
            <p:cNvGrpSpPr/>
            <p:nvPr/>
          </p:nvGrpSpPr>
          <p:grpSpPr>
            <a:xfrm>
              <a:off x="3862043" y="67910"/>
              <a:ext cx="2343411" cy="492915"/>
              <a:chOff x="0" y="914542"/>
              <a:chExt cx="2343411" cy="492915"/>
            </a:xfrm>
          </p:grpSpPr>
          <p:sp>
            <p:nvSpPr>
              <p:cNvPr id="489" name="Google Shape;489;p36"/>
              <p:cNvSpPr/>
              <p:nvPr/>
            </p:nvSpPr>
            <p:spPr>
              <a:xfrm>
                <a:off x="0" y="914542"/>
                <a:ext cx="1232289" cy="492915"/>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6"/>
              <p:cNvSpPr txBox="1"/>
              <p:nvPr/>
            </p:nvSpPr>
            <p:spPr>
              <a:xfrm>
                <a:off x="246458" y="914542"/>
                <a:ext cx="739374" cy="492915"/>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Projections</a:t>
                </a:r>
                <a:endParaRPr/>
              </a:p>
            </p:txBody>
          </p:sp>
          <p:sp>
            <p:nvSpPr>
              <p:cNvPr id="491" name="Google Shape;491;p36"/>
              <p:cNvSpPr/>
              <p:nvPr/>
            </p:nvSpPr>
            <p:spPr>
              <a:xfrm>
                <a:off x="1111122" y="914542"/>
                <a:ext cx="1232289" cy="492915"/>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6"/>
              <p:cNvSpPr txBox="1"/>
              <p:nvPr/>
            </p:nvSpPr>
            <p:spPr>
              <a:xfrm>
                <a:off x="1357580" y="914542"/>
                <a:ext cx="739374" cy="492915"/>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Valuation</a:t>
                </a:r>
                <a:endParaRPr/>
              </a:p>
            </p:txBody>
          </p:sp>
        </p:grpSp>
        <p:sp>
          <p:nvSpPr>
            <p:cNvPr id="493" name="Google Shape;493;p36"/>
            <p:cNvSpPr/>
            <p:nvPr/>
          </p:nvSpPr>
          <p:spPr>
            <a:xfrm>
              <a:off x="3750849" y="59647"/>
              <a:ext cx="2418205"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37"/>
          <p:cNvPicPr preferRelativeResize="0"/>
          <p:nvPr/>
        </p:nvPicPr>
        <p:blipFill rotWithShape="1">
          <a:blip r:embed="rId3">
            <a:alphaModFix/>
          </a:blip>
          <a:srcRect b="0" l="0" r="0" t="0"/>
          <a:stretch/>
        </p:blipFill>
        <p:spPr>
          <a:xfrm>
            <a:off x="2184225" y="3729695"/>
            <a:ext cx="6722335" cy="2357365"/>
          </a:xfrm>
          <a:prstGeom prst="rect">
            <a:avLst/>
          </a:prstGeom>
          <a:noFill/>
          <a:ln>
            <a:noFill/>
          </a:ln>
        </p:spPr>
      </p:pic>
      <p:sp>
        <p:nvSpPr>
          <p:cNvPr id="499" name="Google Shape;499;p37"/>
          <p:cNvSpPr txBox="1"/>
          <p:nvPr>
            <p:ph idx="2" type="body"/>
          </p:nvPr>
        </p:nvSpPr>
        <p:spPr>
          <a:xfrm>
            <a:off x="228599" y="508305"/>
            <a:ext cx="8811040" cy="4826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SzPts val="2800"/>
              <a:buNone/>
            </a:pPr>
            <a:r>
              <a:rPr lang="en-US" sz="2200">
                <a:solidFill>
                  <a:srgbClr val="0F2241"/>
                </a:solidFill>
              </a:rPr>
              <a:t>AVAV DCF Valuation – Management Case – Exit Multiple Method</a:t>
            </a:r>
            <a:endParaRPr/>
          </a:p>
        </p:txBody>
      </p:sp>
      <p:sp>
        <p:nvSpPr>
          <p:cNvPr id="500" name="Google Shape;500;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01" name="Google Shape;501;p37"/>
          <p:cNvSpPr txBox="1"/>
          <p:nvPr/>
        </p:nvSpPr>
        <p:spPr>
          <a:xfrm>
            <a:off x="155505" y="1131739"/>
            <a:ext cx="1825626" cy="393954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CDFF"/>
                </a:solidFill>
                <a:latin typeface="Arial"/>
                <a:ea typeface="Arial"/>
                <a:cs typeface="Arial"/>
                <a:sym typeface="Arial"/>
              </a:rPr>
              <a:t>Key Assumptions:</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Valuation Date: November 11, 2024</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Effective Tax Rate: 21.0%</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WACC range of 9.2% - 11.2%</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Terminal value based on exit multiple method (16.50x and 22.50x)</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Final projection year: April 30, 2030</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No adjustments for midyear convention</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cxnSp>
        <p:nvCxnSpPr>
          <p:cNvPr id="502" name="Google Shape;502;p37"/>
          <p:cNvCxnSpPr/>
          <p:nvPr/>
        </p:nvCxnSpPr>
        <p:spPr>
          <a:xfrm>
            <a:off x="2054225" y="1052733"/>
            <a:ext cx="0" cy="5180338"/>
          </a:xfrm>
          <a:prstGeom prst="straightConnector1">
            <a:avLst/>
          </a:prstGeom>
          <a:noFill/>
          <a:ln cap="flat" cmpd="sng" w="19050">
            <a:solidFill>
              <a:srgbClr val="C9C8C8"/>
            </a:solidFill>
            <a:prstDash val="solid"/>
            <a:round/>
            <a:headEnd len="sm" w="sm" type="none"/>
            <a:tailEnd len="sm" w="sm" type="none"/>
          </a:ln>
        </p:spPr>
      </p:cxnSp>
      <p:sp>
        <p:nvSpPr>
          <p:cNvPr id="503" name="Google Shape;503;p37"/>
          <p:cNvSpPr/>
          <p:nvPr/>
        </p:nvSpPr>
        <p:spPr>
          <a:xfrm>
            <a:off x="4358248" y="3678686"/>
            <a:ext cx="890646" cy="2459385"/>
          </a:xfrm>
          <a:prstGeom prst="rect">
            <a:avLst/>
          </a:prstGeom>
          <a:noFill/>
          <a:ln cap="flat" cmpd="sng" w="1905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04" name="Google Shape;504;p37"/>
          <p:cNvSpPr/>
          <p:nvPr/>
        </p:nvSpPr>
        <p:spPr>
          <a:xfrm>
            <a:off x="7075717" y="3688582"/>
            <a:ext cx="890646" cy="2459385"/>
          </a:xfrm>
          <a:prstGeom prst="rect">
            <a:avLst/>
          </a:prstGeom>
          <a:noFill/>
          <a:ln cap="flat" cmpd="sng" w="1905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505" name="Google Shape;505;p37"/>
          <p:cNvGrpSpPr/>
          <p:nvPr/>
        </p:nvGrpSpPr>
        <p:grpSpPr>
          <a:xfrm>
            <a:off x="6518494" y="30832"/>
            <a:ext cx="2401284" cy="510527"/>
            <a:chOff x="3862043" y="59647"/>
            <a:chExt cx="4341985" cy="510227"/>
          </a:xfrm>
        </p:grpSpPr>
        <p:grpSp>
          <p:nvGrpSpPr>
            <p:cNvPr id="506" name="Google Shape;506;p37"/>
            <p:cNvGrpSpPr/>
            <p:nvPr/>
          </p:nvGrpSpPr>
          <p:grpSpPr>
            <a:xfrm>
              <a:off x="3862043" y="67909"/>
              <a:ext cx="2343412" cy="492916"/>
              <a:chOff x="0" y="914541"/>
              <a:chExt cx="2343412" cy="492916"/>
            </a:xfrm>
          </p:grpSpPr>
          <p:sp>
            <p:nvSpPr>
              <p:cNvPr id="507" name="Google Shape;507;p37"/>
              <p:cNvSpPr/>
              <p:nvPr/>
            </p:nvSpPr>
            <p:spPr>
              <a:xfrm>
                <a:off x="0" y="914541"/>
                <a:ext cx="1232290" cy="492916"/>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txBox="1"/>
              <p:nvPr/>
            </p:nvSpPr>
            <p:spPr>
              <a:xfrm>
                <a:off x="246458"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Projections</a:t>
                </a:r>
                <a:endParaRPr/>
              </a:p>
            </p:txBody>
          </p:sp>
          <p:sp>
            <p:nvSpPr>
              <p:cNvPr id="509" name="Google Shape;509;p37"/>
              <p:cNvSpPr/>
              <p:nvPr/>
            </p:nvSpPr>
            <p:spPr>
              <a:xfrm>
                <a:off x="1111122" y="914541"/>
                <a:ext cx="1232290" cy="492916"/>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7"/>
              <p:cNvSpPr txBox="1"/>
              <p:nvPr/>
            </p:nvSpPr>
            <p:spPr>
              <a:xfrm>
                <a:off x="1357580"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Valuation</a:t>
                </a:r>
                <a:endParaRPr/>
              </a:p>
            </p:txBody>
          </p:sp>
        </p:grpSp>
        <p:sp>
          <p:nvSpPr>
            <p:cNvPr id="511" name="Google Shape;511;p37"/>
            <p:cNvSpPr/>
            <p:nvPr/>
          </p:nvSpPr>
          <p:spPr>
            <a:xfrm>
              <a:off x="5785823" y="59647"/>
              <a:ext cx="2418205"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pic>
        <p:nvPicPr>
          <p:cNvPr id="512" name="Google Shape;512;p37"/>
          <p:cNvPicPr preferRelativeResize="0"/>
          <p:nvPr/>
        </p:nvPicPr>
        <p:blipFill rotWithShape="1">
          <a:blip r:embed="rId4">
            <a:alphaModFix/>
          </a:blip>
          <a:srcRect b="0" l="0" r="0" t="0"/>
          <a:stretch/>
        </p:blipFill>
        <p:spPr>
          <a:xfrm>
            <a:off x="2212240" y="1005493"/>
            <a:ext cx="6617974" cy="25893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38"/>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AVAV Valuation Matrix</a:t>
            </a:r>
            <a:endParaRPr/>
          </a:p>
        </p:txBody>
      </p:sp>
      <p:sp>
        <p:nvSpPr>
          <p:cNvPr id="518" name="Google Shape;518;p38"/>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t/>
            </a:r>
            <a:endParaRPr/>
          </a:p>
        </p:txBody>
      </p:sp>
      <p:sp>
        <p:nvSpPr>
          <p:cNvPr id="519" name="Google Shape;519;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520" name="Google Shape;520;p38"/>
          <p:cNvGraphicFramePr/>
          <p:nvPr/>
        </p:nvGraphicFramePr>
        <p:xfrm>
          <a:off x="228599" y="1078892"/>
          <a:ext cx="3000000" cy="3000000"/>
        </p:xfrm>
        <a:graphic>
          <a:graphicData uri="http://schemas.openxmlformats.org/drawingml/2006/table">
            <a:tbl>
              <a:tblPr>
                <a:noFill/>
                <a:tableStyleId>{CD2059F3-1883-406C-95EC-54DB755B4F8F}</a:tableStyleId>
              </a:tblPr>
              <a:tblGrid>
                <a:gridCol w="544575"/>
                <a:gridCol w="544575"/>
                <a:gridCol w="544575"/>
                <a:gridCol w="544575"/>
                <a:gridCol w="544575"/>
                <a:gridCol w="544575"/>
                <a:gridCol w="544575"/>
                <a:gridCol w="544575"/>
                <a:gridCol w="541275"/>
                <a:gridCol w="541275"/>
                <a:gridCol w="541275"/>
                <a:gridCol w="541275"/>
                <a:gridCol w="541275"/>
                <a:gridCol w="541275"/>
                <a:gridCol w="541275"/>
                <a:gridCol w="541275"/>
              </a:tblGrid>
              <a:tr h="22475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4">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Street Case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hMerge="1"/>
                <a:tc hMerge="1"/>
                <a:tc hMerge="1"/>
                <a:tc gridSpan="4">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Management Case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E7E6E6"/>
                    </a:solidFill>
                  </a:tcPr>
                </a:tc>
                <a:tc hMerge="1"/>
                <a:tc hMerge="1"/>
                <a:tc hMerge="1"/>
              </a:tr>
              <a:tr h="22475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1"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4">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Premium To</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marR="0" rtl="0" algn="l">
                        <a:lnSpc>
                          <a:spcPct val="100000"/>
                        </a:lnSpc>
                        <a:spcBef>
                          <a:spcPts val="0"/>
                        </a:spcBef>
                        <a:spcAft>
                          <a:spcPts val="0"/>
                        </a:spcAft>
                        <a:buNone/>
                      </a:pPr>
                      <a:r>
                        <a:t/>
                      </a:r>
                      <a:endParaRPr b="1"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1"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AV/Revenue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AV/EBITDA</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AV/Revenue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AV/EBITDA</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3845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Price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Current</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30-Day Avg.</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LTM High</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1-Year Avg</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Equity Value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Aggregate Value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CY25E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CY26E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CY25E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CY26E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CY25E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CY26E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CY25E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CY26E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97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Current</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AVAV</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$200.1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$218.0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$234.0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$167.7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$5,563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$5,529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37.0x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30.1x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60.9x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51.9x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r>
              <a:tr h="2697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DCF Output (1)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$145.5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(27.3%)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(33.3%)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(37.8%)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(13.2%)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$4,046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$4,012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26.8x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21.9x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44.2x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37.7x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$144.0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(33.9%)</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(38.5%)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(14.1%)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$4,004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$3,970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26.5x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21.6x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43.7x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37.3x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$142.5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(34.6%)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(39.1%)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(15.0%)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$3,963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$3,929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26.3x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21.4x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43.2x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36.9x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$141.0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(29.5%)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(35.3%)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(39.7%)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(15.9%)</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$3,921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$3,887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26.0x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21.2x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42.8x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36.5x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$139.5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(30.3%)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(36.0%)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(40.4%)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(16.8%)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$3,879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$3,845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25.7x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42.3x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36.1x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$138.0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(31.0%)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(36.7%)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(41.0%)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(17.7%)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$3,838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$3,804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25.4x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41.9x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35.7x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$136.5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(31.8%)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(37.4%)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(41.7%)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(18.6%)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$3,796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$3,762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25.1x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20.5x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41.4x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35.3x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97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DCF Output (2)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$116.5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(41.8%)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(46.6%)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(50.2%)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(30.6%)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$3,238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$3,204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21.4x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17.5x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3.3x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35.3x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30.1x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$115.0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(42.5%)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(47.2%)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(50.8%)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(31.4%)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$3,198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$3,164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3.3x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21.1x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17.2x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3.3x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34.8x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29.7x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$113.5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(43.3%)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(47.9%)</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(51.5%)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(32.3%)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$3,156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$3,122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3.3x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17.0x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34.4x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29.3x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$111.0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(44.5%)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(49.1%)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(52.6%)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(33.8%)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$3,087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$3,053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16.6x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33.6x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$109.5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(45.3%)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(49.8%)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(53.2%)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(34.7%)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$3,045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$3,011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16.4x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33.1x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28.3x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$107.0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(46.5%)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(50.9%)</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(54.3%)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(36.2%)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$2,975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$2,942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19.7x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16.0x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32.4x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27.6x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69700">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$105.5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(47.3%)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(51.6%)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(54.9%)</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(37.1%)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$2,934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$2,900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3.5x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19.4x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15.8x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3.5x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31.9x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27.2x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pSp>
        <p:nvGrpSpPr>
          <p:cNvPr id="521" name="Google Shape;521;p38"/>
          <p:cNvGrpSpPr/>
          <p:nvPr/>
        </p:nvGrpSpPr>
        <p:grpSpPr>
          <a:xfrm>
            <a:off x="6514117" y="36745"/>
            <a:ext cx="2401284" cy="510527"/>
            <a:chOff x="3862043" y="59647"/>
            <a:chExt cx="4341985" cy="510227"/>
          </a:xfrm>
        </p:grpSpPr>
        <p:grpSp>
          <p:nvGrpSpPr>
            <p:cNvPr id="522" name="Google Shape;522;p38"/>
            <p:cNvGrpSpPr/>
            <p:nvPr/>
          </p:nvGrpSpPr>
          <p:grpSpPr>
            <a:xfrm>
              <a:off x="3862043" y="67909"/>
              <a:ext cx="2343412" cy="492916"/>
              <a:chOff x="0" y="914541"/>
              <a:chExt cx="2343412" cy="492916"/>
            </a:xfrm>
          </p:grpSpPr>
          <p:sp>
            <p:nvSpPr>
              <p:cNvPr id="523" name="Google Shape;523;p38"/>
              <p:cNvSpPr/>
              <p:nvPr/>
            </p:nvSpPr>
            <p:spPr>
              <a:xfrm>
                <a:off x="0" y="914541"/>
                <a:ext cx="1232290" cy="492916"/>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txBox="1"/>
              <p:nvPr/>
            </p:nvSpPr>
            <p:spPr>
              <a:xfrm>
                <a:off x="246458"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Projections</a:t>
                </a:r>
                <a:endParaRPr/>
              </a:p>
            </p:txBody>
          </p:sp>
          <p:sp>
            <p:nvSpPr>
              <p:cNvPr id="525" name="Google Shape;525;p38"/>
              <p:cNvSpPr/>
              <p:nvPr/>
            </p:nvSpPr>
            <p:spPr>
              <a:xfrm>
                <a:off x="1111122" y="914541"/>
                <a:ext cx="1232290" cy="492916"/>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8"/>
              <p:cNvSpPr txBox="1"/>
              <p:nvPr/>
            </p:nvSpPr>
            <p:spPr>
              <a:xfrm>
                <a:off x="1357580"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Valuation</a:t>
                </a:r>
                <a:endParaRPr/>
              </a:p>
            </p:txBody>
          </p:sp>
        </p:grpSp>
        <p:sp>
          <p:nvSpPr>
            <p:cNvPr id="527" name="Google Shape;527;p38"/>
            <p:cNvSpPr/>
            <p:nvPr/>
          </p:nvSpPr>
          <p:spPr>
            <a:xfrm>
              <a:off x="5785823" y="59647"/>
              <a:ext cx="2418205"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9"/>
          <p:cNvSpPr txBox="1"/>
          <p:nvPr>
            <p:ph idx="1" type="body"/>
          </p:nvPr>
        </p:nvSpPr>
        <p:spPr>
          <a:xfrm>
            <a:off x="228599" y="1005039"/>
            <a:ext cx="8686801"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t>Utilized DCF, LBO, comparable companies, and precedent transaction valuation methods to arrive at a range of share prices for AVAV</a:t>
            </a:r>
            <a:endParaRPr/>
          </a:p>
        </p:txBody>
      </p:sp>
      <p:sp>
        <p:nvSpPr>
          <p:cNvPr id="534" name="Google Shape;534;p39"/>
          <p:cNvSpPr txBox="1"/>
          <p:nvPr>
            <p:ph idx="2" type="body"/>
          </p:nvPr>
        </p:nvSpPr>
        <p:spPr>
          <a:xfrm>
            <a:off x="267435" y="522439"/>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a:solidFill>
                  <a:srgbClr val="0F2241"/>
                </a:solidFill>
              </a:rPr>
              <a:t>AVAV Football Field</a:t>
            </a:r>
            <a:endParaRPr/>
          </a:p>
        </p:txBody>
      </p:sp>
      <p:sp>
        <p:nvSpPr>
          <p:cNvPr id="535" name="Google Shape;535;p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36" name="Google Shape;536;p39"/>
          <p:cNvSpPr txBox="1"/>
          <p:nvPr/>
        </p:nvSpPr>
        <p:spPr>
          <a:xfrm>
            <a:off x="228599" y="1005039"/>
            <a:ext cx="8686800" cy="482700"/>
          </a:xfrm>
          <a:prstGeom prst="rect">
            <a:avLst/>
          </a:prstGeom>
          <a:no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5A6E8C"/>
                </a:solidFill>
                <a:latin typeface="Arial Narrow"/>
                <a:ea typeface="Arial Narrow"/>
                <a:cs typeface="Arial Narrow"/>
                <a:sym typeface="Arial Narrow"/>
              </a:rPr>
              <a:t>Utilized DCF, LBO, comparable companies, and precedent transaction valuation methods to arrive at a range of share prices for AVAV</a:t>
            </a:r>
            <a:endParaRPr b="1" i="0" sz="1300" u="none" cap="none" strike="noStrike">
              <a:solidFill>
                <a:srgbClr val="5A6E8C"/>
              </a:solidFill>
              <a:latin typeface="Arial Narrow"/>
              <a:ea typeface="Arial Narrow"/>
              <a:cs typeface="Arial Narrow"/>
              <a:sym typeface="Arial Narrow"/>
            </a:endParaRPr>
          </a:p>
        </p:txBody>
      </p:sp>
      <p:sp>
        <p:nvSpPr>
          <p:cNvPr id="537" name="Google Shape;537;p39"/>
          <p:cNvSpPr txBox="1"/>
          <p:nvPr/>
        </p:nvSpPr>
        <p:spPr>
          <a:xfrm>
            <a:off x="6457950" y="6356351"/>
            <a:ext cx="20574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rgbClr val="000000"/>
                </a:solidFill>
                <a:latin typeface="Arial"/>
                <a:ea typeface="Arial"/>
                <a:cs typeface="Arial"/>
                <a:sym typeface="Arial"/>
              </a:rPr>
              <a:t>‹#›</a:t>
            </a:fld>
            <a:endParaRPr b="0" i="0" sz="1000" u="none" cap="none" strike="noStrike">
              <a:solidFill>
                <a:srgbClr val="000000"/>
              </a:solidFill>
              <a:latin typeface="Arial"/>
              <a:ea typeface="Arial"/>
              <a:cs typeface="Arial"/>
              <a:sym typeface="Arial"/>
            </a:endParaRPr>
          </a:p>
        </p:txBody>
      </p:sp>
      <p:graphicFrame>
        <p:nvGraphicFramePr>
          <p:cNvPr id="538" name="Google Shape;538;p39"/>
          <p:cNvGraphicFramePr/>
          <p:nvPr/>
        </p:nvGraphicFramePr>
        <p:xfrm>
          <a:off x="228599" y="1355723"/>
          <a:ext cx="8686801" cy="4762855"/>
        </p:xfrm>
        <a:graphic>
          <a:graphicData uri="http://schemas.openxmlformats.org/drawingml/2006/chart">
            <c:chart r:id="rId3"/>
          </a:graphicData>
        </a:graphic>
      </p:graphicFrame>
      <p:cxnSp>
        <p:nvCxnSpPr>
          <p:cNvPr id="539" name="Google Shape;539;p39"/>
          <p:cNvCxnSpPr/>
          <p:nvPr/>
        </p:nvCxnSpPr>
        <p:spPr>
          <a:xfrm rot="10800000">
            <a:off x="5656132" y="1355723"/>
            <a:ext cx="0" cy="4687726"/>
          </a:xfrm>
          <a:prstGeom prst="straightConnector1">
            <a:avLst/>
          </a:prstGeom>
          <a:noFill/>
          <a:ln cap="flat" cmpd="sng" w="28575">
            <a:solidFill>
              <a:srgbClr val="B4A810"/>
            </a:solidFill>
            <a:prstDash val="solid"/>
            <a:round/>
            <a:headEnd len="sm" w="sm" type="none"/>
            <a:tailEnd len="sm" w="sm" type="none"/>
          </a:ln>
        </p:spPr>
      </p:cxnSp>
      <p:sp>
        <p:nvSpPr>
          <p:cNvPr id="540" name="Google Shape;540;p39"/>
          <p:cNvSpPr txBox="1"/>
          <p:nvPr/>
        </p:nvSpPr>
        <p:spPr>
          <a:xfrm>
            <a:off x="3648262" y="5710198"/>
            <a:ext cx="758858"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$118.30 </a:t>
            </a:r>
            <a:endParaRPr b="0" i="0" sz="900" u="none" cap="none" strike="noStrike">
              <a:solidFill>
                <a:srgbClr val="000000"/>
              </a:solidFill>
              <a:latin typeface="Arial"/>
              <a:ea typeface="Arial"/>
              <a:cs typeface="Arial"/>
              <a:sym typeface="Arial"/>
            </a:endParaRPr>
          </a:p>
        </p:txBody>
      </p:sp>
      <p:sp>
        <p:nvSpPr>
          <p:cNvPr id="541" name="Google Shape;541;p39"/>
          <p:cNvSpPr txBox="1"/>
          <p:nvPr/>
        </p:nvSpPr>
        <p:spPr>
          <a:xfrm>
            <a:off x="6457284" y="5702858"/>
            <a:ext cx="75885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$235.17 </a:t>
            </a:r>
            <a:endParaRPr/>
          </a:p>
        </p:txBody>
      </p:sp>
      <p:sp>
        <p:nvSpPr>
          <p:cNvPr id="542" name="Google Shape;542;p39"/>
          <p:cNvSpPr txBox="1"/>
          <p:nvPr/>
        </p:nvSpPr>
        <p:spPr>
          <a:xfrm>
            <a:off x="4749889" y="5378421"/>
            <a:ext cx="74413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$173.52 </a:t>
            </a:r>
            <a:endParaRPr b="0" i="0" sz="900" u="none" cap="none" strike="noStrike">
              <a:solidFill>
                <a:srgbClr val="000000"/>
              </a:solidFill>
              <a:latin typeface="Arial"/>
              <a:ea typeface="Arial"/>
              <a:cs typeface="Arial"/>
              <a:sym typeface="Arial"/>
            </a:endParaRPr>
          </a:p>
        </p:txBody>
      </p:sp>
      <p:sp>
        <p:nvSpPr>
          <p:cNvPr id="543" name="Google Shape;543;p39"/>
          <p:cNvSpPr txBox="1"/>
          <p:nvPr/>
        </p:nvSpPr>
        <p:spPr>
          <a:xfrm>
            <a:off x="1809031" y="4107697"/>
            <a:ext cx="74413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$28.52</a:t>
            </a:r>
            <a:r>
              <a:rPr b="0" i="0" lang="en-US" sz="900" u="none" cap="none" strike="noStrike">
                <a:solidFill>
                  <a:srgbClr val="008000"/>
                </a:solidFill>
                <a:latin typeface="Arial"/>
                <a:ea typeface="Arial"/>
                <a:cs typeface="Arial"/>
                <a:sym typeface="Arial"/>
              </a:rPr>
              <a:t> </a:t>
            </a:r>
            <a:endParaRPr b="0" i="0" sz="900" u="none" cap="none" strike="noStrike">
              <a:solidFill>
                <a:srgbClr val="000000"/>
              </a:solidFill>
              <a:latin typeface="Arial"/>
              <a:ea typeface="Arial"/>
              <a:cs typeface="Arial"/>
              <a:sym typeface="Arial"/>
            </a:endParaRPr>
          </a:p>
        </p:txBody>
      </p:sp>
      <p:sp>
        <p:nvSpPr>
          <p:cNvPr id="544" name="Google Shape;544;p39"/>
          <p:cNvSpPr txBox="1"/>
          <p:nvPr/>
        </p:nvSpPr>
        <p:spPr>
          <a:xfrm>
            <a:off x="6440774" y="5387127"/>
            <a:ext cx="744136"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$235.17 </a:t>
            </a:r>
            <a:endParaRPr b="0" i="0" sz="900" u="none" cap="none" strike="noStrike">
              <a:solidFill>
                <a:srgbClr val="000000"/>
              </a:solidFill>
              <a:latin typeface="Arial"/>
              <a:ea typeface="Arial"/>
              <a:cs typeface="Arial"/>
              <a:sym typeface="Arial"/>
            </a:endParaRPr>
          </a:p>
        </p:txBody>
      </p:sp>
      <p:sp>
        <p:nvSpPr>
          <p:cNvPr id="545" name="Google Shape;545;p39"/>
          <p:cNvSpPr txBox="1"/>
          <p:nvPr/>
        </p:nvSpPr>
        <p:spPr>
          <a:xfrm>
            <a:off x="5676559" y="4419715"/>
            <a:ext cx="73057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$220.00 </a:t>
            </a:r>
            <a:endParaRPr/>
          </a:p>
        </p:txBody>
      </p:sp>
      <p:sp>
        <p:nvSpPr>
          <p:cNvPr id="546" name="Google Shape;546;p39"/>
          <p:cNvSpPr txBox="1"/>
          <p:nvPr/>
        </p:nvSpPr>
        <p:spPr>
          <a:xfrm>
            <a:off x="3667733" y="3135363"/>
            <a:ext cx="73057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$118.11</a:t>
            </a:r>
            <a:endParaRPr/>
          </a:p>
        </p:txBody>
      </p:sp>
      <p:sp>
        <p:nvSpPr>
          <p:cNvPr id="547" name="Google Shape;547;p39"/>
          <p:cNvSpPr txBox="1"/>
          <p:nvPr/>
        </p:nvSpPr>
        <p:spPr>
          <a:xfrm>
            <a:off x="3063204" y="2174394"/>
            <a:ext cx="73057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 $86.80 </a:t>
            </a:r>
            <a:endParaRPr/>
          </a:p>
        </p:txBody>
      </p:sp>
      <p:sp>
        <p:nvSpPr>
          <p:cNvPr id="548" name="Google Shape;548;p39"/>
          <p:cNvSpPr txBox="1"/>
          <p:nvPr/>
        </p:nvSpPr>
        <p:spPr>
          <a:xfrm>
            <a:off x="5570367" y="1855820"/>
            <a:ext cx="919113"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 $216.04 </a:t>
            </a:r>
            <a:endParaRPr/>
          </a:p>
        </p:txBody>
      </p:sp>
      <p:sp>
        <p:nvSpPr>
          <p:cNvPr id="549" name="Google Shape;549;p39"/>
          <p:cNvSpPr txBox="1"/>
          <p:nvPr/>
        </p:nvSpPr>
        <p:spPr>
          <a:xfrm>
            <a:off x="3885932" y="1534860"/>
            <a:ext cx="729398"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$130.17</a:t>
            </a:r>
            <a:endParaRPr/>
          </a:p>
        </p:txBody>
      </p:sp>
      <p:sp>
        <p:nvSpPr>
          <p:cNvPr id="550" name="Google Shape;550;p39"/>
          <p:cNvSpPr txBox="1"/>
          <p:nvPr/>
        </p:nvSpPr>
        <p:spPr>
          <a:xfrm>
            <a:off x="6488062" y="5069147"/>
            <a:ext cx="80304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$235.17 </a:t>
            </a:r>
            <a:endParaRPr b="0" i="0" sz="900" u="none" cap="none" strike="noStrike">
              <a:solidFill>
                <a:srgbClr val="000000"/>
              </a:solidFill>
              <a:latin typeface="Arial"/>
              <a:ea typeface="Arial"/>
              <a:cs typeface="Arial"/>
              <a:sym typeface="Arial"/>
            </a:endParaRPr>
          </a:p>
        </p:txBody>
      </p:sp>
      <p:sp>
        <p:nvSpPr>
          <p:cNvPr id="551" name="Google Shape;551;p39"/>
          <p:cNvSpPr txBox="1"/>
          <p:nvPr/>
        </p:nvSpPr>
        <p:spPr>
          <a:xfrm>
            <a:off x="2677465" y="4107699"/>
            <a:ext cx="73057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$52.26 </a:t>
            </a:r>
            <a:endParaRPr/>
          </a:p>
        </p:txBody>
      </p:sp>
      <p:sp>
        <p:nvSpPr>
          <p:cNvPr id="552" name="Google Shape;552;p39"/>
          <p:cNvSpPr txBox="1"/>
          <p:nvPr/>
        </p:nvSpPr>
        <p:spPr>
          <a:xfrm>
            <a:off x="5028947" y="3784052"/>
            <a:ext cx="73057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$163.00 </a:t>
            </a:r>
            <a:endParaRPr/>
          </a:p>
        </p:txBody>
      </p:sp>
      <p:sp>
        <p:nvSpPr>
          <p:cNvPr id="553" name="Google Shape;553;p39"/>
          <p:cNvSpPr txBox="1"/>
          <p:nvPr/>
        </p:nvSpPr>
        <p:spPr>
          <a:xfrm>
            <a:off x="2515806" y="3784048"/>
            <a:ext cx="674370"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$56.00 </a:t>
            </a:r>
            <a:endParaRPr b="0" i="0" sz="900" u="none" cap="none" strike="noStrike">
              <a:solidFill>
                <a:srgbClr val="000000"/>
              </a:solidFill>
              <a:latin typeface="Arial"/>
              <a:ea typeface="Arial"/>
              <a:cs typeface="Arial"/>
              <a:sym typeface="Arial"/>
            </a:endParaRPr>
          </a:p>
        </p:txBody>
      </p:sp>
      <p:sp>
        <p:nvSpPr>
          <p:cNvPr id="554" name="Google Shape;554;p39"/>
          <p:cNvSpPr txBox="1"/>
          <p:nvPr/>
        </p:nvSpPr>
        <p:spPr>
          <a:xfrm>
            <a:off x="4783493" y="3136246"/>
            <a:ext cx="73057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$150.88</a:t>
            </a:r>
            <a:endParaRPr/>
          </a:p>
        </p:txBody>
      </p:sp>
      <p:sp>
        <p:nvSpPr>
          <p:cNvPr id="555" name="Google Shape;555;p39"/>
          <p:cNvSpPr txBox="1"/>
          <p:nvPr/>
        </p:nvSpPr>
        <p:spPr>
          <a:xfrm>
            <a:off x="6653084" y="4415807"/>
            <a:ext cx="730577"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$245.00</a:t>
            </a:r>
            <a:endParaRPr/>
          </a:p>
        </p:txBody>
      </p:sp>
      <p:sp>
        <p:nvSpPr>
          <p:cNvPr id="556" name="Google Shape;556;p39"/>
          <p:cNvSpPr txBox="1"/>
          <p:nvPr/>
        </p:nvSpPr>
        <p:spPr>
          <a:xfrm>
            <a:off x="4181107" y="2176436"/>
            <a:ext cx="871979"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 $121.56 </a:t>
            </a:r>
            <a:endParaRPr/>
          </a:p>
        </p:txBody>
      </p:sp>
      <p:sp>
        <p:nvSpPr>
          <p:cNvPr id="557" name="Google Shape;557;p39"/>
          <p:cNvSpPr txBox="1"/>
          <p:nvPr/>
        </p:nvSpPr>
        <p:spPr>
          <a:xfrm>
            <a:off x="7932911" y="1854316"/>
            <a:ext cx="834272"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 $311.53 </a:t>
            </a:r>
            <a:endParaRPr/>
          </a:p>
        </p:txBody>
      </p:sp>
      <p:sp>
        <p:nvSpPr>
          <p:cNvPr id="558" name="Google Shape;558;p39"/>
          <p:cNvSpPr txBox="1"/>
          <p:nvPr/>
        </p:nvSpPr>
        <p:spPr>
          <a:xfrm>
            <a:off x="7071072" y="1435791"/>
            <a:ext cx="1825626" cy="253916"/>
          </a:xfrm>
          <a:prstGeom prst="rect">
            <a:avLst/>
          </a:prstGeom>
          <a:noFill/>
          <a:ln cap="flat" cmpd="sng" w="19050">
            <a:solidFill>
              <a:srgbClr val="B4A810"/>
            </a:solidFill>
            <a:prstDash val="dash"/>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Current Share Price: $193.10</a:t>
            </a:r>
            <a:endParaRPr/>
          </a:p>
        </p:txBody>
      </p:sp>
      <p:sp>
        <p:nvSpPr>
          <p:cNvPr id="559" name="Google Shape;559;p39"/>
          <p:cNvSpPr txBox="1"/>
          <p:nvPr/>
        </p:nvSpPr>
        <p:spPr>
          <a:xfrm>
            <a:off x="5159593" y="5069728"/>
            <a:ext cx="800224"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$194.26</a:t>
            </a:r>
            <a:endParaRPr/>
          </a:p>
        </p:txBody>
      </p:sp>
      <p:sp>
        <p:nvSpPr>
          <p:cNvPr id="560" name="Google Shape;560;p39"/>
          <p:cNvSpPr txBox="1"/>
          <p:nvPr/>
        </p:nvSpPr>
        <p:spPr>
          <a:xfrm>
            <a:off x="5454603" y="1536618"/>
            <a:ext cx="821282"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 $185.57 </a:t>
            </a:r>
            <a:endParaRPr/>
          </a:p>
        </p:txBody>
      </p:sp>
      <p:grpSp>
        <p:nvGrpSpPr>
          <p:cNvPr id="561" name="Google Shape;561;p39"/>
          <p:cNvGrpSpPr/>
          <p:nvPr/>
        </p:nvGrpSpPr>
        <p:grpSpPr>
          <a:xfrm>
            <a:off x="6514117" y="36745"/>
            <a:ext cx="2401284" cy="510527"/>
            <a:chOff x="3862043" y="59647"/>
            <a:chExt cx="4341985" cy="510227"/>
          </a:xfrm>
        </p:grpSpPr>
        <p:grpSp>
          <p:nvGrpSpPr>
            <p:cNvPr id="562" name="Google Shape;562;p39"/>
            <p:cNvGrpSpPr/>
            <p:nvPr/>
          </p:nvGrpSpPr>
          <p:grpSpPr>
            <a:xfrm>
              <a:off x="3862043" y="67909"/>
              <a:ext cx="2343412" cy="492916"/>
              <a:chOff x="0" y="914541"/>
              <a:chExt cx="2343412" cy="492916"/>
            </a:xfrm>
          </p:grpSpPr>
          <p:sp>
            <p:nvSpPr>
              <p:cNvPr id="563" name="Google Shape;563;p39"/>
              <p:cNvSpPr/>
              <p:nvPr/>
            </p:nvSpPr>
            <p:spPr>
              <a:xfrm>
                <a:off x="0" y="914541"/>
                <a:ext cx="1232290" cy="492916"/>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9"/>
              <p:cNvSpPr txBox="1"/>
              <p:nvPr/>
            </p:nvSpPr>
            <p:spPr>
              <a:xfrm>
                <a:off x="246458"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Projections</a:t>
                </a:r>
                <a:endParaRPr/>
              </a:p>
            </p:txBody>
          </p:sp>
          <p:sp>
            <p:nvSpPr>
              <p:cNvPr id="565" name="Google Shape;565;p39"/>
              <p:cNvSpPr/>
              <p:nvPr/>
            </p:nvSpPr>
            <p:spPr>
              <a:xfrm>
                <a:off x="1111122" y="914541"/>
                <a:ext cx="1232290" cy="492916"/>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9"/>
              <p:cNvSpPr txBox="1"/>
              <p:nvPr/>
            </p:nvSpPr>
            <p:spPr>
              <a:xfrm>
                <a:off x="1357580"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Valuation</a:t>
                </a:r>
                <a:endParaRPr/>
              </a:p>
            </p:txBody>
          </p:sp>
        </p:grpSp>
        <p:sp>
          <p:nvSpPr>
            <p:cNvPr id="567" name="Google Shape;567;p39"/>
            <p:cNvSpPr/>
            <p:nvPr/>
          </p:nvSpPr>
          <p:spPr>
            <a:xfrm>
              <a:off x="5785823" y="59647"/>
              <a:ext cx="2418205"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0"/>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fontScale="85000" lnSpcReduction="10000"/>
          </a:bodyPr>
          <a:lstStyle/>
          <a:p>
            <a:pPr indent="-228600" lvl="0" marL="457200" rtl="0" algn="l">
              <a:lnSpc>
                <a:spcPct val="90000"/>
              </a:lnSpc>
              <a:spcBef>
                <a:spcPts val="1000"/>
              </a:spcBef>
              <a:spcAft>
                <a:spcPts val="0"/>
              </a:spcAft>
              <a:buClr>
                <a:schemeClr val="lt1"/>
              </a:buClr>
              <a:buSzPct val="117647"/>
              <a:buNone/>
            </a:pPr>
            <a:r>
              <a:rPr lang="en-US"/>
              <a:t>IV. KTOS Company &amp; Unmanned Systems Overview</a:t>
            </a:r>
            <a:endParaRPr/>
          </a:p>
        </p:txBody>
      </p:sp>
      <p:sp>
        <p:nvSpPr>
          <p:cNvPr id="573" name="Google Shape;573;p4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74" name="Google Shape;574;p40"/>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228600" lvl="0" marL="457200" rtl="0" algn="r">
              <a:lnSpc>
                <a:spcPct val="90000"/>
              </a:lnSpc>
              <a:spcBef>
                <a:spcPts val="1000"/>
              </a:spcBef>
              <a:spcAft>
                <a:spcPts val="0"/>
              </a:spcAft>
              <a:buClr>
                <a:srgbClr val="7B7B7B"/>
              </a:buClr>
              <a:buSzPts val="8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7"/>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228600" lvl="0" marL="457200" rtl="0" algn="l">
              <a:lnSpc>
                <a:spcPct val="90000"/>
              </a:lnSpc>
              <a:spcBef>
                <a:spcPts val="0"/>
              </a:spcBef>
              <a:spcAft>
                <a:spcPts val="0"/>
              </a:spcAft>
              <a:buClr>
                <a:schemeClr val="dk1"/>
              </a:buClr>
              <a:buSzPts val="800"/>
              <a:buNone/>
            </a:pPr>
            <a:r>
              <a:t/>
            </a:r>
            <a:endParaRPr/>
          </a:p>
        </p:txBody>
      </p:sp>
      <p:sp>
        <p:nvSpPr>
          <p:cNvPr id="69" name="Google Shape;69;p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70" name="Google Shape;70;p27"/>
          <p:cNvGrpSpPr/>
          <p:nvPr/>
        </p:nvGrpSpPr>
        <p:grpSpPr>
          <a:xfrm>
            <a:off x="313765" y="2652133"/>
            <a:ext cx="8445674" cy="1568825"/>
            <a:chOff x="313765" y="1649504"/>
            <a:chExt cx="8445674" cy="1568825"/>
          </a:xfrm>
        </p:grpSpPr>
        <p:pic>
          <p:nvPicPr>
            <p:cNvPr id="71" name="Google Shape;71;p27"/>
            <p:cNvPicPr preferRelativeResize="0"/>
            <p:nvPr/>
          </p:nvPicPr>
          <p:blipFill rotWithShape="1">
            <a:blip r:embed="rId3">
              <a:alphaModFix/>
            </a:blip>
            <a:srcRect b="0" l="22469" r="0" t="0"/>
            <a:stretch/>
          </p:blipFill>
          <p:spPr>
            <a:xfrm rot="5400000">
              <a:off x="6213913" y="1895073"/>
              <a:ext cx="1097280" cy="1097280"/>
            </a:xfrm>
            <a:prstGeom prst="rect">
              <a:avLst/>
            </a:prstGeom>
            <a:noFill/>
            <a:ln>
              <a:noFill/>
            </a:ln>
          </p:spPr>
        </p:pic>
        <p:pic>
          <p:nvPicPr>
            <p:cNvPr id="72" name="Google Shape;72;p27"/>
            <p:cNvPicPr preferRelativeResize="0"/>
            <p:nvPr/>
          </p:nvPicPr>
          <p:blipFill rotWithShape="1">
            <a:blip r:embed="rId4">
              <a:alphaModFix/>
            </a:blip>
            <a:srcRect b="0" l="15088" r="7379" t="0"/>
            <a:stretch/>
          </p:blipFill>
          <p:spPr>
            <a:xfrm rot="5400000">
              <a:off x="424483" y="1895072"/>
              <a:ext cx="1097280" cy="1097280"/>
            </a:xfrm>
            <a:prstGeom prst="rect">
              <a:avLst/>
            </a:prstGeom>
            <a:noFill/>
            <a:ln>
              <a:noFill/>
            </a:ln>
          </p:spPr>
        </p:pic>
        <p:pic>
          <p:nvPicPr>
            <p:cNvPr id="73" name="Google Shape;73;p27"/>
            <p:cNvPicPr preferRelativeResize="0"/>
            <p:nvPr/>
          </p:nvPicPr>
          <p:blipFill rotWithShape="1">
            <a:blip r:embed="rId5">
              <a:alphaModFix/>
            </a:blip>
            <a:srcRect b="0" l="22469" r="0" t="0"/>
            <a:stretch/>
          </p:blipFill>
          <p:spPr>
            <a:xfrm rot="5400000">
              <a:off x="3319198" y="1895073"/>
              <a:ext cx="1097280" cy="1097280"/>
            </a:xfrm>
            <a:prstGeom prst="rect">
              <a:avLst/>
            </a:prstGeom>
            <a:noFill/>
            <a:ln>
              <a:noFill/>
            </a:ln>
          </p:spPr>
        </p:pic>
        <p:sp>
          <p:nvSpPr>
            <p:cNvPr id="74" name="Google Shape;74;p27"/>
            <p:cNvSpPr txBox="1"/>
            <p:nvPr/>
          </p:nvSpPr>
          <p:spPr>
            <a:xfrm>
              <a:off x="1521764" y="1853976"/>
              <a:ext cx="1390400" cy="12618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Jack Burke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Sorin College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1"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Cleveland, OH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Fun Fact: 7</a:t>
              </a:r>
              <a:r>
                <a:rPr b="0" baseline="30000" i="0" lang="en-US" sz="1000" u="none" cap="none" strike="noStrike">
                  <a:solidFill>
                    <a:srgbClr val="000000"/>
                  </a:solidFill>
                  <a:latin typeface="Arial"/>
                  <a:ea typeface="Arial"/>
                  <a:cs typeface="Arial"/>
                  <a:sym typeface="Arial"/>
                </a:rPr>
                <a:t>th</a:t>
              </a:r>
              <a:r>
                <a:rPr b="0" i="0" lang="en-US" sz="1000" u="none" cap="none" strike="noStrike">
                  <a:solidFill>
                    <a:srgbClr val="000000"/>
                  </a:solidFill>
                  <a:latin typeface="Arial"/>
                  <a:ea typeface="Arial"/>
                  <a:cs typeface="Arial"/>
                  <a:sym typeface="Arial"/>
                </a:rPr>
                <a:t> Grade spelling bee champion (local level)</a:t>
              </a:r>
              <a:endParaRPr b="0" i="0" sz="1400" u="none" cap="none" strike="noStrike">
                <a:solidFill>
                  <a:srgbClr val="000000"/>
                </a:solidFill>
                <a:latin typeface="Arial"/>
                <a:ea typeface="Arial"/>
                <a:cs typeface="Arial"/>
                <a:sym typeface="Arial"/>
              </a:endParaRPr>
            </a:p>
          </p:txBody>
        </p:sp>
        <p:sp>
          <p:nvSpPr>
            <p:cNvPr id="75" name="Google Shape;75;p27"/>
            <p:cNvSpPr txBox="1"/>
            <p:nvPr/>
          </p:nvSpPr>
          <p:spPr>
            <a:xfrm>
              <a:off x="4436703" y="1841252"/>
              <a:ext cx="1340845"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Nico Liparoto</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Keenan Hall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1"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Rochester, MI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Fun Fact: Walked a llama for over a mile</a:t>
              </a:r>
              <a:endParaRPr b="0" i="0" sz="1400" u="none" cap="none" strike="noStrike">
                <a:solidFill>
                  <a:srgbClr val="000000"/>
                </a:solidFill>
                <a:latin typeface="Arial"/>
                <a:ea typeface="Arial"/>
                <a:cs typeface="Arial"/>
                <a:sym typeface="Arial"/>
              </a:endParaRPr>
            </a:p>
          </p:txBody>
        </p:sp>
        <p:sp>
          <p:nvSpPr>
            <p:cNvPr id="76" name="Google Shape;76;p27"/>
            <p:cNvSpPr txBox="1"/>
            <p:nvPr/>
          </p:nvSpPr>
          <p:spPr>
            <a:xfrm>
              <a:off x="7334101" y="1897762"/>
              <a:ext cx="1425338" cy="11079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Timmy O’Connor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Dunne Hall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1"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Potomac, MD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Fun Fact: AP recognized fastest in school, grades 4 – 7</a:t>
              </a:r>
              <a:endParaRPr b="0" i="0" sz="1400" u="none" cap="none" strike="noStrike">
                <a:solidFill>
                  <a:srgbClr val="000000"/>
                </a:solidFill>
                <a:latin typeface="Arial"/>
                <a:ea typeface="Arial"/>
                <a:cs typeface="Arial"/>
                <a:sym typeface="Arial"/>
              </a:endParaRPr>
            </a:p>
          </p:txBody>
        </p:sp>
        <p:sp>
          <p:nvSpPr>
            <p:cNvPr id="77" name="Google Shape;77;p27"/>
            <p:cNvSpPr/>
            <p:nvPr/>
          </p:nvSpPr>
          <p:spPr>
            <a:xfrm>
              <a:off x="313765" y="1649506"/>
              <a:ext cx="2616323" cy="1568823"/>
            </a:xfrm>
            <a:prstGeom prst="rect">
              <a:avLst/>
            </a:prstGeom>
            <a:noFill/>
            <a:ln cap="flat" cmpd="sng" w="19050">
              <a:solidFill>
                <a:srgbClr val="05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8" name="Google Shape;78;p27"/>
            <p:cNvSpPr/>
            <p:nvPr/>
          </p:nvSpPr>
          <p:spPr>
            <a:xfrm>
              <a:off x="3224861" y="1649505"/>
              <a:ext cx="2616323" cy="1568823"/>
            </a:xfrm>
            <a:prstGeom prst="rect">
              <a:avLst/>
            </a:prstGeom>
            <a:noFill/>
            <a:ln cap="flat" cmpd="sng" w="19050">
              <a:solidFill>
                <a:srgbClr val="05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79" name="Google Shape;79;p27"/>
            <p:cNvSpPr/>
            <p:nvPr/>
          </p:nvSpPr>
          <p:spPr>
            <a:xfrm>
              <a:off x="6083716" y="1649504"/>
              <a:ext cx="2616323" cy="1568823"/>
            </a:xfrm>
            <a:prstGeom prst="rect">
              <a:avLst/>
            </a:prstGeom>
            <a:noFill/>
            <a:ln cap="flat" cmpd="sng" w="19050">
              <a:solidFill>
                <a:srgbClr val="05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80" name="Google Shape;80;p27"/>
          <p:cNvGrpSpPr/>
          <p:nvPr/>
        </p:nvGrpSpPr>
        <p:grpSpPr>
          <a:xfrm>
            <a:off x="332399" y="4380022"/>
            <a:ext cx="8497837" cy="1573773"/>
            <a:chOff x="332399" y="4026728"/>
            <a:chExt cx="8497837" cy="1573773"/>
          </a:xfrm>
        </p:grpSpPr>
        <p:pic>
          <p:nvPicPr>
            <p:cNvPr id="81" name="Google Shape;81;p27"/>
            <p:cNvPicPr preferRelativeResize="0"/>
            <p:nvPr/>
          </p:nvPicPr>
          <p:blipFill rotWithShape="1">
            <a:blip r:embed="rId6">
              <a:alphaModFix/>
            </a:blip>
            <a:srcRect b="0" l="22469" r="0" t="0"/>
            <a:stretch/>
          </p:blipFill>
          <p:spPr>
            <a:xfrm rot="5400000">
              <a:off x="424483" y="4302840"/>
              <a:ext cx="1097280" cy="1097280"/>
            </a:xfrm>
            <a:prstGeom prst="rect">
              <a:avLst/>
            </a:prstGeom>
            <a:noFill/>
            <a:ln>
              <a:noFill/>
            </a:ln>
          </p:spPr>
        </p:pic>
        <p:pic>
          <p:nvPicPr>
            <p:cNvPr id="82" name="Google Shape;82;p27"/>
            <p:cNvPicPr preferRelativeResize="0"/>
            <p:nvPr/>
          </p:nvPicPr>
          <p:blipFill rotWithShape="1">
            <a:blip r:embed="rId7">
              <a:alphaModFix/>
            </a:blip>
            <a:srcRect b="0" l="0" r="0" t="22469"/>
            <a:stretch/>
          </p:blipFill>
          <p:spPr>
            <a:xfrm>
              <a:off x="6213913" y="4302840"/>
              <a:ext cx="1097280" cy="1097280"/>
            </a:xfrm>
            <a:prstGeom prst="rect">
              <a:avLst/>
            </a:prstGeom>
            <a:noFill/>
            <a:ln>
              <a:noFill/>
            </a:ln>
          </p:spPr>
        </p:pic>
        <p:pic>
          <p:nvPicPr>
            <p:cNvPr id="83" name="Google Shape;83;p27"/>
            <p:cNvPicPr preferRelativeResize="0"/>
            <p:nvPr/>
          </p:nvPicPr>
          <p:blipFill rotWithShape="1">
            <a:blip r:embed="rId8">
              <a:alphaModFix/>
            </a:blip>
            <a:srcRect b="0" l="22469" r="0" t="0"/>
            <a:stretch/>
          </p:blipFill>
          <p:spPr>
            <a:xfrm rot="5400000">
              <a:off x="3319198" y="4302840"/>
              <a:ext cx="1097280" cy="1097280"/>
            </a:xfrm>
            <a:prstGeom prst="rect">
              <a:avLst/>
            </a:prstGeom>
            <a:noFill/>
            <a:ln>
              <a:noFill/>
            </a:ln>
          </p:spPr>
        </p:pic>
        <p:sp>
          <p:nvSpPr>
            <p:cNvPr id="84" name="Google Shape;84;p27"/>
            <p:cNvSpPr txBox="1"/>
            <p:nvPr/>
          </p:nvSpPr>
          <p:spPr>
            <a:xfrm>
              <a:off x="1508115" y="4275544"/>
              <a:ext cx="1390402" cy="12618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Christine Reinhart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McGlinn Hall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1"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Cincinnati, OH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Fun Fact: Broke both legs immediately after learning how to walk</a:t>
              </a:r>
              <a:endParaRPr b="0" i="0" sz="1400" u="none" cap="none" strike="noStrike">
                <a:solidFill>
                  <a:srgbClr val="000000"/>
                </a:solidFill>
                <a:latin typeface="Arial"/>
                <a:ea typeface="Arial"/>
                <a:cs typeface="Arial"/>
                <a:sym typeface="Arial"/>
              </a:endParaRPr>
            </a:p>
          </p:txBody>
        </p:sp>
        <p:sp>
          <p:nvSpPr>
            <p:cNvPr id="85" name="Google Shape;85;p27"/>
            <p:cNvSpPr txBox="1"/>
            <p:nvPr/>
          </p:nvSpPr>
          <p:spPr>
            <a:xfrm>
              <a:off x="4416478" y="4302840"/>
              <a:ext cx="1227477" cy="126184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Zaden Torres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Keenan Hall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1"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Wauseon, OH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Fun Fact: Can guess (nearly) any movie from a single frame</a:t>
              </a:r>
              <a:endParaRPr b="0" i="0" sz="1400" u="none" cap="none" strike="noStrike">
                <a:solidFill>
                  <a:srgbClr val="000000"/>
                </a:solidFill>
                <a:latin typeface="Arial"/>
                <a:ea typeface="Arial"/>
                <a:cs typeface="Arial"/>
                <a:sym typeface="Arial"/>
              </a:endParaRPr>
            </a:p>
          </p:txBody>
        </p:sp>
        <p:sp>
          <p:nvSpPr>
            <p:cNvPr id="86" name="Google Shape;86;p27"/>
            <p:cNvSpPr txBox="1"/>
            <p:nvPr/>
          </p:nvSpPr>
          <p:spPr>
            <a:xfrm>
              <a:off x="7311193" y="4302840"/>
              <a:ext cx="1519043" cy="11079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Stephen Zeuthen</a:t>
              </a:r>
              <a:endParaRPr b="1"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Keough Hall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1"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Westwood, MA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Fun Fact: Can touch his nose with his tongue</a:t>
              </a:r>
              <a:endParaRPr b="0" i="0" sz="1400" u="none" cap="none" strike="noStrike">
                <a:solidFill>
                  <a:srgbClr val="000000"/>
                </a:solidFill>
                <a:latin typeface="Arial"/>
                <a:ea typeface="Arial"/>
                <a:cs typeface="Arial"/>
                <a:sym typeface="Arial"/>
              </a:endParaRPr>
            </a:p>
          </p:txBody>
        </p:sp>
        <p:sp>
          <p:nvSpPr>
            <p:cNvPr id="87" name="Google Shape;87;p27"/>
            <p:cNvSpPr/>
            <p:nvPr/>
          </p:nvSpPr>
          <p:spPr>
            <a:xfrm>
              <a:off x="332399" y="4031678"/>
              <a:ext cx="2616323" cy="1568823"/>
            </a:xfrm>
            <a:prstGeom prst="rect">
              <a:avLst/>
            </a:prstGeom>
            <a:noFill/>
            <a:ln cap="flat" cmpd="sng" w="19050">
              <a:solidFill>
                <a:srgbClr val="05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8" name="Google Shape;88;p27"/>
            <p:cNvSpPr/>
            <p:nvPr/>
          </p:nvSpPr>
          <p:spPr>
            <a:xfrm>
              <a:off x="3200399" y="4031678"/>
              <a:ext cx="2616323" cy="1568823"/>
            </a:xfrm>
            <a:prstGeom prst="rect">
              <a:avLst/>
            </a:prstGeom>
            <a:noFill/>
            <a:ln cap="flat" cmpd="sng" w="19050">
              <a:solidFill>
                <a:srgbClr val="05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9" name="Google Shape;89;p27"/>
            <p:cNvSpPr/>
            <p:nvPr/>
          </p:nvSpPr>
          <p:spPr>
            <a:xfrm>
              <a:off x="6083716" y="4026728"/>
              <a:ext cx="2616323" cy="1568823"/>
            </a:xfrm>
            <a:prstGeom prst="rect">
              <a:avLst/>
            </a:prstGeom>
            <a:noFill/>
            <a:ln cap="flat" cmpd="sng" w="19050">
              <a:solidFill>
                <a:srgbClr val="05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0" name="Google Shape;90;p27"/>
          <p:cNvSpPr txBox="1"/>
          <p:nvPr/>
        </p:nvSpPr>
        <p:spPr>
          <a:xfrm>
            <a:off x="4416477" y="1031628"/>
            <a:ext cx="1678637"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Owen Portelli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Morrissey Manor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1"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Hamilton, Canada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
              <a:buFont typeface="Arial"/>
              <a:buNone/>
            </a:pPr>
            <a:r>
              <a:t/>
            </a:r>
            <a:endParaRPr b="0" i="0" sz="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Fun Fact: Allergic to sunscreen</a:t>
            </a:r>
            <a:endParaRPr b="0" i="0" sz="1400" u="none" cap="none" strike="noStrike">
              <a:solidFill>
                <a:srgbClr val="000000"/>
              </a:solidFill>
              <a:latin typeface="Arial"/>
              <a:ea typeface="Arial"/>
              <a:cs typeface="Arial"/>
              <a:sym typeface="Arial"/>
            </a:endParaRPr>
          </a:p>
        </p:txBody>
      </p:sp>
      <p:pic>
        <p:nvPicPr>
          <p:cNvPr descr="A person in a suit&#10;&#10;Description automatically generated" id="91" name="Google Shape;91;p27"/>
          <p:cNvPicPr preferRelativeResize="0"/>
          <p:nvPr/>
        </p:nvPicPr>
        <p:blipFill rotWithShape="1">
          <a:blip r:embed="rId9">
            <a:alphaModFix/>
          </a:blip>
          <a:srcRect b="0" l="0" r="0" t="0"/>
          <a:stretch/>
        </p:blipFill>
        <p:spPr>
          <a:xfrm>
            <a:off x="3319198" y="1025985"/>
            <a:ext cx="1097281" cy="1097281"/>
          </a:xfrm>
          <a:prstGeom prst="rect">
            <a:avLst/>
          </a:prstGeom>
          <a:noFill/>
          <a:ln>
            <a:noFill/>
          </a:ln>
        </p:spPr>
      </p:pic>
      <p:sp>
        <p:nvSpPr>
          <p:cNvPr id="92" name="Google Shape;92;p27"/>
          <p:cNvSpPr/>
          <p:nvPr/>
        </p:nvSpPr>
        <p:spPr>
          <a:xfrm>
            <a:off x="3200399" y="790213"/>
            <a:ext cx="2616323" cy="1568823"/>
          </a:xfrm>
          <a:prstGeom prst="rect">
            <a:avLst/>
          </a:prstGeom>
          <a:noFill/>
          <a:ln cap="flat" cmpd="sng" w="19050">
            <a:solidFill>
              <a:srgbClr val="05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aphicFrame>
        <p:nvGraphicFramePr>
          <p:cNvPr id="580" name="Google Shape;580;p41"/>
          <p:cNvGraphicFramePr/>
          <p:nvPr/>
        </p:nvGraphicFramePr>
        <p:xfrm>
          <a:off x="4802382" y="3064232"/>
          <a:ext cx="4225332" cy="965711"/>
        </p:xfrm>
        <a:graphic>
          <a:graphicData uri="http://schemas.openxmlformats.org/drawingml/2006/chart">
            <c:chart r:id="rId3"/>
          </a:graphicData>
        </a:graphic>
      </p:graphicFrame>
      <p:sp>
        <p:nvSpPr>
          <p:cNvPr id="581" name="Google Shape;581;p41"/>
          <p:cNvSpPr txBox="1"/>
          <p:nvPr>
            <p:ph idx="1" type="body"/>
          </p:nvPr>
        </p:nvSpPr>
        <p:spPr>
          <a:xfrm>
            <a:off x="228599" y="975219"/>
            <a:ext cx="8556172"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latin typeface="Arial"/>
                <a:ea typeface="Arial"/>
                <a:cs typeface="Arial"/>
                <a:sym typeface="Arial"/>
              </a:rPr>
              <a:t>Kratos provides mission-critical technologies and services and continues to grow within the industry through strategic partnerships</a:t>
            </a:r>
            <a:endParaRPr sz="1000"/>
          </a:p>
        </p:txBody>
      </p:sp>
      <p:sp>
        <p:nvSpPr>
          <p:cNvPr id="582" name="Google Shape;582;p41"/>
          <p:cNvSpPr txBox="1"/>
          <p:nvPr>
            <p:ph idx="2" type="body"/>
          </p:nvPr>
        </p:nvSpPr>
        <p:spPr>
          <a:xfrm>
            <a:off x="228599" y="508305"/>
            <a:ext cx="8234465" cy="482600"/>
          </a:xfrm>
          <a:prstGeom prst="rect">
            <a:avLst/>
          </a:prstGeom>
          <a:noFill/>
          <a:ln>
            <a:noFill/>
          </a:ln>
        </p:spPr>
        <p:txBody>
          <a:bodyPr anchorCtr="0" anchor="b" bIns="45700" lIns="45700" spcFirstLastPara="1" rIns="45700" wrap="square" tIns="45700">
            <a:normAutofit fontScale="92500"/>
          </a:bodyPr>
          <a:lstStyle/>
          <a:p>
            <a:pPr indent="0" lvl="0" marL="0" rtl="0" algn="l">
              <a:lnSpc>
                <a:spcPct val="100000"/>
              </a:lnSpc>
              <a:spcBef>
                <a:spcPts val="0"/>
              </a:spcBef>
              <a:spcAft>
                <a:spcPts val="0"/>
              </a:spcAft>
              <a:buSzPct val="126126"/>
              <a:buNone/>
            </a:pPr>
            <a:r>
              <a:rPr lang="en-US" sz="2400">
                <a:solidFill>
                  <a:srgbClr val="0F2241"/>
                </a:solidFill>
              </a:rPr>
              <a:t>Kratos Defense and Security Solutions Company Overview</a:t>
            </a:r>
            <a:endParaRPr/>
          </a:p>
        </p:txBody>
      </p:sp>
      <p:sp>
        <p:nvSpPr>
          <p:cNvPr id="583" name="Google Shape;583;p41"/>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i="1" lang="en-US">
                <a:solidFill>
                  <a:srgbClr val="A5A5A5"/>
                </a:solidFill>
                <a:latin typeface="Arial"/>
                <a:ea typeface="Arial"/>
                <a:cs typeface="Arial"/>
                <a:sym typeface="Arial"/>
              </a:rPr>
              <a:t>Sources: CapIQ, Company Filings</a:t>
            </a:r>
            <a:endParaRPr/>
          </a:p>
        </p:txBody>
      </p:sp>
      <p:sp>
        <p:nvSpPr>
          <p:cNvPr id="584" name="Google Shape;584;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585" name="Google Shape;585;p41"/>
          <p:cNvSpPr txBox="1"/>
          <p:nvPr/>
        </p:nvSpPr>
        <p:spPr>
          <a:xfrm>
            <a:off x="228600" y="1412637"/>
            <a:ext cx="246753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Company Snapshot</a:t>
            </a:r>
            <a:endParaRPr/>
          </a:p>
        </p:txBody>
      </p:sp>
      <p:sp>
        <p:nvSpPr>
          <p:cNvPr id="586" name="Google Shape;586;p41"/>
          <p:cNvSpPr txBox="1"/>
          <p:nvPr/>
        </p:nvSpPr>
        <p:spPr>
          <a:xfrm>
            <a:off x="4807977" y="1412637"/>
            <a:ext cx="246753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Business Segmentation</a:t>
            </a:r>
            <a:endParaRPr/>
          </a:p>
        </p:txBody>
      </p:sp>
      <p:sp>
        <p:nvSpPr>
          <p:cNvPr id="587" name="Google Shape;587;p41"/>
          <p:cNvSpPr txBox="1"/>
          <p:nvPr/>
        </p:nvSpPr>
        <p:spPr>
          <a:xfrm>
            <a:off x="228600" y="1689302"/>
            <a:ext cx="4107427" cy="1092607"/>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Kratos Defense &amp; Security Solutions (NASDAQ: KTOS) is a leading provider of </a:t>
            </a:r>
            <a:r>
              <a:rPr b="1" i="0" lang="en-US" sz="1000" u="none" cap="none" strike="noStrike">
                <a:solidFill>
                  <a:srgbClr val="000000"/>
                </a:solidFill>
                <a:latin typeface="Arial"/>
                <a:ea typeface="Arial"/>
                <a:cs typeface="Arial"/>
                <a:sym typeface="Arial"/>
              </a:rPr>
              <a:t>advanced defense technologies</a:t>
            </a:r>
            <a:r>
              <a:rPr b="0" i="0" lang="en-US" sz="1000" u="none" cap="none" strike="noStrike">
                <a:solidFill>
                  <a:srgbClr val="000000"/>
                </a:solidFill>
                <a:latin typeface="Arial"/>
                <a:ea typeface="Arial"/>
                <a:cs typeface="Arial"/>
                <a:sym typeface="Arial"/>
              </a:rPr>
              <a:t>, focusing on cybersecurity, </a:t>
            </a:r>
            <a:r>
              <a:rPr b="1" i="0" lang="en-US" sz="1000" u="none" cap="none" strike="noStrike">
                <a:solidFill>
                  <a:srgbClr val="000000"/>
                </a:solidFill>
                <a:latin typeface="Arial"/>
                <a:ea typeface="Arial"/>
                <a:cs typeface="Arial"/>
                <a:sym typeface="Arial"/>
              </a:rPr>
              <a:t>critical infrastructure protection</a:t>
            </a:r>
            <a:r>
              <a:rPr b="0" i="0" lang="en-US" sz="1000" u="none" cap="none" strike="noStrike">
                <a:solidFill>
                  <a:srgbClr val="000000"/>
                </a:solidFill>
                <a:latin typeface="Arial"/>
                <a:ea typeface="Arial"/>
                <a:cs typeface="Arial"/>
                <a:sym typeface="Arial"/>
              </a:rPr>
              <a:t>, and </a:t>
            </a:r>
            <a:r>
              <a:rPr b="1" i="0" lang="en-US" sz="1000" u="none" cap="none" strike="noStrike">
                <a:solidFill>
                  <a:srgbClr val="000000"/>
                </a:solidFill>
                <a:latin typeface="Arial"/>
                <a:ea typeface="Arial"/>
                <a:cs typeface="Arial"/>
                <a:sym typeface="Arial"/>
              </a:rPr>
              <a:t>unmanned systems</a:t>
            </a:r>
            <a:r>
              <a:rPr b="0" i="0" lang="en-US" sz="1000" u="none" cap="none" strike="noStrike">
                <a:solidFill>
                  <a:srgbClr val="000000"/>
                </a:solidFill>
                <a:latin typeface="Arial"/>
                <a:ea typeface="Arial"/>
                <a:cs typeface="Arial"/>
                <a:sym typeface="Arial"/>
              </a:rPr>
              <a:t> for government and commercial sectors</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Headquartered in San Diego, California, and employs ~3,900 people full-time</a:t>
            </a:r>
            <a:endParaRPr/>
          </a:p>
        </p:txBody>
      </p:sp>
      <p:sp>
        <p:nvSpPr>
          <p:cNvPr id="588" name="Google Shape;588;p41"/>
          <p:cNvSpPr txBox="1"/>
          <p:nvPr/>
        </p:nvSpPr>
        <p:spPr>
          <a:xfrm>
            <a:off x="4807977" y="1689301"/>
            <a:ext cx="4107427" cy="147732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Kratos Government Solutions (KGS)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Comprised of microwave electronic products, space, satellite and cyber, training solutions, C5ISR/modular systems, turbine technologies, and defense and rocket support services operating segments</a:t>
            </a:r>
            <a:endParaRPr/>
          </a:p>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Unmanned Systems (UxS)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Consists of unmanned aerial, unmanned ground, unmanned seaborne and related command, control and communications system businesses</a:t>
            </a:r>
            <a:endParaRPr/>
          </a:p>
        </p:txBody>
      </p:sp>
      <p:sp>
        <p:nvSpPr>
          <p:cNvPr id="589" name="Google Shape;589;p41"/>
          <p:cNvSpPr txBox="1"/>
          <p:nvPr/>
        </p:nvSpPr>
        <p:spPr>
          <a:xfrm>
            <a:off x="4986265" y="3125356"/>
            <a:ext cx="3739659"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Business Segmentation as a Percentage of FY2023 Revenue</a:t>
            </a:r>
            <a:endParaRPr/>
          </a:p>
        </p:txBody>
      </p:sp>
      <p:sp>
        <p:nvSpPr>
          <p:cNvPr id="590" name="Google Shape;590;p41"/>
          <p:cNvSpPr txBox="1"/>
          <p:nvPr/>
        </p:nvSpPr>
        <p:spPr>
          <a:xfrm>
            <a:off x="4807977" y="3810198"/>
            <a:ext cx="246753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Revenue Growth ($MM)</a:t>
            </a:r>
            <a:endParaRPr/>
          </a:p>
        </p:txBody>
      </p:sp>
      <p:graphicFrame>
        <p:nvGraphicFramePr>
          <p:cNvPr id="591" name="Google Shape;591;p41"/>
          <p:cNvGraphicFramePr/>
          <p:nvPr/>
        </p:nvGraphicFramePr>
        <p:xfrm>
          <a:off x="4807977" y="4161235"/>
          <a:ext cx="4271478" cy="2002889"/>
        </p:xfrm>
        <a:graphic>
          <a:graphicData uri="http://schemas.openxmlformats.org/drawingml/2006/chart">
            <c:chart r:id="rId4"/>
          </a:graphicData>
        </a:graphic>
      </p:graphicFrame>
      <p:cxnSp>
        <p:nvCxnSpPr>
          <p:cNvPr id="592" name="Google Shape;592;p41"/>
          <p:cNvCxnSpPr/>
          <p:nvPr/>
        </p:nvCxnSpPr>
        <p:spPr>
          <a:xfrm flipH="1" rot="10800000">
            <a:off x="5686310" y="4367919"/>
            <a:ext cx="2829041" cy="399819"/>
          </a:xfrm>
          <a:prstGeom prst="straightConnector1">
            <a:avLst/>
          </a:prstGeom>
          <a:noFill/>
          <a:ln cap="flat" cmpd="sng" w="9525">
            <a:solidFill>
              <a:schemeClr val="dk1"/>
            </a:solidFill>
            <a:prstDash val="solid"/>
            <a:round/>
            <a:headEnd len="sm" w="sm" type="none"/>
            <a:tailEnd len="med" w="med" type="triangle"/>
          </a:ln>
        </p:spPr>
      </p:cxnSp>
      <p:sp>
        <p:nvSpPr>
          <p:cNvPr id="593" name="Google Shape;593;p41"/>
          <p:cNvSpPr txBox="1"/>
          <p:nvPr/>
        </p:nvSpPr>
        <p:spPr>
          <a:xfrm rot="-504311">
            <a:off x="5869346" y="4255103"/>
            <a:ext cx="2988382"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UxS CAGR: 8.1% | KGS CAGR: 9.3%</a:t>
            </a:r>
            <a:endParaRPr/>
          </a:p>
        </p:txBody>
      </p:sp>
      <p:sp>
        <p:nvSpPr>
          <p:cNvPr id="594" name="Google Shape;594;p41"/>
          <p:cNvSpPr txBox="1"/>
          <p:nvPr/>
        </p:nvSpPr>
        <p:spPr>
          <a:xfrm>
            <a:off x="228599" y="2997275"/>
            <a:ext cx="4159603"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Eric DeMarco, CEO, 2004 – Present</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Under his leadership, KTOS shifted from a commercial communications business to a leading national security technology provider for the U.S. and its allies through strategic acquisitions</a:t>
            </a:r>
            <a:endParaRPr/>
          </a:p>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Deanna Lund, Executive VP &amp; CFO, 2009-Present</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She oversees KTOS accounting, financial reporting, and budgeting, and plays a central role in its divestitures and acquisitions</a:t>
            </a:r>
            <a:endParaRPr b="0" i="0" sz="1000" u="none" cap="none" strike="noStrike">
              <a:solidFill>
                <a:srgbClr val="000000"/>
              </a:solidFill>
              <a:latin typeface="Arial"/>
              <a:ea typeface="Arial"/>
              <a:cs typeface="Arial"/>
              <a:sym typeface="Arial"/>
            </a:endParaRPr>
          </a:p>
        </p:txBody>
      </p:sp>
      <p:sp>
        <p:nvSpPr>
          <p:cNvPr id="595" name="Google Shape;595;p41"/>
          <p:cNvSpPr txBox="1"/>
          <p:nvPr/>
        </p:nvSpPr>
        <p:spPr>
          <a:xfrm>
            <a:off x="233131" y="2746443"/>
            <a:ext cx="246753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Management Spotlight</a:t>
            </a:r>
            <a:endParaRPr/>
          </a:p>
        </p:txBody>
      </p:sp>
      <p:sp>
        <p:nvSpPr>
          <p:cNvPr id="596" name="Google Shape;596;p41"/>
          <p:cNvSpPr txBox="1"/>
          <p:nvPr/>
        </p:nvSpPr>
        <p:spPr>
          <a:xfrm>
            <a:off x="228600" y="4105193"/>
            <a:ext cx="3594420"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Strategic Partnerships</a:t>
            </a:r>
            <a:endParaRPr/>
          </a:p>
        </p:txBody>
      </p:sp>
      <p:sp>
        <p:nvSpPr>
          <p:cNvPr id="597" name="Google Shape;597;p41"/>
          <p:cNvSpPr txBox="1"/>
          <p:nvPr/>
        </p:nvSpPr>
        <p:spPr>
          <a:xfrm>
            <a:off x="1614927" y="5764014"/>
            <a:ext cx="2623731" cy="400110"/>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Creation of a mentor protégé program, Atreus Technologies, LLC</a:t>
            </a:r>
            <a:endParaRPr/>
          </a:p>
        </p:txBody>
      </p:sp>
      <p:sp>
        <p:nvSpPr>
          <p:cNvPr id="598" name="Google Shape;598;p41"/>
          <p:cNvSpPr txBox="1"/>
          <p:nvPr/>
        </p:nvSpPr>
        <p:spPr>
          <a:xfrm>
            <a:off x="1614927" y="4440288"/>
            <a:ext cx="2767190" cy="400110"/>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Developing cloud native 5G-NTN solutions for satellite connectivity</a:t>
            </a:r>
            <a:endParaRPr/>
          </a:p>
        </p:txBody>
      </p:sp>
      <p:sp>
        <p:nvSpPr>
          <p:cNvPr id="599" name="Google Shape;599;p41"/>
          <p:cNvSpPr txBox="1"/>
          <p:nvPr/>
        </p:nvSpPr>
        <p:spPr>
          <a:xfrm>
            <a:off x="1614927" y="4830234"/>
            <a:ext cx="2767190" cy="400110"/>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Applying Shield AI’s Hivemind onboard UASs</a:t>
            </a:r>
            <a:endParaRPr/>
          </a:p>
        </p:txBody>
      </p:sp>
      <p:sp>
        <p:nvSpPr>
          <p:cNvPr id="600" name="Google Shape;600;p41"/>
          <p:cNvSpPr txBox="1"/>
          <p:nvPr/>
        </p:nvSpPr>
        <p:spPr>
          <a:xfrm>
            <a:off x="1614927" y="5220180"/>
            <a:ext cx="2767190" cy="553998"/>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Enable customers to deploy and scale virtual ground systems using KTOS’ OpenSpace software</a:t>
            </a:r>
            <a:endParaRPr/>
          </a:p>
        </p:txBody>
      </p:sp>
      <p:cxnSp>
        <p:nvCxnSpPr>
          <p:cNvPr id="601" name="Google Shape;601;p41"/>
          <p:cNvCxnSpPr/>
          <p:nvPr/>
        </p:nvCxnSpPr>
        <p:spPr>
          <a:xfrm>
            <a:off x="174171" y="1641693"/>
            <a:ext cx="4060372" cy="0"/>
          </a:xfrm>
          <a:prstGeom prst="straightConnector1">
            <a:avLst/>
          </a:prstGeom>
          <a:noFill/>
          <a:ln cap="flat" cmpd="sng" w="12700">
            <a:solidFill>
              <a:schemeClr val="dk1"/>
            </a:solidFill>
            <a:prstDash val="solid"/>
            <a:round/>
            <a:headEnd len="sm" w="sm" type="none"/>
            <a:tailEnd len="sm" w="sm" type="none"/>
          </a:ln>
        </p:spPr>
      </p:cxnSp>
      <p:cxnSp>
        <p:nvCxnSpPr>
          <p:cNvPr id="602" name="Google Shape;602;p41"/>
          <p:cNvCxnSpPr/>
          <p:nvPr/>
        </p:nvCxnSpPr>
        <p:spPr>
          <a:xfrm>
            <a:off x="4799303" y="1652579"/>
            <a:ext cx="4060372" cy="0"/>
          </a:xfrm>
          <a:prstGeom prst="straightConnector1">
            <a:avLst/>
          </a:prstGeom>
          <a:noFill/>
          <a:ln cap="flat" cmpd="sng" w="12700">
            <a:solidFill>
              <a:schemeClr val="dk1"/>
            </a:solidFill>
            <a:prstDash val="solid"/>
            <a:round/>
            <a:headEnd len="sm" w="sm" type="none"/>
            <a:tailEnd len="sm" w="sm" type="none"/>
          </a:ln>
        </p:spPr>
      </p:cxnSp>
      <p:cxnSp>
        <p:nvCxnSpPr>
          <p:cNvPr id="603" name="Google Shape;603;p41"/>
          <p:cNvCxnSpPr/>
          <p:nvPr/>
        </p:nvCxnSpPr>
        <p:spPr>
          <a:xfrm>
            <a:off x="174171" y="2997275"/>
            <a:ext cx="4060372" cy="0"/>
          </a:xfrm>
          <a:prstGeom prst="straightConnector1">
            <a:avLst/>
          </a:prstGeom>
          <a:noFill/>
          <a:ln cap="flat" cmpd="sng" w="12700">
            <a:solidFill>
              <a:schemeClr val="dk1"/>
            </a:solidFill>
            <a:prstDash val="solid"/>
            <a:round/>
            <a:headEnd len="sm" w="sm" type="none"/>
            <a:tailEnd len="sm" w="sm" type="none"/>
          </a:ln>
        </p:spPr>
      </p:cxnSp>
      <p:cxnSp>
        <p:nvCxnSpPr>
          <p:cNvPr id="604" name="Google Shape;604;p41"/>
          <p:cNvCxnSpPr/>
          <p:nvPr/>
        </p:nvCxnSpPr>
        <p:spPr>
          <a:xfrm>
            <a:off x="4855028" y="4059787"/>
            <a:ext cx="4060372" cy="0"/>
          </a:xfrm>
          <a:prstGeom prst="straightConnector1">
            <a:avLst/>
          </a:prstGeom>
          <a:noFill/>
          <a:ln cap="flat" cmpd="sng" w="12700">
            <a:solidFill>
              <a:schemeClr val="dk1"/>
            </a:solidFill>
            <a:prstDash val="solid"/>
            <a:round/>
            <a:headEnd len="sm" w="sm" type="none"/>
            <a:tailEnd len="sm" w="sm" type="none"/>
          </a:ln>
        </p:spPr>
      </p:cxnSp>
      <p:cxnSp>
        <p:nvCxnSpPr>
          <p:cNvPr id="605" name="Google Shape;605;p41"/>
          <p:cNvCxnSpPr/>
          <p:nvPr/>
        </p:nvCxnSpPr>
        <p:spPr>
          <a:xfrm>
            <a:off x="174171" y="4372719"/>
            <a:ext cx="4060372" cy="0"/>
          </a:xfrm>
          <a:prstGeom prst="straightConnector1">
            <a:avLst/>
          </a:prstGeom>
          <a:noFill/>
          <a:ln cap="flat" cmpd="sng" w="12700">
            <a:solidFill>
              <a:schemeClr val="dk1"/>
            </a:solidFill>
            <a:prstDash val="solid"/>
            <a:round/>
            <a:headEnd len="sm" w="sm" type="none"/>
            <a:tailEnd len="sm" w="sm" type="none"/>
          </a:ln>
        </p:spPr>
      </p:cxnSp>
      <p:grpSp>
        <p:nvGrpSpPr>
          <p:cNvPr id="606" name="Google Shape;606;p41"/>
          <p:cNvGrpSpPr/>
          <p:nvPr/>
        </p:nvGrpSpPr>
        <p:grpSpPr>
          <a:xfrm>
            <a:off x="6454841" y="36745"/>
            <a:ext cx="1355273" cy="510527"/>
            <a:chOff x="3754861" y="59647"/>
            <a:chExt cx="2450594" cy="510227"/>
          </a:xfrm>
        </p:grpSpPr>
        <p:grpSp>
          <p:nvGrpSpPr>
            <p:cNvPr id="607" name="Google Shape;607;p41"/>
            <p:cNvGrpSpPr/>
            <p:nvPr/>
          </p:nvGrpSpPr>
          <p:grpSpPr>
            <a:xfrm>
              <a:off x="3862043" y="67909"/>
              <a:ext cx="2343412" cy="492916"/>
              <a:chOff x="0" y="914541"/>
              <a:chExt cx="2343412" cy="492916"/>
            </a:xfrm>
          </p:grpSpPr>
          <p:sp>
            <p:nvSpPr>
              <p:cNvPr id="608" name="Google Shape;608;p41"/>
              <p:cNvSpPr/>
              <p:nvPr/>
            </p:nvSpPr>
            <p:spPr>
              <a:xfrm>
                <a:off x="0" y="914541"/>
                <a:ext cx="1232290" cy="492916"/>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txBox="1"/>
              <p:nvPr/>
            </p:nvSpPr>
            <p:spPr>
              <a:xfrm>
                <a:off x="246458"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Introduction</a:t>
                </a:r>
                <a:endParaRPr/>
              </a:p>
            </p:txBody>
          </p:sp>
          <p:sp>
            <p:nvSpPr>
              <p:cNvPr id="610" name="Google Shape;610;p41"/>
              <p:cNvSpPr/>
              <p:nvPr/>
            </p:nvSpPr>
            <p:spPr>
              <a:xfrm>
                <a:off x="1111122" y="914541"/>
                <a:ext cx="1232290" cy="492916"/>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txBox="1"/>
              <p:nvPr/>
            </p:nvSpPr>
            <p:spPr>
              <a:xfrm>
                <a:off x="1357580"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Segment Overview</a:t>
                </a:r>
                <a:endParaRPr/>
              </a:p>
            </p:txBody>
          </p:sp>
        </p:grpSp>
        <p:sp>
          <p:nvSpPr>
            <p:cNvPr id="612" name="Google Shape;612;p41"/>
            <p:cNvSpPr/>
            <p:nvPr/>
          </p:nvSpPr>
          <p:spPr>
            <a:xfrm>
              <a:off x="3754861" y="59647"/>
              <a:ext cx="2418204"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pic>
        <p:nvPicPr>
          <p:cNvPr descr="Radisys | Home" id="613" name="Google Shape;613;p41"/>
          <p:cNvPicPr preferRelativeResize="0"/>
          <p:nvPr/>
        </p:nvPicPr>
        <p:blipFill rotWithShape="1">
          <a:blip r:embed="rId5">
            <a:alphaModFix/>
          </a:blip>
          <a:srcRect b="0" l="0" r="0" t="0"/>
          <a:stretch/>
        </p:blipFill>
        <p:spPr>
          <a:xfrm>
            <a:off x="478313" y="4545509"/>
            <a:ext cx="921889" cy="237772"/>
          </a:xfrm>
          <a:prstGeom prst="rect">
            <a:avLst/>
          </a:prstGeom>
          <a:noFill/>
          <a:ln>
            <a:noFill/>
          </a:ln>
        </p:spPr>
      </p:pic>
      <p:pic>
        <p:nvPicPr>
          <p:cNvPr descr="Shield AI Raises $200M, Reaching $2.7B Valuation" id="614" name="Google Shape;614;p41"/>
          <p:cNvPicPr preferRelativeResize="0"/>
          <p:nvPr/>
        </p:nvPicPr>
        <p:blipFill rotWithShape="1">
          <a:blip r:embed="rId6">
            <a:alphaModFix/>
          </a:blip>
          <a:srcRect b="0" l="0" r="0" t="0"/>
          <a:stretch/>
        </p:blipFill>
        <p:spPr>
          <a:xfrm>
            <a:off x="522842" y="4795657"/>
            <a:ext cx="882880" cy="461979"/>
          </a:xfrm>
          <a:prstGeom prst="rect">
            <a:avLst/>
          </a:prstGeom>
          <a:noFill/>
          <a:ln>
            <a:noFill/>
          </a:ln>
        </p:spPr>
      </p:pic>
      <p:pic>
        <p:nvPicPr>
          <p:cNvPr descr="Rancher Government Solutions" id="615" name="Google Shape;615;p41"/>
          <p:cNvPicPr preferRelativeResize="0"/>
          <p:nvPr/>
        </p:nvPicPr>
        <p:blipFill rotWithShape="1">
          <a:blip r:embed="rId7">
            <a:alphaModFix/>
          </a:blip>
          <a:srcRect b="0" l="0" r="0" t="0"/>
          <a:stretch/>
        </p:blipFill>
        <p:spPr>
          <a:xfrm>
            <a:off x="528362" y="5299680"/>
            <a:ext cx="892989" cy="278904"/>
          </a:xfrm>
          <a:prstGeom prst="rect">
            <a:avLst/>
          </a:prstGeom>
          <a:noFill/>
          <a:ln>
            <a:noFill/>
          </a:ln>
        </p:spPr>
      </p:pic>
      <p:pic>
        <p:nvPicPr>
          <p:cNvPr descr="Advanced Materials and Manufacturing Applications | Relogic Research" id="616" name="Google Shape;616;p41"/>
          <p:cNvPicPr preferRelativeResize="0"/>
          <p:nvPr/>
        </p:nvPicPr>
        <p:blipFill rotWithShape="1">
          <a:blip r:embed="rId8">
            <a:alphaModFix/>
          </a:blip>
          <a:srcRect b="0" l="0" r="0" t="0"/>
          <a:stretch/>
        </p:blipFill>
        <p:spPr>
          <a:xfrm>
            <a:off x="543991" y="5738095"/>
            <a:ext cx="790532" cy="4519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2"/>
          <p:cNvSpPr/>
          <p:nvPr/>
        </p:nvSpPr>
        <p:spPr>
          <a:xfrm>
            <a:off x="4628783" y="1408404"/>
            <a:ext cx="1930488"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Revenue ($MM) Profile</a:t>
            </a:r>
            <a:endParaRPr/>
          </a:p>
        </p:txBody>
      </p:sp>
      <p:sp>
        <p:nvSpPr>
          <p:cNvPr id="622" name="Google Shape;622;p42"/>
          <p:cNvSpPr/>
          <p:nvPr/>
        </p:nvSpPr>
        <p:spPr>
          <a:xfrm>
            <a:off x="116108" y="1408404"/>
            <a:ext cx="1633919"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General Overview</a:t>
            </a:r>
            <a:endParaRPr/>
          </a:p>
        </p:txBody>
      </p:sp>
      <p:sp>
        <p:nvSpPr>
          <p:cNvPr id="623" name="Google Shape;623;p42"/>
          <p:cNvSpPr/>
          <p:nvPr/>
        </p:nvSpPr>
        <p:spPr>
          <a:xfrm>
            <a:off x="145136" y="3389084"/>
            <a:ext cx="1513107"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Product Offerings</a:t>
            </a:r>
            <a:endParaRPr/>
          </a:p>
        </p:txBody>
      </p:sp>
      <p:sp>
        <p:nvSpPr>
          <p:cNvPr id="624" name="Google Shape;624;p42"/>
          <p:cNvSpPr txBox="1"/>
          <p:nvPr>
            <p:ph idx="1" type="body"/>
          </p:nvPr>
        </p:nvSpPr>
        <p:spPr>
          <a:xfrm>
            <a:off x="228599" y="970249"/>
            <a:ext cx="8801101"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latin typeface="Arial"/>
                <a:ea typeface="Arial"/>
                <a:cs typeface="Arial"/>
                <a:sym typeface="Arial"/>
              </a:rPr>
              <a:t>Due to their scale advantage and vertical in medium-sized UAVS, Kratos’ UxS division offers multiple synergies in an AVAV acquisition</a:t>
            </a:r>
            <a:endParaRPr/>
          </a:p>
        </p:txBody>
      </p:sp>
      <p:sp>
        <p:nvSpPr>
          <p:cNvPr id="625" name="Google Shape;625;p42"/>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Kratos’ Unmanned Segment</a:t>
            </a:r>
            <a:endParaRPr/>
          </a:p>
        </p:txBody>
      </p:sp>
      <p:sp>
        <p:nvSpPr>
          <p:cNvPr id="626" name="Google Shape;626;p42"/>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i="1" lang="en-US">
                <a:solidFill>
                  <a:srgbClr val="A5A5A5"/>
                </a:solidFill>
                <a:latin typeface="Arial"/>
                <a:ea typeface="Arial"/>
                <a:cs typeface="Arial"/>
                <a:sym typeface="Arial"/>
              </a:rPr>
              <a:t>Source: Company Website</a:t>
            </a:r>
            <a:endParaRPr/>
          </a:p>
        </p:txBody>
      </p:sp>
      <p:sp>
        <p:nvSpPr>
          <p:cNvPr id="627" name="Google Shape;627;p4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descr="3D Kratos XQ-58 Valkyrie - TurboSquid 2104112" id="628" name="Google Shape;628;p42"/>
          <p:cNvPicPr preferRelativeResize="0"/>
          <p:nvPr/>
        </p:nvPicPr>
        <p:blipFill rotWithShape="1">
          <a:blip r:embed="rId3">
            <a:alphaModFix/>
          </a:blip>
          <a:srcRect b="0" l="0" r="0" t="0"/>
          <a:stretch/>
        </p:blipFill>
        <p:spPr>
          <a:xfrm>
            <a:off x="370491" y="3774175"/>
            <a:ext cx="2010222" cy="1130750"/>
          </a:xfrm>
          <a:prstGeom prst="rect">
            <a:avLst/>
          </a:prstGeom>
          <a:noFill/>
          <a:ln>
            <a:noFill/>
          </a:ln>
        </p:spPr>
      </p:pic>
      <p:pic>
        <p:nvPicPr>
          <p:cNvPr descr="Kratos UTAP-22 Mako" id="629" name="Google Shape;629;p42"/>
          <p:cNvPicPr preferRelativeResize="0"/>
          <p:nvPr/>
        </p:nvPicPr>
        <p:blipFill rotWithShape="1">
          <a:blip r:embed="rId4">
            <a:alphaModFix/>
          </a:blip>
          <a:srcRect b="0" l="0" r="0" t="0"/>
          <a:stretch/>
        </p:blipFill>
        <p:spPr>
          <a:xfrm>
            <a:off x="3716469" y="3868518"/>
            <a:ext cx="1711059" cy="780374"/>
          </a:xfrm>
          <a:prstGeom prst="rect">
            <a:avLst/>
          </a:prstGeom>
          <a:noFill/>
          <a:ln>
            <a:noFill/>
          </a:ln>
        </p:spPr>
      </p:pic>
      <p:pic>
        <p:nvPicPr>
          <p:cNvPr id="630" name="Google Shape;630;p42"/>
          <p:cNvPicPr preferRelativeResize="0"/>
          <p:nvPr/>
        </p:nvPicPr>
        <p:blipFill rotWithShape="1">
          <a:blip r:embed="rId5">
            <a:alphaModFix/>
          </a:blip>
          <a:srcRect b="0" l="0" r="0" t="0"/>
          <a:stretch/>
        </p:blipFill>
        <p:spPr>
          <a:xfrm>
            <a:off x="6763288" y="3781874"/>
            <a:ext cx="1711059" cy="992414"/>
          </a:xfrm>
          <a:prstGeom prst="rect">
            <a:avLst/>
          </a:prstGeom>
          <a:noFill/>
          <a:ln>
            <a:noFill/>
          </a:ln>
        </p:spPr>
      </p:pic>
      <p:cxnSp>
        <p:nvCxnSpPr>
          <p:cNvPr id="631" name="Google Shape;631;p42"/>
          <p:cNvCxnSpPr/>
          <p:nvPr/>
        </p:nvCxnSpPr>
        <p:spPr>
          <a:xfrm>
            <a:off x="228599" y="3693886"/>
            <a:ext cx="8686801" cy="0"/>
          </a:xfrm>
          <a:prstGeom prst="straightConnector1">
            <a:avLst/>
          </a:prstGeom>
          <a:noFill/>
          <a:ln cap="flat" cmpd="sng" w="9525">
            <a:solidFill>
              <a:schemeClr val="dk1"/>
            </a:solidFill>
            <a:prstDash val="solid"/>
            <a:round/>
            <a:headEnd len="sm" w="sm" type="none"/>
            <a:tailEnd len="sm" w="sm" type="none"/>
          </a:ln>
        </p:spPr>
      </p:cxnSp>
      <p:sp>
        <p:nvSpPr>
          <p:cNvPr id="632" name="Google Shape;632;p42"/>
          <p:cNvSpPr/>
          <p:nvPr/>
        </p:nvSpPr>
        <p:spPr>
          <a:xfrm>
            <a:off x="287027" y="4775629"/>
            <a:ext cx="2177147"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XQ-58A Valkyrie</a:t>
            </a:r>
            <a:endParaRPr/>
          </a:p>
        </p:txBody>
      </p:sp>
      <p:sp>
        <p:nvSpPr>
          <p:cNvPr id="633" name="Google Shape;633;p42"/>
          <p:cNvSpPr/>
          <p:nvPr/>
        </p:nvSpPr>
        <p:spPr>
          <a:xfrm>
            <a:off x="3481618" y="4775629"/>
            <a:ext cx="2177147"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UTAP-22 Mako UAV</a:t>
            </a:r>
            <a:endParaRPr/>
          </a:p>
        </p:txBody>
      </p:sp>
      <p:sp>
        <p:nvSpPr>
          <p:cNvPr id="634" name="Google Shape;634;p42"/>
          <p:cNvSpPr/>
          <p:nvPr/>
        </p:nvSpPr>
        <p:spPr>
          <a:xfrm>
            <a:off x="6559272" y="4775629"/>
            <a:ext cx="2177147"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X-61A Gremlin</a:t>
            </a:r>
            <a:endParaRPr/>
          </a:p>
        </p:txBody>
      </p:sp>
      <p:sp>
        <p:nvSpPr>
          <p:cNvPr id="635" name="Google Shape;635;p42"/>
          <p:cNvSpPr/>
          <p:nvPr/>
        </p:nvSpPr>
        <p:spPr>
          <a:xfrm>
            <a:off x="287027" y="5056063"/>
            <a:ext cx="2177147" cy="84711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Changing the paradigm of UAS technology through scale; designed for the LCAAT portfolio. AI equipped, medium-sized, highly maneuverable with mission equipped systems</a:t>
            </a:r>
            <a:endParaRPr/>
          </a:p>
        </p:txBody>
      </p:sp>
      <p:sp>
        <p:nvSpPr>
          <p:cNvPr id="636" name="Google Shape;636;p42"/>
          <p:cNvSpPr/>
          <p:nvPr/>
        </p:nvSpPr>
        <p:spPr>
          <a:xfrm>
            <a:off x="3481618" y="5054939"/>
            <a:ext cx="2177147" cy="84711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Ample payload capacity in a low-cost system, the UTAP-22 offers rocket-assisted launch technology and precision parachute recovery. Kratos’ key player in the small, tactical space</a:t>
            </a:r>
            <a:endParaRPr/>
          </a:p>
        </p:txBody>
      </p:sp>
      <p:cxnSp>
        <p:nvCxnSpPr>
          <p:cNvPr id="637" name="Google Shape;637;p42"/>
          <p:cNvCxnSpPr/>
          <p:nvPr/>
        </p:nvCxnSpPr>
        <p:spPr>
          <a:xfrm>
            <a:off x="2960915" y="3839125"/>
            <a:ext cx="0" cy="2193375"/>
          </a:xfrm>
          <a:prstGeom prst="straightConnector1">
            <a:avLst/>
          </a:prstGeom>
          <a:noFill/>
          <a:ln cap="flat" cmpd="sng" w="9525">
            <a:solidFill>
              <a:srgbClr val="7E91AC"/>
            </a:solidFill>
            <a:prstDash val="dash"/>
            <a:round/>
            <a:headEnd len="sm" w="sm" type="none"/>
            <a:tailEnd len="sm" w="sm" type="none"/>
          </a:ln>
        </p:spPr>
      </p:cxnSp>
      <p:sp>
        <p:nvSpPr>
          <p:cNvPr id="638" name="Google Shape;638;p42"/>
          <p:cNvSpPr/>
          <p:nvPr/>
        </p:nvSpPr>
        <p:spPr>
          <a:xfrm>
            <a:off x="6559271" y="5052970"/>
            <a:ext cx="2177147" cy="84711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Important strategic effort for DARPA, the Gremlin, which was the result of a joint project with Dynetics, is used for airborne launch and recovery of UAS from large aircraft</a:t>
            </a:r>
            <a:endParaRPr/>
          </a:p>
        </p:txBody>
      </p:sp>
      <p:cxnSp>
        <p:nvCxnSpPr>
          <p:cNvPr id="639" name="Google Shape;639;p42"/>
          <p:cNvCxnSpPr/>
          <p:nvPr/>
        </p:nvCxnSpPr>
        <p:spPr>
          <a:xfrm>
            <a:off x="226790" y="1712686"/>
            <a:ext cx="4142010" cy="0"/>
          </a:xfrm>
          <a:prstGeom prst="straightConnector1">
            <a:avLst/>
          </a:prstGeom>
          <a:noFill/>
          <a:ln cap="flat" cmpd="sng" w="9525">
            <a:solidFill>
              <a:schemeClr val="dk1"/>
            </a:solidFill>
            <a:prstDash val="solid"/>
            <a:round/>
            <a:headEnd len="sm" w="sm" type="none"/>
            <a:tailEnd len="sm" w="sm" type="none"/>
          </a:ln>
        </p:spPr>
      </p:cxnSp>
      <p:cxnSp>
        <p:nvCxnSpPr>
          <p:cNvPr id="640" name="Google Shape;640;p42"/>
          <p:cNvCxnSpPr/>
          <p:nvPr/>
        </p:nvCxnSpPr>
        <p:spPr>
          <a:xfrm>
            <a:off x="4692283" y="1712686"/>
            <a:ext cx="4142010" cy="0"/>
          </a:xfrm>
          <a:prstGeom prst="straightConnector1">
            <a:avLst/>
          </a:prstGeom>
          <a:noFill/>
          <a:ln cap="flat" cmpd="sng" w="9525">
            <a:solidFill>
              <a:schemeClr val="dk1"/>
            </a:solidFill>
            <a:prstDash val="solid"/>
            <a:round/>
            <a:headEnd len="sm" w="sm" type="none"/>
            <a:tailEnd len="sm" w="sm" type="none"/>
          </a:ln>
        </p:spPr>
      </p:cxnSp>
      <p:sp>
        <p:nvSpPr>
          <p:cNvPr id="641" name="Google Shape;641;p42"/>
          <p:cNvSpPr/>
          <p:nvPr/>
        </p:nvSpPr>
        <p:spPr>
          <a:xfrm>
            <a:off x="226790" y="1785776"/>
            <a:ext cx="4142010" cy="1603308"/>
          </a:xfrm>
          <a:prstGeom prst="rect">
            <a:avLst/>
          </a:prstGeom>
          <a:solidFill>
            <a:schemeClr val="lt1"/>
          </a:solid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Three key offerings: the XQ-58A Valkyrie, UTAP-22 Mako UAV, X-61A Gremlin</a:t>
            </a:r>
            <a:endParaRPr/>
          </a:p>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Specializes specifically in medium-sized UAVs</a:t>
            </a:r>
            <a:endParaRPr/>
          </a:p>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Counter-positioned against Northrop Grumman and Lockheed Martin in their scale advantage over absolute quality, which is evident through the Valkyrie’s potential</a:t>
            </a:r>
            <a:endParaRPr/>
          </a:p>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Emphasis on autonomy, artificial intelligence, and low-cost production</a:t>
            </a:r>
            <a:endParaRPr/>
          </a:p>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Constitutes ~22% of their total revenues</a:t>
            </a:r>
            <a:endParaRPr/>
          </a:p>
        </p:txBody>
      </p:sp>
      <p:graphicFrame>
        <p:nvGraphicFramePr>
          <p:cNvPr id="642" name="Google Shape;642;p42"/>
          <p:cNvGraphicFramePr/>
          <p:nvPr/>
        </p:nvGraphicFramePr>
        <p:xfrm>
          <a:off x="4437754" y="1741490"/>
          <a:ext cx="4464946" cy="1938467"/>
        </p:xfrm>
        <a:graphic>
          <a:graphicData uri="http://schemas.openxmlformats.org/drawingml/2006/chart">
            <c:chart r:id="rId6"/>
          </a:graphicData>
        </a:graphic>
      </p:graphicFrame>
      <p:cxnSp>
        <p:nvCxnSpPr>
          <p:cNvPr id="643" name="Google Shape;643;p42"/>
          <p:cNvCxnSpPr/>
          <p:nvPr/>
        </p:nvCxnSpPr>
        <p:spPr>
          <a:xfrm>
            <a:off x="6097815" y="3808237"/>
            <a:ext cx="0" cy="2193375"/>
          </a:xfrm>
          <a:prstGeom prst="straightConnector1">
            <a:avLst/>
          </a:prstGeom>
          <a:noFill/>
          <a:ln cap="flat" cmpd="sng" w="9525">
            <a:solidFill>
              <a:srgbClr val="7E91AC"/>
            </a:solidFill>
            <a:prstDash val="dash"/>
            <a:round/>
            <a:headEnd len="sm" w="sm" type="none"/>
            <a:tailEnd len="sm" w="sm" type="none"/>
          </a:ln>
        </p:spPr>
      </p:cxnSp>
      <p:grpSp>
        <p:nvGrpSpPr>
          <p:cNvPr id="644" name="Google Shape;644;p42"/>
          <p:cNvGrpSpPr/>
          <p:nvPr/>
        </p:nvGrpSpPr>
        <p:grpSpPr>
          <a:xfrm>
            <a:off x="6514116" y="36745"/>
            <a:ext cx="2394084" cy="510527"/>
            <a:chOff x="3862043" y="59647"/>
            <a:chExt cx="4328966" cy="510227"/>
          </a:xfrm>
        </p:grpSpPr>
        <p:grpSp>
          <p:nvGrpSpPr>
            <p:cNvPr id="645" name="Google Shape;645;p42"/>
            <p:cNvGrpSpPr/>
            <p:nvPr/>
          </p:nvGrpSpPr>
          <p:grpSpPr>
            <a:xfrm>
              <a:off x="3862043" y="67909"/>
              <a:ext cx="2343412" cy="492916"/>
              <a:chOff x="0" y="914541"/>
              <a:chExt cx="2343412" cy="492916"/>
            </a:xfrm>
          </p:grpSpPr>
          <p:sp>
            <p:nvSpPr>
              <p:cNvPr id="646" name="Google Shape;646;p42"/>
              <p:cNvSpPr/>
              <p:nvPr/>
            </p:nvSpPr>
            <p:spPr>
              <a:xfrm>
                <a:off x="0" y="914541"/>
                <a:ext cx="1232290" cy="492916"/>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2"/>
              <p:cNvSpPr txBox="1"/>
              <p:nvPr/>
            </p:nvSpPr>
            <p:spPr>
              <a:xfrm>
                <a:off x="246458"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Introduction</a:t>
                </a:r>
                <a:endParaRPr/>
              </a:p>
            </p:txBody>
          </p:sp>
          <p:sp>
            <p:nvSpPr>
              <p:cNvPr id="648" name="Google Shape;648;p42"/>
              <p:cNvSpPr/>
              <p:nvPr/>
            </p:nvSpPr>
            <p:spPr>
              <a:xfrm>
                <a:off x="1111122" y="914541"/>
                <a:ext cx="1232290" cy="492916"/>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2"/>
              <p:cNvSpPr txBox="1"/>
              <p:nvPr/>
            </p:nvSpPr>
            <p:spPr>
              <a:xfrm>
                <a:off x="1357580"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Segment Overview</a:t>
                </a:r>
                <a:endParaRPr/>
              </a:p>
            </p:txBody>
          </p:sp>
        </p:grpSp>
        <p:sp>
          <p:nvSpPr>
            <p:cNvPr id="650" name="Google Shape;650;p42"/>
            <p:cNvSpPr/>
            <p:nvPr/>
          </p:nvSpPr>
          <p:spPr>
            <a:xfrm>
              <a:off x="5772804" y="59647"/>
              <a:ext cx="2418205"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3"/>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lnSpcReduction="10000"/>
          </a:bodyPr>
          <a:lstStyle/>
          <a:p>
            <a:pPr indent="-228600" lvl="0" marL="457200" rtl="0" algn="l">
              <a:lnSpc>
                <a:spcPct val="90000"/>
              </a:lnSpc>
              <a:spcBef>
                <a:spcPts val="1000"/>
              </a:spcBef>
              <a:spcAft>
                <a:spcPts val="0"/>
              </a:spcAft>
              <a:buClr>
                <a:schemeClr val="lt1"/>
              </a:buClr>
              <a:buSzPts val="2000"/>
              <a:buNone/>
            </a:pPr>
            <a:r>
              <a:rPr lang="en-US"/>
              <a:t>V. KTOS Valuation</a:t>
            </a:r>
            <a:endParaRPr/>
          </a:p>
        </p:txBody>
      </p:sp>
      <p:sp>
        <p:nvSpPr>
          <p:cNvPr id="656" name="Google Shape;656;p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57" name="Google Shape;657;p43"/>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228600" lvl="0" marL="457200" rtl="0" algn="r">
              <a:lnSpc>
                <a:spcPct val="90000"/>
              </a:lnSpc>
              <a:spcBef>
                <a:spcPts val="1000"/>
              </a:spcBef>
              <a:spcAft>
                <a:spcPts val="0"/>
              </a:spcAft>
              <a:buClr>
                <a:srgbClr val="7B7B7B"/>
              </a:buClr>
              <a:buSzPts val="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44"/>
          <p:cNvSpPr txBox="1"/>
          <p:nvPr>
            <p:ph idx="2" type="body"/>
          </p:nvPr>
        </p:nvSpPr>
        <p:spPr>
          <a:xfrm>
            <a:off x="228599" y="517358"/>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Description of KTOS UMS Financial Forecasts</a:t>
            </a:r>
            <a:endParaRPr sz="2200"/>
          </a:p>
        </p:txBody>
      </p:sp>
      <p:sp>
        <p:nvSpPr>
          <p:cNvPr id="664" name="Google Shape;664;p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65" name="Google Shape;665;p44"/>
          <p:cNvSpPr/>
          <p:nvPr/>
        </p:nvSpPr>
        <p:spPr>
          <a:xfrm>
            <a:off x="228599" y="1598193"/>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Overview</a:t>
            </a:r>
            <a:endParaRPr b="1" i="0" sz="1200" u="none" cap="none" strike="noStrike">
              <a:solidFill>
                <a:srgbClr val="000000"/>
              </a:solidFill>
              <a:latin typeface="Arial"/>
              <a:ea typeface="Arial"/>
              <a:cs typeface="Arial"/>
              <a:sym typeface="Arial"/>
            </a:endParaRPr>
          </a:p>
        </p:txBody>
      </p:sp>
      <p:sp>
        <p:nvSpPr>
          <p:cNvPr id="666" name="Google Shape;666;p44"/>
          <p:cNvSpPr/>
          <p:nvPr/>
        </p:nvSpPr>
        <p:spPr>
          <a:xfrm>
            <a:off x="228599" y="2284797"/>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Revenue</a:t>
            </a:r>
            <a:endParaRPr b="1" i="0" sz="1200" u="none" cap="none" strike="noStrike">
              <a:solidFill>
                <a:schemeClr val="dk1"/>
              </a:solidFill>
              <a:latin typeface="Arial"/>
              <a:ea typeface="Arial"/>
              <a:cs typeface="Arial"/>
              <a:sym typeface="Arial"/>
            </a:endParaRPr>
          </a:p>
        </p:txBody>
      </p:sp>
      <p:sp>
        <p:nvSpPr>
          <p:cNvPr id="667" name="Google Shape;667;p44"/>
          <p:cNvSpPr/>
          <p:nvPr/>
        </p:nvSpPr>
        <p:spPr>
          <a:xfrm>
            <a:off x="228599" y="2971401"/>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Gross Margin</a:t>
            </a:r>
            <a:endParaRPr b="1" i="0" sz="1200" u="none" cap="none" strike="noStrike">
              <a:solidFill>
                <a:srgbClr val="000000"/>
              </a:solidFill>
              <a:latin typeface="Arial"/>
              <a:ea typeface="Arial"/>
              <a:cs typeface="Arial"/>
              <a:sym typeface="Arial"/>
            </a:endParaRPr>
          </a:p>
        </p:txBody>
      </p:sp>
      <p:sp>
        <p:nvSpPr>
          <p:cNvPr id="668" name="Google Shape;668;p44"/>
          <p:cNvSpPr/>
          <p:nvPr/>
        </p:nvSpPr>
        <p:spPr>
          <a:xfrm>
            <a:off x="228599" y="3658005"/>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Expenses</a:t>
            </a:r>
            <a:endParaRPr b="1" i="0" sz="1200" u="none" cap="none" strike="noStrike">
              <a:solidFill>
                <a:srgbClr val="000000"/>
              </a:solidFill>
              <a:latin typeface="Arial"/>
              <a:ea typeface="Arial"/>
              <a:cs typeface="Arial"/>
              <a:sym typeface="Arial"/>
            </a:endParaRPr>
          </a:p>
        </p:txBody>
      </p:sp>
      <p:sp>
        <p:nvSpPr>
          <p:cNvPr id="669" name="Google Shape;669;p44"/>
          <p:cNvSpPr/>
          <p:nvPr/>
        </p:nvSpPr>
        <p:spPr>
          <a:xfrm>
            <a:off x="228599" y="4344609"/>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Operating Margin</a:t>
            </a:r>
            <a:endParaRPr b="1" i="0" sz="1200" u="none" cap="none" strike="noStrike">
              <a:solidFill>
                <a:srgbClr val="000000"/>
              </a:solidFill>
              <a:latin typeface="Arial"/>
              <a:ea typeface="Arial"/>
              <a:cs typeface="Arial"/>
              <a:sym typeface="Arial"/>
            </a:endParaRPr>
          </a:p>
        </p:txBody>
      </p:sp>
      <p:sp>
        <p:nvSpPr>
          <p:cNvPr id="670" name="Google Shape;670;p44"/>
          <p:cNvSpPr/>
          <p:nvPr/>
        </p:nvSpPr>
        <p:spPr>
          <a:xfrm>
            <a:off x="228599" y="5031211"/>
            <a:ext cx="1453056" cy="594360"/>
          </a:xfrm>
          <a:prstGeom prst="rect">
            <a:avLst/>
          </a:prstGeom>
          <a:solidFill>
            <a:srgbClr val="A9B0B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dk1"/>
                </a:solidFill>
                <a:latin typeface="Arial"/>
                <a:ea typeface="Arial"/>
                <a:cs typeface="Arial"/>
                <a:sym typeface="Arial"/>
              </a:rPr>
              <a:t>AV</a:t>
            </a:r>
            <a:endParaRPr b="1" i="0" sz="1200" u="none" cap="none" strike="noStrike">
              <a:solidFill>
                <a:srgbClr val="000000"/>
              </a:solidFill>
              <a:latin typeface="Arial"/>
              <a:ea typeface="Arial"/>
              <a:cs typeface="Arial"/>
              <a:sym typeface="Arial"/>
            </a:endParaRPr>
          </a:p>
        </p:txBody>
      </p:sp>
      <p:sp>
        <p:nvSpPr>
          <p:cNvPr id="671" name="Google Shape;671;p44"/>
          <p:cNvSpPr/>
          <p:nvPr/>
        </p:nvSpPr>
        <p:spPr>
          <a:xfrm>
            <a:off x="1801209" y="1598193"/>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Projections of FCF within KTOS’ unmanned systems segment to find suggested pricing</a:t>
            </a:r>
            <a:endParaRPr b="0" i="0" sz="1400" u="none" cap="none" strike="noStrike">
              <a:solidFill>
                <a:srgbClr val="000000"/>
              </a:solidFill>
              <a:latin typeface="Arial"/>
              <a:ea typeface="Arial"/>
              <a:cs typeface="Arial"/>
              <a:sym typeface="Arial"/>
            </a:endParaRPr>
          </a:p>
        </p:txBody>
      </p:sp>
      <p:sp>
        <p:nvSpPr>
          <p:cNvPr id="672" name="Google Shape;672;p44"/>
          <p:cNvSpPr/>
          <p:nvPr/>
        </p:nvSpPr>
        <p:spPr>
          <a:xfrm>
            <a:off x="5671098" y="1602329"/>
            <a:ext cx="3244303" cy="594360"/>
          </a:xfrm>
          <a:prstGeom prst="rect">
            <a:avLst/>
          </a:prstGeom>
          <a:no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Revenue type and amount in the segment</a:t>
            </a:r>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Depreciation Expense</a:t>
            </a:r>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Operating Income	</a:t>
            </a:r>
            <a:endParaRPr b="0" i="0" sz="1400" u="none" cap="none" strike="noStrike">
              <a:solidFill>
                <a:srgbClr val="000000"/>
              </a:solidFill>
              <a:latin typeface="Arial"/>
              <a:ea typeface="Arial"/>
              <a:cs typeface="Arial"/>
              <a:sym typeface="Arial"/>
            </a:endParaRPr>
          </a:p>
        </p:txBody>
      </p:sp>
      <p:sp>
        <p:nvSpPr>
          <p:cNvPr id="673" name="Google Shape;673;p44"/>
          <p:cNvSpPr/>
          <p:nvPr/>
        </p:nvSpPr>
        <p:spPr>
          <a:xfrm>
            <a:off x="1801209" y="1203298"/>
            <a:ext cx="3244303" cy="249461"/>
          </a:xfrm>
          <a:prstGeom prst="rect">
            <a:avLst/>
          </a:prstGeom>
          <a:solidFill>
            <a:srgbClr val="00A1E2"/>
          </a:solid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lt1"/>
                </a:solidFill>
                <a:latin typeface="Arial"/>
                <a:ea typeface="Arial"/>
                <a:cs typeface="Arial"/>
                <a:sym typeface="Arial"/>
              </a:rPr>
              <a:t>Segment Projection</a:t>
            </a:r>
            <a:endParaRPr b="0" i="0" sz="1200" u="none" cap="none" strike="noStrike">
              <a:solidFill>
                <a:srgbClr val="000000"/>
              </a:solidFill>
              <a:latin typeface="Arial"/>
              <a:ea typeface="Arial"/>
              <a:cs typeface="Arial"/>
              <a:sym typeface="Arial"/>
            </a:endParaRPr>
          </a:p>
        </p:txBody>
      </p:sp>
      <p:sp>
        <p:nvSpPr>
          <p:cNvPr id="674" name="Google Shape;674;p44"/>
          <p:cNvSpPr/>
          <p:nvPr/>
        </p:nvSpPr>
        <p:spPr>
          <a:xfrm>
            <a:off x="5671098" y="1203298"/>
            <a:ext cx="3244303" cy="249461"/>
          </a:xfrm>
          <a:prstGeom prst="rect">
            <a:avLst/>
          </a:prstGeom>
          <a:solidFill>
            <a:srgbClr val="3AC3A4"/>
          </a:solid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lt1"/>
                </a:solidFill>
                <a:latin typeface="Arial"/>
                <a:ea typeface="Arial"/>
                <a:cs typeface="Arial"/>
                <a:sym typeface="Arial"/>
              </a:rPr>
              <a:t>Given Information</a:t>
            </a:r>
            <a:endParaRPr b="0" i="0" sz="1200" u="none" cap="none" strike="noStrike">
              <a:solidFill>
                <a:srgbClr val="000000"/>
              </a:solidFill>
              <a:latin typeface="Arial"/>
              <a:ea typeface="Arial"/>
              <a:cs typeface="Arial"/>
              <a:sym typeface="Arial"/>
            </a:endParaRPr>
          </a:p>
        </p:txBody>
      </p:sp>
      <p:sp>
        <p:nvSpPr>
          <p:cNvPr id="675" name="Google Shape;675;p44"/>
          <p:cNvSpPr/>
          <p:nvPr/>
        </p:nvSpPr>
        <p:spPr>
          <a:xfrm>
            <a:off x="1801209" y="2284797"/>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Service revenues will grow at a negligible rate</a:t>
            </a:r>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Product Revenues grow like historic average as and attempt to give conservative outlook</a:t>
            </a:r>
            <a:endParaRPr b="0" i="0" sz="1400" u="none" cap="none" strike="noStrike">
              <a:solidFill>
                <a:srgbClr val="000000"/>
              </a:solidFill>
              <a:latin typeface="Arial"/>
              <a:ea typeface="Arial"/>
              <a:cs typeface="Arial"/>
              <a:sym typeface="Arial"/>
            </a:endParaRPr>
          </a:p>
        </p:txBody>
      </p:sp>
      <p:sp>
        <p:nvSpPr>
          <p:cNvPr id="676" name="Google Shape;676;p44"/>
          <p:cNvSpPr/>
          <p:nvPr/>
        </p:nvSpPr>
        <p:spPr>
          <a:xfrm>
            <a:off x="1801209" y="2971401"/>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Remains constant at 56% given management expressed cost of sales remain fairly stable as a percent of revenue</a:t>
            </a:r>
            <a:endParaRPr b="0" i="0" sz="1400" u="none" cap="none" strike="noStrike">
              <a:solidFill>
                <a:srgbClr val="000000"/>
              </a:solidFill>
              <a:latin typeface="Arial"/>
              <a:ea typeface="Arial"/>
              <a:cs typeface="Arial"/>
              <a:sym typeface="Arial"/>
            </a:endParaRPr>
          </a:p>
        </p:txBody>
      </p:sp>
      <p:sp>
        <p:nvSpPr>
          <p:cNvPr id="677" name="Google Shape;677;p44"/>
          <p:cNvSpPr/>
          <p:nvPr/>
        </p:nvSpPr>
        <p:spPr>
          <a:xfrm>
            <a:off x="1801209" y="3658005"/>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Expenses were kept in line with historicals</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Besides R&amp;D expenses are unlikely grow as a percentage of revenue</a:t>
            </a:r>
            <a:endParaRPr b="0" i="0" sz="1400" u="none" cap="none" strike="noStrike">
              <a:solidFill>
                <a:srgbClr val="000000"/>
              </a:solidFill>
              <a:latin typeface="Arial"/>
              <a:ea typeface="Arial"/>
              <a:cs typeface="Arial"/>
              <a:sym typeface="Arial"/>
            </a:endParaRPr>
          </a:p>
        </p:txBody>
      </p:sp>
      <p:sp>
        <p:nvSpPr>
          <p:cNvPr id="678" name="Google Shape;678;p44"/>
          <p:cNvSpPr/>
          <p:nvPr/>
        </p:nvSpPr>
        <p:spPr>
          <a:xfrm>
            <a:off x="1801209" y="4344609"/>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Operating margin scales as charges associated with items like restructuring decrease over time</a:t>
            </a:r>
            <a:endParaRPr b="0" i="0" sz="1400" u="none" cap="none" strike="noStrike">
              <a:solidFill>
                <a:srgbClr val="000000"/>
              </a:solidFill>
              <a:latin typeface="Arial"/>
              <a:ea typeface="Arial"/>
              <a:cs typeface="Arial"/>
              <a:sym typeface="Arial"/>
            </a:endParaRPr>
          </a:p>
        </p:txBody>
      </p:sp>
      <p:sp>
        <p:nvSpPr>
          <p:cNvPr id="679" name="Google Shape;679;p44"/>
          <p:cNvSpPr/>
          <p:nvPr/>
        </p:nvSpPr>
        <p:spPr>
          <a:xfrm>
            <a:off x="1801209" y="5031211"/>
            <a:ext cx="3244303" cy="594360"/>
          </a:xfrm>
          <a:prstGeom prst="rect">
            <a:avLst/>
          </a:prstGeom>
          <a:noFill/>
          <a:ln cap="flat" cmpd="sng" w="12700">
            <a:solidFill>
              <a:srgbClr val="00A1E2"/>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Exit multiple of 10x AV/EBITDA (derived from comparable companies) leads us to a sensitized AV between $180 and $324</a:t>
            </a:r>
            <a:endParaRPr b="0" i="0" sz="1400" u="none" cap="none" strike="noStrike">
              <a:solidFill>
                <a:srgbClr val="000000"/>
              </a:solidFill>
              <a:latin typeface="Arial"/>
              <a:ea typeface="Arial"/>
              <a:cs typeface="Arial"/>
              <a:sym typeface="Arial"/>
            </a:endParaRPr>
          </a:p>
        </p:txBody>
      </p:sp>
      <p:sp>
        <p:nvSpPr>
          <p:cNvPr id="680" name="Google Shape;680;p44"/>
          <p:cNvSpPr txBox="1"/>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marR="0" rtl="0" algn="l">
              <a:lnSpc>
                <a:spcPct val="90000"/>
              </a:lnSpc>
              <a:spcBef>
                <a:spcPts val="0"/>
              </a:spcBef>
              <a:spcAft>
                <a:spcPts val="0"/>
              </a:spcAft>
              <a:buClr>
                <a:schemeClr val="lt2"/>
              </a:buClr>
              <a:buSzPts val="800"/>
              <a:buFont typeface="Arial"/>
              <a:buNone/>
            </a:pPr>
            <a:r>
              <a:rPr b="0" i="1" lang="en-US" sz="800" u="none" cap="none" strike="noStrike">
                <a:solidFill>
                  <a:schemeClr val="lt2"/>
                </a:solidFill>
                <a:latin typeface="Arial"/>
                <a:ea typeface="Arial"/>
                <a:cs typeface="Arial"/>
                <a:sym typeface="Arial"/>
              </a:rPr>
              <a:t>Source: S&amp;P Capital IQ</a:t>
            </a:r>
            <a:endParaRPr b="0" i="1" sz="800" u="none" cap="none" strike="noStrike">
              <a:solidFill>
                <a:schemeClr val="lt2"/>
              </a:solidFill>
              <a:latin typeface="Arial"/>
              <a:ea typeface="Arial"/>
              <a:cs typeface="Arial"/>
              <a:sym typeface="Arial"/>
            </a:endParaRPr>
          </a:p>
        </p:txBody>
      </p:sp>
      <p:sp>
        <p:nvSpPr>
          <p:cNvPr id="681" name="Google Shape;681;p44"/>
          <p:cNvSpPr/>
          <p:nvPr/>
        </p:nvSpPr>
        <p:spPr>
          <a:xfrm>
            <a:off x="5671098" y="2745290"/>
            <a:ext cx="3244303" cy="594360"/>
          </a:xfrm>
          <a:prstGeom prst="rect">
            <a:avLst/>
          </a:prstGeom>
          <a:no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Take a line items proportion of total revenue and multiply by revenue in the segment to estimate what the item would be within the segment</a:t>
            </a:r>
            <a:endParaRPr b="0" i="0" sz="1400" u="none" cap="none" strike="noStrike">
              <a:solidFill>
                <a:srgbClr val="000000"/>
              </a:solidFill>
              <a:latin typeface="Arial"/>
              <a:ea typeface="Arial"/>
              <a:cs typeface="Arial"/>
              <a:sym typeface="Arial"/>
            </a:endParaRPr>
          </a:p>
        </p:txBody>
      </p:sp>
      <p:sp>
        <p:nvSpPr>
          <p:cNvPr id="682" name="Google Shape;682;p44"/>
          <p:cNvSpPr/>
          <p:nvPr/>
        </p:nvSpPr>
        <p:spPr>
          <a:xfrm>
            <a:off x="5671098" y="2346259"/>
            <a:ext cx="3244303" cy="249461"/>
          </a:xfrm>
          <a:prstGeom prst="rect">
            <a:avLst/>
          </a:prstGeom>
          <a:solidFill>
            <a:srgbClr val="3AC3A4"/>
          </a:solid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lt1"/>
                </a:solidFill>
                <a:latin typeface="Arial"/>
                <a:ea typeface="Arial"/>
                <a:cs typeface="Arial"/>
                <a:sym typeface="Arial"/>
              </a:rPr>
              <a:t>Method</a:t>
            </a:r>
            <a:endParaRPr b="0" i="0" sz="1200" u="none" cap="none" strike="noStrike">
              <a:solidFill>
                <a:srgbClr val="000000"/>
              </a:solidFill>
              <a:latin typeface="Arial"/>
              <a:ea typeface="Arial"/>
              <a:cs typeface="Arial"/>
              <a:sym typeface="Arial"/>
            </a:endParaRPr>
          </a:p>
        </p:txBody>
      </p:sp>
      <p:sp>
        <p:nvSpPr>
          <p:cNvPr id="683" name="Google Shape;683;p44"/>
          <p:cNvSpPr/>
          <p:nvPr/>
        </p:nvSpPr>
        <p:spPr>
          <a:xfrm>
            <a:off x="5671098" y="5031211"/>
            <a:ext cx="3244303" cy="594360"/>
          </a:xfrm>
          <a:prstGeom prst="rect">
            <a:avLst/>
          </a:prstGeom>
          <a:no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Line items and expenses are constant as a proportion of revenue across Kratos’ different segments</a:t>
            </a:r>
            <a:endParaRPr b="0" i="0" sz="1400" u="none" cap="none" strike="noStrike">
              <a:solidFill>
                <a:srgbClr val="000000"/>
              </a:solidFill>
              <a:latin typeface="Arial"/>
              <a:ea typeface="Arial"/>
              <a:cs typeface="Arial"/>
              <a:sym typeface="Arial"/>
            </a:endParaRPr>
          </a:p>
        </p:txBody>
      </p:sp>
      <p:sp>
        <p:nvSpPr>
          <p:cNvPr id="684" name="Google Shape;684;p44"/>
          <p:cNvSpPr/>
          <p:nvPr/>
        </p:nvSpPr>
        <p:spPr>
          <a:xfrm>
            <a:off x="5671098" y="4632181"/>
            <a:ext cx="3244303" cy="249461"/>
          </a:xfrm>
          <a:prstGeom prst="rect">
            <a:avLst/>
          </a:prstGeom>
          <a:solidFill>
            <a:srgbClr val="3AC3A4"/>
          </a:solid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lt1"/>
                </a:solidFill>
                <a:latin typeface="Arial"/>
                <a:ea typeface="Arial"/>
                <a:cs typeface="Arial"/>
                <a:sym typeface="Arial"/>
              </a:rPr>
              <a:t>Simplifying Assumption</a:t>
            </a:r>
            <a:endParaRPr b="0" i="0" sz="1200" u="none" cap="none" strike="noStrike">
              <a:solidFill>
                <a:srgbClr val="000000"/>
              </a:solidFill>
              <a:latin typeface="Arial"/>
              <a:ea typeface="Arial"/>
              <a:cs typeface="Arial"/>
              <a:sym typeface="Arial"/>
            </a:endParaRPr>
          </a:p>
        </p:txBody>
      </p:sp>
      <p:sp>
        <p:nvSpPr>
          <p:cNvPr id="685" name="Google Shape;685;p44"/>
          <p:cNvSpPr/>
          <p:nvPr/>
        </p:nvSpPr>
        <p:spPr>
          <a:xfrm>
            <a:off x="5671098" y="3888251"/>
            <a:ext cx="3244303" cy="594360"/>
          </a:xfrm>
          <a:prstGeom prst="rect">
            <a:avLst/>
          </a:prstGeom>
          <a:no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Necessary balance to get from estimated expenses to reported operating income</a:t>
            </a:r>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Accounts for restructuring and one-off expenses </a:t>
            </a:r>
            <a:endParaRPr b="0" i="0" sz="1400" u="none" cap="none" strike="noStrike">
              <a:solidFill>
                <a:srgbClr val="000000"/>
              </a:solidFill>
              <a:latin typeface="Arial"/>
              <a:ea typeface="Arial"/>
              <a:cs typeface="Arial"/>
              <a:sym typeface="Arial"/>
            </a:endParaRPr>
          </a:p>
        </p:txBody>
      </p:sp>
      <p:sp>
        <p:nvSpPr>
          <p:cNvPr id="686" name="Google Shape;686;p44"/>
          <p:cNvSpPr/>
          <p:nvPr/>
        </p:nvSpPr>
        <p:spPr>
          <a:xfrm>
            <a:off x="5671098" y="3489220"/>
            <a:ext cx="3244303" cy="249461"/>
          </a:xfrm>
          <a:prstGeom prst="rect">
            <a:avLst/>
          </a:prstGeom>
          <a:solidFill>
            <a:srgbClr val="3AC3A4"/>
          </a:solid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200" u="none" cap="none" strike="noStrike">
                <a:solidFill>
                  <a:schemeClr val="lt1"/>
                </a:solidFill>
                <a:latin typeface="Arial"/>
                <a:ea typeface="Arial"/>
                <a:cs typeface="Arial"/>
                <a:sym typeface="Arial"/>
              </a:rPr>
              <a:t>“Catch-all” Explained </a:t>
            </a:r>
            <a:endParaRPr b="0" i="0" sz="1200" u="none" cap="none" strike="noStrike">
              <a:solidFill>
                <a:srgbClr val="000000"/>
              </a:solidFill>
              <a:latin typeface="Arial"/>
              <a:ea typeface="Arial"/>
              <a:cs typeface="Arial"/>
              <a:sym typeface="Arial"/>
            </a:endParaRPr>
          </a:p>
        </p:txBody>
      </p:sp>
      <p:grpSp>
        <p:nvGrpSpPr>
          <p:cNvPr id="687" name="Google Shape;687;p44"/>
          <p:cNvGrpSpPr/>
          <p:nvPr/>
        </p:nvGrpSpPr>
        <p:grpSpPr>
          <a:xfrm>
            <a:off x="6454841" y="36745"/>
            <a:ext cx="1355273" cy="510527"/>
            <a:chOff x="3754861" y="59647"/>
            <a:chExt cx="2450594" cy="510227"/>
          </a:xfrm>
        </p:grpSpPr>
        <p:grpSp>
          <p:nvGrpSpPr>
            <p:cNvPr id="688" name="Google Shape;688;p44"/>
            <p:cNvGrpSpPr/>
            <p:nvPr/>
          </p:nvGrpSpPr>
          <p:grpSpPr>
            <a:xfrm>
              <a:off x="3862043" y="67909"/>
              <a:ext cx="2343412" cy="492916"/>
              <a:chOff x="0" y="914541"/>
              <a:chExt cx="2343412" cy="492916"/>
            </a:xfrm>
          </p:grpSpPr>
          <p:sp>
            <p:nvSpPr>
              <p:cNvPr id="689" name="Google Shape;689;p44"/>
              <p:cNvSpPr/>
              <p:nvPr/>
            </p:nvSpPr>
            <p:spPr>
              <a:xfrm>
                <a:off x="0" y="914541"/>
                <a:ext cx="1232290" cy="492916"/>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4"/>
              <p:cNvSpPr txBox="1"/>
              <p:nvPr/>
            </p:nvSpPr>
            <p:spPr>
              <a:xfrm>
                <a:off x="246458"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Projections</a:t>
                </a:r>
                <a:endParaRPr/>
              </a:p>
            </p:txBody>
          </p:sp>
          <p:sp>
            <p:nvSpPr>
              <p:cNvPr id="691" name="Google Shape;691;p44"/>
              <p:cNvSpPr/>
              <p:nvPr/>
            </p:nvSpPr>
            <p:spPr>
              <a:xfrm>
                <a:off x="1111122" y="914541"/>
                <a:ext cx="1232290" cy="492916"/>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4"/>
              <p:cNvSpPr txBox="1"/>
              <p:nvPr/>
            </p:nvSpPr>
            <p:spPr>
              <a:xfrm>
                <a:off x="1357580"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Valuation</a:t>
                </a:r>
                <a:endParaRPr/>
              </a:p>
            </p:txBody>
          </p:sp>
        </p:grpSp>
        <p:sp>
          <p:nvSpPr>
            <p:cNvPr id="693" name="Google Shape;693;p44"/>
            <p:cNvSpPr/>
            <p:nvPr/>
          </p:nvSpPr>
          <p:spPr>
            <a:xfrm>
              <a:off x="3754861" y="59647"/>
              <a:ext cx="2418204"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45"/>
          <p:cNvSpPr txBox="1"/>
          <p:nvPr>
            <p:ph idx="2" type="body"/>
          </p:nvPr>
        </p:nvSpPr>
        <p:spPr>
          <a:xfrm>
            <a:off x="0" y="510058"/>
            <a:ext cx="8892988" cy="482600"/>
          </a:xfrm>
          <a:prstGeom prst="rect">
            <a:avLst/>
          </a:prstGeom>
          <a:noFill/>
          <a:ln>
            <a:noFill/>
          </a:ln>
        </p:spPr>
        <p:txBody>
          <a:bodyPr anchorCtr="0" anchor="b" bIns="45700" lIns="45700" spcFirstLastPara="1" rIns="45700" wrap="square" tIns="45700">
            <a:noAutofit/>
          </a:bodyPr>
          <a:lstStyle/>
          <a:p>
            <a:pPr indent="-228600" lvl="0" marL="457200" rtl="0" algn="l">
              <a:lnSpc>
                <a:spcPct val="100000"/>
              </a:lnSpc>
              <a:spcBef>
                <a:spcPts val="0"/>
              </a:spcBef>
              <a:spcAft>
                <a:spcPts val="0"/>
              </a:spcAft>
              <a:buClr>
                <a:schemeClr val="dk2"/>
              </a:buClr>
              <a:buSzPts val="2000"/>
              <a:buNone/>
            </a:pPr>
            <a:r>
              <a:rPr lang="en-US" sz="2200"/>
              <a:t>KTOS UMS DCF – Management Case – Exit Multiple Method</a:t>
            </a:r>
            <a:endParaRPr/>
          </a:p>
        </p:txBody>
      </p:sp>
      <p:sp>
        <p:nvSpPr>
          <p:cNvPr id="699" name="Google Shape;699;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700" name="Google Shape;700;p45"/>
          <p:cNvSpPr txBox="1"/>
          <p:nvPr/>
        </p:nvSpPr>
        <p:spPr>
          <a:xfrm>
            <a:off x="155505" y="1355858"/>
            <a:ext cx="1664329" cy="409342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CDFF"/>
                </a:solidFill>
                <a:latin typeface="Arial"/>
                <a:ea typeface="Arial"/>
                <a:cs typeface="Arial"/>
                <a:sym typeface="Arial"/>
              </a:rPr>
              <a:t>Key Assumptions:</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Valuation Date: November 11, 2024</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Effective Tax Rate: 21.0%</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WACC range of 8.8% - 10.6%</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Terminal value based on exit multiple method (7.0x and 13.0x)</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Final projection year: April 30, 2030</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No adjustments for midyear convention</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cxnSp>
        <p:nvCxnSpPr>
          <p:cNvPr id="701" name="Google Shape;701;p45"/>
          <p:cNvCxnSpPr/>
          <p:nvPr/>
        </p:nvCxnSpPr>
        <p:spPr>
          <a:xfrm>
            <a:off x="1821145" y="992658"/>
            <a:ext cx="0" cy="5180338"/>
          </a:xfrm>
          <a:prstGeom prst="straightConnector1">
            <a:avLst/>
          </a:prstGeom>
          <a:noFill/>
          <a:ln cap="flat" cmpd="sng" w="19050">
            <a:solidFill>
              <a:srgbClr val="C9C8C8"/>
            </a:solidFill>
            <a:prstDash val="solid"/>
            <a:round/>
            <a:headEnd len="sm" w="sm" type="none"/>
            <a:tailEnd len="sm" w="sm" type="none"/>
          </a:ln>
        </p:spPr>
      </p:cxnSp>
      <p:graphicFrame>
        <p:nvGraphicFramePr>
          <p:cNvPr id="702" name="Google Shape;702;p45"/>
          <p:cNvGraphicFramePr/>
          <p:nvPr/>
        </p:nvGraphicFramePr>
        <p:xfrm>
          <a:off x="1936377" y="4463505"/>
          <a:ext cx="3000000" cy="3000000"/>
        </p:xfrm>
        <a:graphic>
          <a:graphicData uri="http://schemas.openxmlformats.org/drawingml/2006/table">
            <a:tbl>
              <a:tblPr>
                <a:noFill/>
                <a:tableStyleId>{CD2059F3-1883-406C-95EC-54DB755B4F8F}</a:tableStyleId>
              </a:tblPr>
              <a:tblGrid>
                <a:gridCol w="1643125"/>
                <a:gridCol w="885575"/>
                <a:gridCol w="885575"/>
                <a:gridCol w="885575"/>
                <a:gridCol w="885575"/>
                <a:gridCol w="885575"/>
                <a:gridCol w="885575"/>
              </a:tblGrid>
              <a:tr h="190525">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Exit Multiple </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7.00x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13.00x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r>
              <a:tr h="190525">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Discount Rate</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8.8%</a:t>
                      </a:r>
                      <a:endParaRPr/>
                    </a:p>
                  </a:txBody>
                  <a:tcPr marT="0" marB="0" marR="0" marL="0" anchor="b">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10.6%</a:t>
                      </a:r>
                      <a:endParaRPr/>
                    </a:p>
                  </a:txBody>
                  <a:tcPr marT="0" marB="0" marR="0" marL="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8.8%</a:t>
                      </a:r>
                      <a:endParaRPr/>
                    </a:p>
                  </a:txBody>
                  <a:tcPr marT="0" marB="0" marR="0" marL="0" anchor="b">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10.6%</a:t>
                      </a:r>
                      <a:endParaRPr/>
                    </a:p>
                  </a:txBody>
                  <a:tcPr marT="0" marB="0" marR="0" marL="0" anchor="b">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90525">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Present Value:</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 </a:t>
                      </a:r>
                      <a:endParaRPr/>
                    </a:p>
                  </a:txBody>
                  <a:tcPr marT="0" marB="0" marR="0" marL="0" anchor="b">
                    <a:lnL cap="flat" cmpd="sng" w="12700">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12700">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90525">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Forecasted Free Cash Flow</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12 </a:t>
                      </a:r>
                      <a:endParaRPr/>
                    </a:p>
                  </a:txBody>
                  <a:tcPr marT="0" marB="0" marR="0" marL="0" anchor="b">
                    <a:lnL cap="flat" cmpd="sng" w="12700">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11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10 </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12 </a:t>
                      </a:r>
                      <a:endParaRPr/>
                    </a:p>
                  </a:txBody>
                  <a:tcPr marT="0" marB="0" marR="0" marL="0" anchor="b">
                    <a:lnL cap="flat" cmpd="sng" w="12700">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11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10 </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90525">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Terminal Value</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177 </a:t>
                      </a:r>
                      <a:endParaRPr/>
                    </a:p>
                  </a:txBody>
                  <a:tcPr marT="0" marB="0" marR="0" marL="0" anchor="b">
                    <a:lnL cap="flat" cmpd="sng" w="12700">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169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160 </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329 </a:t>
                      </a:r>
                      <a:endParaRPr/>
                    </a:p>
                  </a:txBody>
                  <a:tcPr marT="0" marB="0" marR="0" marL="0" anchor="b">
                    <a:lnL cap="flat" cmpd="sng" w="12700">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313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298 </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90525">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Aggregate Value</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190 </a:t>
                      </a:r>
                      <a:endParaRPr/>
                    </a:p>
                  </a:txBody>
                  <a:tcPr marT="0" marB="0" marR="0" marL="0" anchor="b">
                    <a:lnL cap="flat" cmpd="sng" w="12700">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180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171 </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342 </a:t>
                      </a:r>
                      <a:endParaRPr/>
                    </a:p>
                  </a:txBody>
                  <a:tcPr marT="0" marB="0" marR="0" marL="0" anchor="b">
                    <a:lnL cap="flat" cmpd="sng" w="12700">
                      <a:solidFill>
                        <a:schemeClr val="dk1"/>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324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308 </a:t>
                      </a:r>
                      <a:endParaRPr/>
                    </a:p>
                  </a:txBody>
                  <a:tcPr marT="0" marB="0" marR="0" marL="0" anchor="b">
                    <a:lnL cap="flat" cmpd="sng" w="9525">
                      <a:solidFill>
                        <a:srgbClr val="000000"/>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7F3EE"/>
                    </a:solidFill>
                  </a:tcPr>
                </a:tc>
              </a:tr>
            </a:tbl>
          </a:graphicData>
        </a:graphic>
      </p:graphicFrame>
      <p:graphicFrame>
        <p:nvGraphicFramePr>
          <p:cNvPr id="703" name="Google Shape;703;p45"/>
          <p:cNvGraphicFramePr/>
          <p:nvPr/>
        </p:nvGraphicFramePr>
        <p:xfrm>
          <a:off x="1936376" y="1145571"/>
          <a:ext cx="3000000" cy="3000000"/>
        </p:xfrm>
        <a:graphic>
          <a:graphicData uri="http://schemas.openxmlformats.org/drawingml/2006/table">
            <a:tbl>
              <a:tblPr>
                <a:noFill/>
                <a:tableStyleId>{CD2059F3-1883-406C-95EC-54DB755B4F8F}</a:tableStyleId>
              </a:tblPr>
              <a:tblGrid>
                <a:gridCol w="1457575"/>
                <a:gridCol w="785575"/>
                <a:gridCol w="785575"/>
                <a:gridCol w="785575"/>
                <a:gridCol w="785575"/>
                <a:gridCol w="785575"/>
                <a:gridCol w="785575"/>
                <a:gridCol w="785575"/>
              </a:tblGrid>
              <a:tr h="160950">
                <a:tc>
                  <a:txBody>
                    <a:bodyPr/>
                    <a:lstStyle/>
                    <a:p>
                      <a:pPr indent="0" lvl="0" marL="0" marR="0" rtl="0" algn="l">
                        <a:lnSpc>
                          <a:spcPct val="100000"/>
                        </a:lnSpc>
                        <a:spcBef>
                          <a:spcPts val="0"/>
                        </a:spcBef>
                        <a:spcAft>
                          <a:spcPts val="0"/>
                        </a:spcAft>
                        <a:buNone/>
                      </a:pPr>
                      <a:r>
                        <a:t/>
                      </a:r>
                      <a:endParaRPr b="1"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2024E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2025E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2026E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2027E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2028E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2029E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2030E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6095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Revenue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8000"/>
                          </a:solidFill>
                          <a:latin typeface="Arial"/>
                          <a:ea typeface="Arial"/>
                          <a:cs typeface="Arial"/>
                          <a:sym typeface="Arial"/>
                        </a:rPr>
                        <a:t>                    227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8000"/>
                          </a:solidFill>
                          <a:latin typeface="Arial"/>
                          <a:ea typeface="Arial"/>
                          <a:cs typeface="Arial"/>
                          <a:sym typeface="Arial"/>
                        </a:rPr>
                        <a:t>                    243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8000"/>
                          </a:solidFill>
                          <a:latin typeface="Arial"/>
                          <a:ea typeface="Arial"/>
                          <a:cs typeface="Arial"/>
                          <a:sym typeface="Arial"/>
                        </a:rPr>
                        <a:t>                    263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8000"/>
                          </a:solidFill>
                          <a:latin typeface="Arial"/>
                          <a:ea typeface="Arial"/>
                          <a:cs typeface="Arial"/>
                          <a:sym typeface="Arial"/>
                        </a:rPr>
                        <a:t>                    285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8000"/>
                          </a:solidFill>
                          <a:latin typeface="Arial"/>
                          <a:ea typeface="Arial"/>
                          <a:cs typeface="Arial"/>
                          <a:sym typeface="Arial"/>
                        </a:rPr>
                        <a:t>                    306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8000"/>
                          </a:solidFill>
                          <a:latin typeface="Arial"/>
                          <a:ea typeface="Arial"/>
                          <a:cs typeface="Arial"/>
                          <a:sym typeface="Arial"/>
                        </a:rPr>
                        <a:t>                    327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8000"/>
                          </a:solidFill>
                          <a:latin typeface="Arial"/>
                          <a:ea typeface="Arial"/>
                          <a:cs typeface="Arial"/>
                          <a:sym typeface="Arial"/>
                        </a:rPr>
                        <a:t>                    348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r>
              <a:tr h="160950">
                <a:tc>
                  <a:txBody>
                    <a:bodyPr/>
                    <a:lstStyle/>
                    <a:p>
                      <a:pPr indent="0" lvl="0" marL="0" marR="0" rtl="0" algn="l">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Growth</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15.2%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17.2%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18.4%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18.9%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19.7%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19.5%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095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Operating Expenses</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(221)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(238)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(255)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(274)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(289)</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(299)</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(319)</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9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Depreciation &amp; Amortization</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14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69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EBITDA</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22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29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42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44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r>
              <a:tr h="169000">
                <a:tc>
                  <a:txBody>
                    <a:bodyPr/>
                    <a:lstStyle/>
                    <a:p>
                      <a:pPr indent="0" lvl="0" marL="0" marR="0" rtl="0" algn="l">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Margin</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7.0%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6.6%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7.3%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7.9%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9.6%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12.8%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12.5%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9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Depreciation &amp; Amortization</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9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EBIT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28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29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r>
              <a:tr h="169000">
                <a:tc>
                  <a:txBody>
                    <a:bodyPr/>
                    <a:lstStyle/>
                    <a:p>
                      <a:pPr indent="0" lvl="0" marL="0" marR="0" rtl="0" algn="l">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Margin</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2.7%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2.3%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3.0%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3.6%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5.3%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8.5%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8.2%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9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Unlevered Taxes</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9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NOPAT</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22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23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r>
              <a:tr h="169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Depreciation &amp; Amortization</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14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9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Capital Expenditures</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(17)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69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Change in Net Working Capital</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8000"/>
                          </a:solidFill>
                          <a:latin typeface="Arial"/>
                          <a:ea typeface="Arial"/>
                          <a:cs typeface="Arial"/>
                          <a:sym typeface="Arial"/>
                        </a:rPr>
                        <a:t>                    (12)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8000"/>
                          </a:solidFill>
                          <a:latin typeface="Arial"/>
                          <a:ea typeface="Arial"/>
                          <a:cs typeface="Arial"/>
                          <a:sym typeface="Arial"/>
                        </a:rPr>
                        <a:t>                      (4)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8000"/>
                          </a:solidFill>
                          <a:latin typeface="Arial"/>
                          <a:ea typeface="Arial"/>
                          <a:cs typeface="Arial"/>
                          <a:sym typeface="Arial"/>
                        </a:rPr>
                        <a:t>                      (5)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8000"/>
                          </a:solidFill>
                          <a:latin typeface="Arial"/>
                          <a:ea typeface="Arial"/>
                          <a:cs typeface="Arial"/>
                          <a:sym typeface="Arial"/>
                        </a:rPr>
                        <a:t>                      (5)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8000"/>
                          </a:solidFill>
                          <a:latin typeface="Arial"/>
                          <a:ea typeface="Arial"/>
                          <a:cs typeface="Arial"/>
                          <a:sym typeface="Arial"/>
                        </a:rPr>
                        <a:t>                      (5)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8000"/>
                          </a:solidFill>
                          <a:latin typeface="Arial"/>
                          <a:ea typeface="Arial"/>
                          <a:cs typeface="Arial"/>
                          <a:sym typeface="Arial"/>
                        </a:rPr>
                        <a:t>                      (5)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8000"/>
                          </a:solidFill>
                          <a:latin typeface="Arial"/>
                          <a:ea typeface="Arial"/>
                          <a:cs typeface="Arial"/>
                          <a:sym typeface="Arial"/>
                        </a:rPr>
                        <a:t>                      (5)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69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Unlevered Free Cash Flow</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(9)</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9EAEC"/>
                    </a:solidFill>
                  </a:tcPr>
                </a:tc>
              </a:tr>
              <a:tr h="169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Stub-Year</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900" u="none" cap="none" strike="noStrike">
                        <a:solidFill>
                          <a:srgbClr val="000000"/>
                        </a:solidFill>
                        <a:latin typeface="Calibri"/>
                        <a:ea typeface="Calibri"/>
                        <a:cs typeface="Calibri"/>
                        <a:sym typeface="Calibri"/>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69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FCF For Discounting</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(9)</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15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r>
            </a:tbl>
          </a:graphicData>
        </a:graphic>
      </p:graphicFrame>
      <p:sp>
        <p:nvSpPr>
          <p:cNvPr id="704" name="Google Shape;704;p45"/>
          <p:cNvSpPr/>
          <p:nvPr/>
        </p:nvSpPr>
        <p:spPr>
          <a:xfrm>
            <a:off x="4393872" y="4368505"/>
            <a:ext cx="1009402" cy="1355799"/>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05" name="Google Shape;705;p45"/>
          <p:cNvGrpSpPr/>
          <p:nvPr/>
        </p:nvGrpSpPr>
        <p:grpSpPr>
          <a:xfrm>
            <a:off x="6514116" y="36745"/>
            <a:ext cx="2390203" cy="510527"/>
            <a:chOff x="3862043" y="59647"/>
            <a:chExt cx="4321949" cy="510227"/>
          </a:xfrm>
        </p:grpSpPr>
        <p:grpSp>
          <p:nvGrpSpPr>
            <p:cNvPr id="706" name="Google Shape;706;p45"/>
            <p:cNvGrpSpPr/>
            <p:nvPr/>
          </p:nvGrpSpPr>
          <p:grpSpPr>
            <a:xfrm>
              <a:off x="3862043" y="67910"/>
              <a:ext cx="2343411" cy="492915"/>
              <a:chOff x="0" y="914542"/>
              <a:chExt cx="2343411" cy="492915"/>
            </a:xfrm>
          </p:grpSpPr>
          <p:sp>
            <p:nvSpPr>
              <p:cNvPr id="707" name="Google Shape;707;p45"/>
              <p:cNvSpPr/>
              <p:nvPr/>
            </p:nvSpPr>
            <p:spPr>
              <a:xfrm>
                <a:off x="0" y="914542"/>
                <a:ext cx="1232289" cy="492915"/>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5"/>
              <p:cNvSpPr txBox="1"/>
              <p:nvPr/>
            </p:nvSpPr>
            <p:spPr>
              <a:xfrm>
                <a:off x="246458" y="914542"/>
                <a:ext cx="739374" cy="492915"/>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Projections</a:t>
                </a:r>
                <a:endParaRPr/>
              </a:p>
            </p:txBody>
          </p:sp>
          <p:sp>
            <p:nvSpPr>
              <p:cNvPr id="709" name="Google Shape;709;p45"/>
              <p:cNvSpPr/>
              <p:nvPr/>
            </p:nvSpPr>
            <p:spPr>
              <a:xfrm>
                <a:off x="1111122" y="914542"/>
                <a:ext cx="1232289" cy="492915"/>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5"/>
              <p:cNvSpPr txBox="1"/>
              <p:nvPr/>
            </p:nvSpPr>
            <p:spPr>
              <a:xfrm>
                <a:off x="1357580" y="914542"/>
                <a:ext cx="739374" cy="492915"/>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Valuation</a:t>
                </a:r>
                <a:endParaRPr/>
              </a:p>
            </p:txBody>
          </p:sp>
        </p:grpSp>
        <p:sp>
          <p:nvSpPr>
            <p:cNvPr id="711" name="Google Shape;711;p45"/>
            <p:cNvSpPr/>
            <p:nvPr/>
          </p:nvSpPr>
          <p:spPr>
            <a:xfrm>
              <a:off x="5765787" y="59647"/>
              <a:ext cx="2418205"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46"/>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KTOS UMS Acquisition Valuation Matrix</a:t>
            </a:r>
            <a:endParaRPr/>
          </a:p>
        </p:txBody>
      </p:sp>
      <p:sp>
        <p:nvSpPr>
          <p:cNvPr id="717" name="Google Shape;717;p46"/>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t/>
            </a:r>
            <a:endParaRPr/>
          </a:p>
        </p:txBody>
      </p:sp>
      <p:sp>
        <p:nvSpPr>
          <p:cNvPr id="718" name="Google Shape;718;p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719" name="Google Shape;719;p46"/>
          <p:cNvGraphicFramePr/>
          <p:nvPr/>
        </p:nvGraphicFramePr>
        <p:xfrm>
          <a:off x="228599" y="1492245"/>
          <a:ext cx="3000000" cy="3000000"/>
        </p:xfrm>
        <a:graphic>
          <a:graphicData uri="http://schemas.openxmlformats.org/drawingml/2006/table">
            <a:tbl>
              <a:tblPr>
                <a:noFill/>
                <a:tableStyleId>{CD2059F3-1883-406C-95EC-54DB755B4F8F}</a:tableStyleId>
              </a:tblPr>
              <a:tblGrid>
                <a:gridCol w="956350"/>
                <a:gridCol w="950600"/>
                <a:gridCol w="950600"/>
                <a:gridCol w="976350"/>
                <a:gridCol w="974450"/>
                <a:gridCol w="944850"/>
                <a:gridCol w="972525"/>
                <a:gridCol w="25400"/>
                <a:gridCol w="952525"/>
                <a:gridCol w="976350"/>
              </a:tblGrid>
              <a:tr h="39035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D7F3EE"/>
                    </a:solidFill>
                  </a:tcPr>
                </a:tc>
                <a:tc gridSpan="2">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AV/EBITDA</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D7F3EE"/>
                    </a:solidFill>
                  </a:tcPr>
                </a:tc>
                <a:tc hMerge="1"/>
                <a:tc gridSpan="5">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40% Cash / 60% Stock</a:t>
                      </a:r>
                      <a:endParaRPr/>
                    </a:p>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D7F3EE"/>
                    </a:solidFill>
                  </a:tcPr>
                </a:tc>
                <a:tc hMerge="1"/>
                <a:tc hMerge="1"/>
                <a:tc hMerge="1"/>
                <a:tc hMerge="1"/>
                <a:tc gridSpan="2">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Return Metrics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D7F3EE"/>
                    </a:solidFill>
                  </a:tcPr>
                </a:tc>
                <a:tc hMerge="1"/>
              </a:tr>
              <a:tr h="474875">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Aggregate Value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CY24E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CY25E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Equity Consideration</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Cash Consideration</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PF Net Leverage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AVAV / KTOS PF Ownership</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Year 5 ROIC</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Year 2 EPS Accretion (2026E)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tcPr>
                </a:tc>
              </a:tr>
              <a:tr h="316600">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METRIC:</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15.8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16.2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115.8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22.0</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6600">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$158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10.0x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9.8x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94.92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63.28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1.3x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98% / 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13.9%</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2.46%</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6600">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$168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10.6x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10.4x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100.92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67.28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1.3x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98% / 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13.1%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2.35%</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6600">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$178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11.3x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11.0x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106.92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71.28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1.3x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98% / 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12.3%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2.24%</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6600">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$188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11.9x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11.6x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112.92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75.28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1.4x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98% / 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gridSpan="2">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11.7%</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c hMerge="1"/>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2.13%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F1E0"/>
                    </a:solidFill>
                  </a:tcPr>
                </a:tc>
              </a:tr>
              <a:tr h="316600">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$198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12.5x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12.2x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118.92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79.28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1.4x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98% / 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11.1%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6600">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$208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13.2x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12.9x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124.92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83.28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1.4x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98% / 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10.6%</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1.92%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16600">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$218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13.8x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13.5x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130.92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87.28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1.4x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98% / 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10.1%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1.81%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grpSp>
        <p:nvGrpSpPr>
          <p:cNvPr id="720" name="Google Shape;720;p46"/>
          <p:cNvGrpSpPr/>
          <p:nvPr/>
        </p:nvGrpSpPr>
        <p:grpSpPr>
          <a:xfrm>
            <a:off x="6514116" y="36745"/>
            <a:ext cx="2390203" cy="510527"/>
            <a:chOff x="3862043" y="59647"/>
            <a:chExt cx="4321949" cy="510227"/>
          </a:xfrm>
        </p:grpSpPr>
        <p:grpSp>
          <p:nvGrpSpPr>
            <p:cNvPr id="721" name="Google Shape;721;p46"/>
            <p:cNvGrpSpPr/>
            <p:nvPr/>
          </p:nvGrpSpPr>
          <p:grpSpPr>
            <a:xfrm>
              <a:off x="3862043" y="67910"/>
              <a:ext cx="2343411" cy="492915"/>
              <a:chOff x="0" y="914542"/>
              <a:chExt cx="2343411" cy="492915"/>
            </a:xfrm>
          </p:grpSpPr>
          <p:sp>
            <p:nvSpPr>
              <p:cNvPr id="722" name="Google Shape;722;p46"/>
              <p:cNvSpPr/>
              <p:nvPr/>
            </p:nvSpPr>
            <p:spPr>
              <a:xfrm>
                <a:off x="0" y="914542"/>
                <a:ext cx="1232289" cy="492915"/>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6"/>
              <p:cNvSpPr txBox="1"/>
              <p:nvPr/>
            </p:nvSpPr>
            <p:spPr>
              <a:xfrm>
                <a:off x="246458" y="914542"/>
                <a:ext cx="739374" cy="492915"/>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Projections</a:t>
                </a:r>
                <a:endParaRPr/>
              </a:p>
            </p:txBody>
          </p:sp>
          <p:sp>
            <p:nvSpPr>
              <p:cNvPr id="724" name="Google Shape;724;p46"/>
              <p:cNvSpPr/>
              <p:nvPr/>
            </p:nvSpPr>
            <p:spPr>
              <a:xfrm>
                <a:off x="1111122" y="914542"/>
                <a:ext cx="1232289" cy="492915"/>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6"/>
              <p:cNvSpPr txBox="1"/>
              <p:nvPr/>
            </p:nvSpPr>
            <p:spPr>
              <a:xfrm>
                <a:off x="1357580" y="914542"/>
                <a:ext cx="739374" cy="492915"/>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Valuation</a:t>
                </a:r>
                <a:endParaRPr/>
              </a:p>
            </p:txBody>
          </p:sp>
        </p:grpSp>
        <p:sp>
          <p:nvSpPr>
            <p:cNvPr id="726" name="Google Shape;726;p46"/>
            <p:cNvSpPr/>
            <p:nvPr/>
          </p:nvSpPr>
          <p:spPr>
            <a:xfrm>
              <a:off x="5765787" y="59647"/>
              <a:ext cx="2418205"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47"/>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fontScale="55000" lnSpcReduction="20000"/>
          </a:bodyPr>
          <a:lstStyle/>
          <a:p>
            <a:pPr indent="-228600" lvl="0" marL="457200" rtl="0" algn="l">
              <a:lnSpc>
                <a:spcPct val="90000"/>
              </a:lnSpc>
              <a:spcBef>
                <a:spcPts val="1000"/>
              </a:spcBef>
              <a:spcAft>
                <a:spcPts val="0"/>
              </a:spcAft>
              <a:buClr>
                <a:schemeClr val="lt1"/>
              </a:buClr>
              <a:buSzPct val="181818"/>
              <a:buNone/>
            </a:pPr>
            <a:r>
              <a:rPr lang="en-US"/>
              <a:t>VI. Investment Proposal: Carve Out of KTOS Unmanned Systems Segment</a:t>
            </a:r>
            <a:endParaRPr/>
          </a:p>
        </p:txBody>
      </p:sp>
      <p:sp>
        <p:nvSpPr>
          <p:cNvPr id="732" name="Google Shape;732;p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733" name="Google Shape;733;p47"/>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228600" lvl="0" marL="457200" rtl="0" algn="r">
              <a:lnSpc>
                <a:spcPct val="90000"/>
              </a:lnSpc>
              <a:spcBef>
                <a:spcPts val="1000"/>
              </a:spcBef>
              <a:spcAft>
                <a:spcPts val="0"/>
              </a:spcAft>
              <a:buClr>
                <a:srgbClr val="7B7B7B"/>
              </a:buClr>
              <a:buSzPts val="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48"/>
          <p:cNvSpPr txBox="1"/>
          <p:nvPr>
            <p:ph idx="1" type="body"/>
          </p:nvPr>
        </p:nvSpPr>
        <p:spPr>
          <a:xfrm>
            <a:off x="228599" y="975219"/>
            <a:ext cx="8633067"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latin typeface="Arial"/>
                <a:ea typeface="Arial"/>
                <a:cs typeface="Arial"/>
                <a:sym typeface="Arial"/>
              </a:rPr>
              <a:t>KTOS’ declining sales, the companies’ previous collaborations, and recent consolidation lead to KTOS’ current positioning to sell to AVAV</a:t>
            </a:r>
            <a:endParaRPr/>
          </a:p>
        </p:txBody>
      </p:sp>
      <p:sp>
        <p:nvSpPr>
          <p:cNvPr id="739" name="Google Shape;739;p48"/>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Kratos: Why Now?</a:t>
            </a:r>
            <a:endParaRPr/>
          </a:p>
        </p:txBody>
      </p:sp>
      <p:sp>
        <p:nvSpPr>
          <p:cNvPr id="740" name="Google Shape;740;p48"/>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i="1" lang="en-US">
                <a:solidFill>
                  <a:srgbClr val="A5A5A5"/>
                </a:solidFill>
                <a:latin typeface="Arial"/>
                <a:ea typeface="Arial"/>
                <a:cs typeface="Arial"/>
                <a:sym typeface="Arial"/>
              </a:rPr>
              <a:t>Sources: CapIQ, Company Websites, Statista</a:t>
            </a:r>
            <a:endParaRPr/>
          </a:p>
        </p:txBody>
      </p:sp>
      <p:sp>
        <p:nvSpPr>
          <p:cNvPr id="741" name="Google Shape;741;p4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742" name="Google Shape;742;p48"/>
          <p:cNvGrpSpPr/>
          <p:nvPr/>
        </p:nvGrpSpPr>
        <p:grpSpPr>
          <a:xfrm>
            <a:off x="393344" y="1611347"/>
            <a:ext cx="8357312" cy="2123089"/>
            <a:chOff x="397805" y="1644868"/>
            <a:chExt cx="8357312" cy="2123089"/>
          </a:xfrm>
        </p:grpSpPr>
        <p:sp>
          <p:nvSpPr>
            <p:cNvPr id="743" name="Google Shape;743;p48"/>
            <p:cNvSpPr/>
            <p:nvPr/>
          </p:nvSpPr>
          <p:spPr>
            <a:xfrm>
              <a:off x="397805" y="1644868"/>
              <a:ext cx="2417379" cy="212308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rgbClr val="009EFF"/>
                  </a:solidFill>
                  <a:latin typeface="Arial"/>
                  <a:ea typeface="Arial"/>
                  <a:cs typeface="Arial"/>
                  <a:sym typeface="Arial"/>
                </a:rPr>
                <a:t>Declining Unmanned Systems Sales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The Kratos unmanned systems segment consists of tactical UAVs and aerial target drones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This segment would give AVAV access to additional aerial drone technology that AVAV could incorporate with their existing LMS and UxS product offerings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Product revenue declined by 5% from 2022 to 2023 after declining by 4% the previous year which could incentivize Kratos to sell to AVAV</a:t>
              </a:r>
              <a:endParaRPr/>
            </a:p>
          </p:txBody>
        </p:sp>
        <p:sp>
          <p:nvSpPr>
            <p:cNvPr id="744" name="Google Shape;744;p48"/>
            <p:cNvSpPr/>
            <p:nvPr/>
          </p:nvSpPr>
          <p:spPr>
            <a:xfrm>
              <a:off x="3503612" y="1644868"/>
              <a:ext cx="2417379" cy="212308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rgbClr val="009EFF"/>
                  </a:solidFill>
                  <a:latin typeface="Arial"/>
                  <a:ea typeface="Arial"/>
                  <a:cs typeface="Arial"/>
                  <a:sym typeface="Arial"/>
                </a:rPr>
                <a:t>Previous Collaborations Demonstrate Potential for Crossover</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In May 2019, AeroVironment collaborated with Kratos to incorporate AVAV’s tube-launched missile capabilities with Kratos’  larger unmanned drone systems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In September 2021, Kratos demonstrated its Airwolf unmanned aircraft to air-launch an AVAV Switchblade loitering munition </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These collaborations can increase both companies appeal for future defense contracts</a:t>
              </a:r>
              <a:endParaRPr b="0" i="0" sz="1000" u="none" cap="none" strike="noStrike">
                <a:solidFill>
                  <a:schemeClr val="lt1"/>
                </a:solidFill>
                <a:latin typeface="Arial"/>
                <a:ea typeface="Arial"/>
                <a:cs typeface="Arial"/>
                <a:sym typeface="Arial"/>
              </a:endParaRPr>
            </a:p>
          </p:txBody>
        </p:sp>
        <p:sp>
          <p:nvSpPr>
            <p:cNvPr id="745" name="Google Shape;745;p48"/>
            <p:cNvSpPr/>
            <p:nvPr/>
          </p:nvSpPr>
          <p:spPr>
            <a:xfrm>
              <a:off x="6337738" y="1644868"/>
              <a:ext cx="2417379" cy="2123089"/>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rgbClr val="009EFF"/>
                  </a:solidFill>
                  <a:latin typeface="Arial"/>
                  <a:ea typeface="Arial"/>
                  <a:cs typeface="Arial"/>
                  <a:sym typeface="Arial"/>
                </a:rPr>
                <a:t>Consolidation in the Defense Industry</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The defense industry has seen considerable consolidation in recent years through M&amp;A among defense contractors leading to fewer large firms dominating the market</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This consolidation has made it more difficult for smaller players like Kratos to secure Department of Defense contracts as the DoD tends to favor larger, established firms who can invest heavily in R&amp;D </a:t>
              </a:r>
              <a:endParaRPr/>
            </a:p>
          </p:txBody>
        </p:sp>
      </p:grpSp>
      <p:sp>
        <p:nvSpPr>
          <p:cNvPr id="746" name="Google Shape;746;p48"/>
          <p:cNvSpPr/>
          <p:nvPr/>
        </p:nvSpPr>
        <p:spPr>
          <a:xfrm>
            <a:off x="200687" y="1432884"/>
            <a:ext cx="320429" cy="334612"/>
          </a:xfrm>
          <a:prstGeom prst="ellipse">
            <a:avLst/>
          </a:prstGeom>
          <a:solidFill>
            <a:srgbClr val="009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a:p>
        </p:txBody>
      </p:sp>
      <p:sp>
        <p:nvSpPr>
          <p:cNvPr id="747" name="Google Shape;747;p48"/>
          <p:cNvSpPr/>
          <p:nvPr/>
        </p:nvSpPr>
        <p:spPr>
          <a:xfrm>
            <a:off x="3322369" y="1433275"/>
            <a:ext cx="320429" cy="334612"/>
          </a:xfrm>
          <a:prstGeom prst="ellipse">
            <a:avLst/>
          </a:prstGeom>
          <a:solidFill>
            <a:srgbClr val="009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2</a:t>
            </a:r>
            <a:endParaRPr/>
          </a:p>
        </p:txBody>
      </p:sp>
      <p:sp>
        <p:nvSpPr>
          <p:cNvPr id="748" name="Google Shape;748;p48"/>
          <p:cNvSpPr/>
          <p:nvPr/>
        </p:nvSpPr>
        <p:spPr>
          <a:xfrm>
            <a:off x="6156495" y="1454290"/>
            <a:ext cx="320429" cy="334612"/>
          </a:xfrm>
          <a:prstGeom prst="ellipse">
            <a:avLst/>
          </a:prstGeom>
          <a:solidFill>
            <a:srgbClr val="009E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a:p>
        </p:txBody>
      </p:sp>
      <p:graphicFrame>
        <p:nvGraphicFramePr>
          <p:cNvPr id="749" name="Google Shape;749;p48"/>
          <p:cNvGraphicFramePr/>
          <p:nvPr/>
        </p:nvGraphicFramePr>
        <p:xfrm>
          <a:off x="393344" y="4505516"/>
          <a:ext cx="2417380" cy="1626569"/>
        </p:xfrm>
        <a:graphic>
          <a:graphicData uri="http://schemas.openxmlformats.org/drawingml/2006/chart">
            <c:chart r:id="rId3"/>
          </a:graphicData>
        </a:graphic>
      </p:graphicFrame>
      <p:sp>
        <p:nvSpPr>
          <p:cNvPr id="750" name="Google Shape;750;p48"/>
          <p:cNvSpPr txBox="1"/>
          <p:nvPr/>
        </p:nvSpPr>
        <p:spPr>
          <a:xfrm>
            <a:off x="347438" y="4133416"/>
            <a:ext cx="2509189"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UMS Product Sales ($MM)</a:t>
            </a:r>
            <a:endParaRPr/>
          </a:p>
        </p:txBody>
      </p:sp>
      <p:cxnSp>
        <p:nvCxnSpPr>
          <p:cNvPr id="751" name="Google Shape;751;p48"/>
          <p:cNvCxnSpPr/>
          <p:nvPr/>
        </p:nvCxnSpPr>
        <p:spPr>
          <a:xfrm>
            <a:off x="393344" y="4384288"/>
            <a:ext cx="2417379" cy="0"/>
          </a:xfrm>
          <a:prstGeom prst="straightConnector1">
            <a:avLst/>
          </a:prstGeom>
          <a:noFill/>
          <a:ln cap="flat" cmpd="sng" w="12700">
            <a:solidFill>
              <a:schemeClr val="dk1"/>
            </a:solidFill>
            <a:prstDash val="solid"/>
            <a:round/>
            <a:headEnd len="sm" w="sm" type="none"/>
            <a:tailEnd len="sm" w="sm" type="none"/>
          </a:ln>
        </p:spPr>
      </p:cxnSp>
      <p:sp>
        <p:nvSpPr>
          <p:cNvPr id="752" name="Google Shape;752;p48"/>
          <p:cNvSpPr txBox="1"/>
          <p:nvPr/>
        </p:nvSpPr>
        <p:spPr>
          <a:xfrm>
            <a:off x="3481122" y="3957680"/>
            <a:ext cx="2417588" cy="46166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Timeline of Kratos and AeroVironment Collaborations</a:t>
            </a:r>
            <a:endParaRPr/>
          </a:p>
        </p:txBody>
      </p:sp>
      <p:cxnSp>
        <p:nvCxnSpPr>
          <p:cNvPr id="753" name="Google Shape;753;p48"/>
          <p:cNvCxnSpPr/>
          <p:nvPr/>
        </p:nvCxnSpPr>
        <p:spPr>
          <a:xfrm>
            <a:off x="3467609" y="4400058"/>
            <a:ext cx="2417379" cy="0"/>
          </a:xfrm>
          <a:prstGeom prst="straightConnector1">
            <a:avLst/>
          </a:prstGeom>
          <a:noFill/>
          <a:ln cap="flat" cmpd="sng" w="12700">
            <a:solidFill>
              <a:schemeClr val="dk1"/>
            </a:solidFill>
            <a:prstDash val="solid"/>
            <a:round/>
            <a:headEnd len="sm" w="sm" type="none"/>
            <a:tailEnd len="sm" w="sm" type="none"/>
          </a:ln>
        </p:spPr>
      </p:cxnSp>
      <p:sp>
        <p:nvSpPr>
          <p:cNvPr id="754" name="Google Shape;754;p48"/>
          <p:cNvSpPr txBox="1"/>
          <p:nvPr/>
        </p:nvSpPr>
        <p:spPr>
          <a:xfrm>
            <a:off x="6294879" y="4130948"/>
            <a:ext cx="2607075"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2023 Top DoD Contractors($MM)</a:t>
            </a:r>
            <a:endParaRPr/>
          </a:p>
        </p:txBody>
      </p:sp>
      <p:cxnSp>
        <p:nvCxnSpPr>
          <p:cNvPr id="755" name="Google Shape;755;p48"/>
          <p:cNvCxnSpPr/>
          <p:nvPr/>
        </p:nvCxnSpPr>
        <p:spPr>
          <a:xfrm>
            <a:off x="6294879" y="4421073"/>
            <a:ext cx="2417379" cy="0"/>
          </a:xfrm>
          <a:prstGeom prst="straightConnector1">
            <a:avLst/>
          </a:prstGeom>
          <a:noFill/>
          <a:ln cap="flat" cmpd="sng" w="12700">
            <a:solidFill>
              <a:schemeClr val="dk1"/>
            </a:solidFill>
            <a:prstDash val="solid"/>
            <a:round/>
            <a:headEnd len="sm" w="sm" type="none"/>
            <a:tailEnd len="sm" w="sm" type="none"/>
          </a:ln>
        </p:spPr>
      </p:cxnSp>
      <p:graphicFrame>
        <p:nvGraphicFramePr>
          <p:cNvPr id="756" name="Google Shape;756;p48"/>
          <p:cNvGraphicFramePr/>
          <p:nvPr/>
        </p:nvGraphicFramePr>
        <p:xfrm>
          <a:off x="6310726" y="4471057"/>
          <a:ext cx="2439930" cy="1722114"/>
        </p:xfrm>
        <a:graphic>
          <a:graphicData uri="http://schemas.openxmlformats.org/drawingml/2006/chart">
            <c:chart r:id="rId4"/>
          </a:graphicData>
        </a:graphic>
      </p:graphicFrame>
      <p:pic>
        <p:nvPicPr>
          <p:cNvPr id="757" name="Google Shape;757;p48"/>
          <p:cNvPicPr preferRelativeResize="0"/>
          <p:nvPr/>
        </p:nvPicPr>
        <p:blipFill rotWithShape="1">
          <a:blip r:embed="rId5">
            <a:alphaModFix/>
          </a:blip>
          <a:srcRect b="0" l="0" r="0" t="0"/>
          <a:stretch/>
        </p:blipFill>
        <p:spPr>
          <a:xfrm>
            <a:off x="6406793" y="6091095"/>
            <a:ext cx="505367" cy="76507"/>
          </a:xfrm>
          <a:prstGeom prst="rect">
            <a:avLst/>
          </a:prstGeom>
          <a:noFill/>
          <a:ln>
            <a:noFill/>
          </a:ln>
        </p:spPr>
      </p:pic>
      <p:pic>
        <p:nvPicPr>
          <p:cNvPr descr="RTX Corporation - Wikipedia" id="758" name="Google Shape;758;p48"/>
          <p:cNvPicPr preferRelativeResize="0"/>
          <p:nvPr/>
        </p:nvPicPr>
        <p:blipFill rotWithShape="1">
          <a:blip r:embed="rId6">
            <a:alphaModFix/>
          </a:blip>
          <a:srcRect b="0" l="0" r="0" t="0"/>
          <a:stretch/>
        </p:blipFill>
        <p:spPr>
          <a:xfrm>
            <a:off x="6929940" y="6250985"/>
            <a:ext cx="319667" cy="122745"/>
          </a:xfrm>
          <a:prstGeom prst="rect">
            <a:avLst/>
          </a:prstGeom>
          <a:noFill/>
          <a:ln>
            <a:noFill/>
          </a:ln>
        </p:spPr>
      </p:pic>
      <p:pic>
        <p:nvPicPr>
          <p:cNvPr descr="General Dynamics | MGS, LLC" id="759" name="Google Shape;759;p48"/>
          <p:cNvPicPr preferRelativeResize="0"/>
          <p:nvPr/>
        </p:nvPicPr>
        <p:blipFill rotWithShape="1">
          <a:blip r:embed="rId7">
            <a:alphaModFix/>
          </a:blip>
          <a:srcRect b="0" l="0" r="0" t="0"/>
          <a:stretch/>
        </p:blipFill>
        <p:spPr>
          <a:xfrm>
            <a:off x="8172758" y="6047732"/>
            <a:ext cx="461243" cy="194381"/>
          </a:xfrm>
          <a:prstGeom prst="rect">
            <a:avLst/>
          </a:prstGeom>
          <a:noFill/>
          <a:ln>
            <a:noFill/>
          </a:ln>
        </p:spPr>
      </p:pic>
      <p:pic>
        <p:nvPicPr>
          <p:cNvPr id="760" name="Google Shape;760;p48"/>
          <p:cNvPicPr preferRelativeResize="0"/>
          <p:nvPr/>
        </p:nvPicPr>
        <p:blipFill rotWithShape="1">
          <a:blip r:embed="rId8">
            <a:alphaModFix/>
          </a:blip>
          <a:srcRect b="0" l="0" r="0" t="0"/>
          <a:stretch/>
        </p:blipFill>
        <p:spPr>
          <a:xfrm>
            <a:off x="7714479" y="6259399"/>
            <a:ext cx="513188" cy="119192"/>
          </a:xfrm>
          <a:prstGeom prst="rect">
            <a:avLst/>
          </a:prstGeom>
          <a:noFill/>
          <a:ln>
            <a:noFill/>
          </a:ln>
        </p:spPr>
      </p:pic>
      <p:pic>
        <p:nvPicPr>
          <p:cNvPr descr="Northrop Grumman Logo - PNG and Vector - Logo Download" id="761" name="Google Shape;761;p48"/>
          <p:cNvPicPr preferRelativeResize="0"/>
          <p:nvPr/>
        </p:nvPicPr>
        <p:blipFill rotWithShape="1">
          <a:blip r:embed="rId9">
            <a:alphaModFix/>
          </a:blip>
          <a:srcRect b="0" l="0" r="0" t="0"/>
          <a:stretch/>
        </p:blipFill>
        <p:spPr>
          <a:xfrm>
            <a:off x="7282373" y="5892880"/>
            <a:ext cx="505368" cy="505368"/>
          </a:xfrm>
          <a:prstGeom prst="rect">
            <a:avLst/>
          </a:prstGeom>
          <a:noFill/>
          <a:ln>
            <a:noFill/>
          </a:ln>
        </p:spPr>
      </p:pic>
      <p:cxnSp>
        <p:nvCxnSpPr>
          <p:cNvPr id="762" name="Google Shape;762;p48"/>
          <p:cNvCxnSpPr/>
          <p:nvPr/>
        </p:nvCxnSpPr>
        <p:spPr>
          <a:xfrm>
            <a:off x="6277960" y="6057339"/>
            <a:ext cx="2472696" cy="0"/>
          </a:xfrm>
          <a:prstGeom prst="straightConnector1">
            <a:avLst/>
          </a:prstGeom>
          <a:noFill/>
          <a:ln cap="flat" cmpd="sng" w="12700">
            <a:solidFill>
              <a:schemeClr val="dk1"/>
            </a:solidFill>
            <a:prstDash val="solid"/>
            <a:round/>
            <a:headEnd len="sm" w="sm" type="none"/>
            <a:tailEnd len="sm" w="sm" type="none"/>
          </a:ln>
        </p:spPr>
      </p:cxnSp>
      <p:cxnSp>
        <p:nvCxnSpPr>
          <p:cNvPr id="763" name="Google Shape;763;p48"/>
          <p:cNvCxnSpPr/>
          <p:nvPr/>
        </p:nvCxnSpPr>
        <p:spPr>
          <a:xfrm>
            <a:off x="3467609" y="5283059"/>
            <a:ext cx="2417379" cy="0"/>
          </a:xfrm>
          <a:prstGeom prst="straightConnector1">
            <a:avLst/>
          </a:prstGeom>
          <a:noFill/>
          <a:ln cap="flat" cmpd="sng" w="12700">
            <a:solidFill>
              <a:schemeClr val="dk1"/>
            </a:solidFill>
            <a:prstDash val="solid"/>
            <a:round/>
            <a:headEnd len="sm" w="sm" type="none"/>
            <a:tailEnd len="sm" w="sm" type="none"/>
          </a:ln>
        </p:spPr>
      </p:cxnSp>
      <p:cxnSp>
        <p:nvCxnSpPr>
          <p:cNvPr id="764" name="Google Shape;764;p48"/>
          <p:cNvCxnSpPr/>
          <p:nvPr/>
        </p:nvCxnSpPr>
        <p:spPr>
          <a:xfrm>
            <a:off x="3735715" y="5061703"/>
            <a:ext cx="0" cy="211369"/>
          </a:xfrm>
          <a:prstGeom prst="straightConnector1">
            <a:avLst/>
          </a:prstGeom>
          <a:noFill/>
          <a:ln cap="flat" cmpd="sng" w="12700">
            <a:solidFill>
              <a:srgbClr val="0F213F"/>
            </a:solidFill>
            <a:prstDash val="solid"/>
            <a:round/>
            <a:headEnd len="sm" w="sm" type="none"/>
            <a:tailEnd len="sm" w="sm" type="none"/>
          </a:ln>
        </p:spPr>
      </p:cxnSp>
      <p:cxnSp>
        <p:nvCxnSpPr>
          <p:cNvPr id="765" name="Google Shape;765;p48"/>
          <p:cNvCxnSpPr/>
          <p:nvPr/>
        </p:nvCxnSpPr>
        <p:spPr>
          <a:xfrm>
            <a:off x="4278688" y="5283059"/>
            <a:ext cx="0" cy="211369"/>
          </a:xfrm>
          <a:prstGeom prst="straightConnector1">
            <a:avLst/>
          </a:prstGeom>
          <a:noFill/>
          <a:ln cap="flat" cmpd="sng" w="12700">
            <a:solidFill>
              <a:srgbClr val="0F213F"/>
            </a:solidFill>
            <a:prstDash val="solid"/>
            <a:round/>
            <a:headEnd len="sm" w="sm" type="none"/>
            <a:tailEnd len="sm" w="sm" type="none"/>
          </a:ln>
        </p:spPr>
      </p:cxnSp>
      <p:cxnSp>
        <p:nvCxnSpPr>
          <p:cNvPr id="766" name="Google Shape;766;p48"/>
          <p:cNvCxnSpPr/>
          <p:nvPr/>
        </p:nvCxnSpPr>
        <p:spPr>
          <a:xfrm>
            <a:off x="4880629" y="5071690"/>
            <a:ext cx="0" cy="211369"/>
          </a:xfrm>
          <a:prstGeom prst="straightConnector1">
            <a:avLst/>
          </a:prstGeom>
          <a:noFill/>
          <a:ln cap="flat" cmpd="sng" w="12700">
            <a:solidFill>
              <a:srgbClr val="0F213F"/>
            </a:solidFill>
            <a:prstDash val="solid"/>
            <a:round/>
            <a:headEnd len="sm" w="sm" type="none"/>
            <a:tailEnd len="sm" w="sm" type="none"/>
          </a:ln>
        </p:spPr>
      </p:cxnSp>
      <p:cxnSp>
        <p:nvCxnSpPr>
          <p:cNvPr id="767" name="Google Shape;767;p48"/>
          <p:cNvCxnSpPr/>
          <p:nvPr/>
        </p:nvCxnSpPr>
        <p:spPr>
          <a:xfrm>
            <a:off x="5353912" y="5283059"/>
            <a:ext cx="0" cy="211369"/>
          </a:xfrm>
          <a:prstGeom prst="straightConnector1">
            <a:avLst/>
          </a:prstGeom>
          <a:noFill/>
          <a:ln cap="flat" cmpd="sng" w="12700">
            <a:solidFill>
              <a:srgbClr val="0F213F"/>
            </a:solidFill>
            <a:prstDash val="solid"/>
            <a:round/>
            <a:headEnd len="sm" w="sm" type="none"/>
            <a:tailEnd len="sm" w="sm" type="none"/>
          </a:ln>
        </p:spPr>
      </p:cxnSp>
      <p:sp>
        <p:nvSpPr>
          <p:cNvPr id="768" name="Google Shape;768;p48"/>
          <p:cNvSpPr txBox="1"/>
          <p:nvPr/>
        </p:nvSpPr>
        <p:spPr>
          <a:xfrm>
            <a:off x="3559778" y="5296052"/>
            <a:ext cx="390572"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2012</a:t>
            </a:r>
            <a:endParaRPr/>
          </a:p>
        </p:txBody>
      </p:sp>
      <p:sp>
        <p:nvSpPr>
          <p:cNvPr id="769" name="Google Shape;769;p48"/>
          <p:cNvSpPr txBox="1"/>
          <p:nvPr/>
        </p:nvSpPr>
        <p:spPr>
          <a:xfrm>
            <a:off x="4105410" y="5065220"/>
            <a:ext cx="390572"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2015</a:t>
            </a:r>
            <a:endParaRPr/>
          </a:p>
        </p:txBody>
      </p:sp>
      <p:sp>
        <p:nvSpPr>
          <p:cNvPr id="770" name="Google Shape;770;p48"/>
          <p:cNvSpPr txBox="1"/>
          <p:nvPr/>
        </p:nvSpPr>
        <p:spPr>
          <a:xfrm>
            <a:off x="4689738" y="5286915"/>
            <a:ext cx="390572"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2019</a:t>
            </a:r>
            <a:endParaRPr/>
          </a:p>
        </p:txBody>
      </p:sp>
      <p:sp>
        <p:nvSpPr>
          <p:cNvPr id="771" name="Google Shape;771;p48"/>
          <p:cNvSpPr txBox="1"/>
          <p:nvPr/>
        </p:nvSpPr>
        <p:spPr>
          <a:xfrm>
            <a:off x="5187523" y="5061958"/>
            <a:ext cx="390572"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2021</a:t>
            </a:r>
            <a:endParaRPr/>
          </a:p>
        </p:txBody>
      </p:sp>
      <p:sp>
        <p:nvSpPr>
          <p:cNvPr id="772" name="Google Shape;772;p48"/>
          <p:cNvSpPr txBox="1"/>
          <p:nvPr/>
        </p:nvSpPr>
        <p:spPr>
          <a:xfrm>
            <a:off x="3467609" y="4547376"/>
            <a:ext cx="817471" cy="507831"/>
          </a:xfrm>
          <a:prstGeom prst="rect">
            <a:avLst/>
          </a:prstGeom>
          <a:noFill/>
          <a:ln cap="flat" cmpd="sng" w="9525">
            <a:solidFill>
              <a:srgbClr val="009EFF"/>
            </a:solidFill>
            <a:prstDash val="dash"/>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AVAV launches Switchblade</a:t>
            </a:r>
            <a:endParaRPr/>
          </a:p>
        </p:txBody>
      </p:sp>
      <p:sp>
        <p:nvSpPr>
          <p:cNvPr id="773" name="Google Shape;773;p48"/>
          <p:cNvSpPr txBox="1"/>
          <p:nvPr/>
        </p:nvSpPr>
        <p:spPr>
          <a:xfrm>
            <a:off x="3919385" y="5498519"/>
            <a:ext cx="714624" cy="784830"/>
          </a:xfrm>
          <a:prstGeom prst="rect">
            <a:avLst/>
          </a:prstGeom>
          <a:noFill/>
          <a:ln cap="flat" cmpd="sng" w="9525">
            <a:solidFill>
              <a:srgbClr val="009EFF"/>
            </a:solidFill>
            <a:prstDash val="dash"/>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Kratos develops its Mako Tactical UAS</a:t>
            </a:r>
            <a:endParaRPr/>
          </a:p>
        </p:txBody>
      </p:sp>
      <p:sp>
        <p:nvSpPr>
          <p:cNvPr id="774" name="Google Shape;774;p48"/>
          <p:cNvSpPr txBox="1"/>
          <p:nvPr/>
        </p:nvSpPr>
        <p:spPr>
          <a:xfrm>
            <a:off x="4454892" y="4431909"/>
            <a:ext cx="1006334" cy="646331"/>
          </a:xfrm>
          <a:prstGeom prst="rect">
            <a:avLst/>
          </a:prstGeom>
          <a:noFill/>
          <a:ln cap="flat" cmpd="sng" w="9525">
            <a:solidFill>
              <a:srgbClr val="009EFF"/>
            </a:solidFill>
            <a:prstDash val="dash"/>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AVAV and Kratos reveal integrated unmanned system solutions</a:t>
            </a:r>
            <a:endParaRPr/>
          </a:p>
        </p:txBody>
      </p:sp>
      <p:sp>
        <p:nvSpPr>
          <p:cNvPr id="775" name="Google Shape;775;p48"/>
          <p:cNvSpPr txBox="1"/>
          <p:nvPr/>
        </p:nvSpPr>
        <p:spPr>
          <a:xfrm>
            <a:off x="4919538" y="5498519"/>
            <a:ext cx="973405" cy="784830"/>
          </a:xfrm>
          <a:prstGeom prst="rect">
            <a:avLst/>
          </a:prstGeom>
          <a:noFill/>
          <a:ln cap="flat" cmpd="sng" w="9525">
            <a:solidFill>
              <a:srgbClr val="009EFF"/>
            </a:solidFill>
            <a:prstDash val="dash"/>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Kratos demonstrates its Airwolf launching an AVAV Switchblade</a:t>
            </a:r>
            <a:endParaRPr/>
          </a:p>
        </p:txBody>
      </p:sp>
      <p:grpSp>
        <p:nvGrpSpPr>
          <p:cNvPr id="776" name="Google Shape;776;p48"/>
          <p:cNvGrpSpPr/>
          <p:nvPr/>
        </p:nvGrpSpPr>
        <p:grpSpPr>
          <a:xfrm>
            <a:off x="6476924" y="-417"/>
            <a:ext cx="1591762" cy="553724"/>
            <a:chOff x="4289944" y="-359046"/>
            <a:chExt cx="2478302" cy="1696838"/>
          </a:xfrm>
        </p:grpSpPr>
        <p:grpSp>
          <p:nvGrpSpPr>
            <p:cNvPr id="777" name="Google Shape;777;p48"/>
            <p:cNvGrpSpPr/>
            <p:nvPr/>
          </p:nvGrpSpPr>
          <p:grpSpPr>
            <a:xfrm>
              <a:off x="4379512" y="-359046"/>
              <a:ext cx="2388734" cy="502891"/>
              <a:chOff x="2103" y="56930"/>
              <a:chExt cx="2388734" cy="502891"/>
            </a:xfrm>
          </p:grpSpPr>
          <p:sp>
            <p:nvSpPr>
              <p:cNvPr id="778" name="Google Shape;778;p48"/>
              <p:cNvSpPr/>
              <p:nvPr/>
            </p:nvSpPr>
            <p:spPr>
              <a:xfrm>
                <a:off x="2103" y="56930"/>
                <a:ext cx="1257228" cy="502891"/>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8"/>
              <p:cNvSpPr txBox="1"/>
              <p:nvPr/>
            </p:nvSpPr>
            <p:spPr>
              <a:xfrm>
                <a:off x="253549"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Perspective</a:t>
                </a:r>
                <a:endParaRPr/>
              </a:p>
            </p:txBody>
          </p:sp>
          <p:sp>
            <p:nvSpPr>
              <p:cNvPr id="780" name="Google Shape;780;p48"/>
              <p:cNvSpPr/>
              <p:nvPr/>
            </p:nvSpPr>
            <p:spPr>
              <a:xfrm>
                <a:off x="1133609" y="56930"/>
                <a:ext cx="1257228" cy="502891"/>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8"/>
              <p:cNvSpPr txBox="1"/>
              <p:nvPr/>
            </p:nvSpPr>
            <p:spPr>
              <a:xfrm>
                <a:off x="1385055"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Strategic Compatibility</a:t>
                </a:r>
                <a:endParaRPr/>
              </a:p>
            </p:txBody>
          </p:sp>
        </p:grpSp>
        <p:sp>
          <p:nvSpPr>
            <p:cNvPr id="782" name="Google Shape;782;p48"/>
            <p:cNvSpPr/>
            <p:nvPr/>
          </p:nvSpPr>
          <p:spPr>
            <a:xfrm>
              <a:off x="4289944" y="-308765"/>
              <a:ext cx="2115865" cy="164655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49"/>
          <p:cNvSpPr/>
          <p:nvPr/>
        </p:nvSpPr>
        <p:spPr>
          <a:xfrm rot="5400000">
            <a:off x="-2497926" y="1908597"/>
            <a:ext cx="4485433" cy="3357403"/>
          </a:xfrm>
          <a:prstGeom prst="arc">
            <a:avLst>
              <a:gd fmla="val 11874526" name="adj1"/>
              <a:gd fmla="val 20445303" name="adj2"/>
            </a:avLst>
          </a:prstGeom>
          <a:noFill/>
          <a:ln cap="flat" cmpd="sng" w="762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788" name="Google Shape;788;p49"/>
          <p:cNvSpPr txBox="1"/>
          <p:nvPr>
            <p:ph idx="2" type="body"/>
          </p:nvPr>
        </p:nvSpPr>
        <p:spPr>
          <a:xfrm>
            <a:off x="0" y="498968"/>
            <a:ext cx="6861175" cy="482600"/>
          </a:xfrm>
          <a:prstGeom prst="rect">
            <a:avLst/>
          </a:prstGeom>
          <a:noFill/>
          <a:ln>
            <a:noFill/>
          </a:ln>
        </p:spPr>
        <p:txBody>
          <a:bodyPr anchorCtr="0" anchor="b" bIns="45700" lIns="45700" spcFirstLastPara="1" rIns="45700" wrap="square" tIns="45700">
            <a:normAutofit/>
          </a:bodyPr>
          <a:lstStyle/>
          <a:p>
            <a:pPr indent="-228600" lvl="0" marL="457200" rtl="0" algn="l">
              <a:lnSpc>
                <a:spcPct val="100000"/>
              </a:lnSpc>
              <a:spcBef>
                <a:spcPts val="0"/>
              </a:spcBef>
              <a:spcAft>
                <a:spcPts val="0"/>
              </a:spcAft>
              <a:buClr>
                <a:schemeClr val="dk2"/>
              </a:buClr>
              <a:buSzPts val="2000"/>
              <a:buNone/>
            </a:pPr>
            <a:r>
              <a:rPr lang="en-US" sz="2200"/>
              <a:t>Acquisition Rationale</a:t>
            </a:r>
            <a:endParaRPr sz="2200"/>
          </a:p>
        </p:txBody>
      </p:sp>
      <p:sp>
        <p:nvSpPr>
          <p:cNvPr id="789" name="Google Shape;789;p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grpSp>
        <p:nvGrpSpPr>
          <p:cNvPr id="790" name="Google Shape;790;p49"/>
          <p:cNvGrpSpPr/>
          <p:nvPr/>
        </p:nvGrpSpPr>
        <p:grpSpPr>
          <a:xfrm>
            <a:off x="228501" y="1327695"/>
            <a:ext cx="2893070" cy="4405766"/>
            <a:chOff x="442457" y="1734500"/>
            <a:chExt cx="2405620" cy="3583118"/>
          </a:xfrm>
        </p:grpSpPr>
        <p:sp>
          <p:nvSpPr>
            <p:cNvPr id="791" name="Google Shape;791;p49"/>
            <p:cNvSpPr/>
            <p:nvPr/>
          </p:nvSpPr>
          <p:spPr>
            <a:xfrm>
              <a:off x="906014" y="1812882"/>
              <a:ext cx="1937246" cy="627058"/>
            </a:xfrm>
            <a:custGeom>
              <a:rect b="b" l="l" r="r" t="t"/>
              <a:pathLst>
                <a:path extrusionOk="0" h="627058" w="1659264">
                  <a:moveTo>
                    <a:pt x="0" y="0"/>
                  </a:moveTo>
                  <a:lnTo>
                    <a:pt x="1659264" y="0"/>
                  </a:lnTo>
                  <a:lnTo>
                    <a:pt x="1659264" y="627058"/>
                  </a:lnTo>
                  <a:lnTo>
                    <a:pt x="0" y="627058"/>
                  </a:lnTo>
                  <a:lnTo>
                    <a:pt x="0" y="0"/>
                  </a:lnTo>
                  <a:close/>
                </a:path>
              </a:pathLst>
            </a:custGeom>
            <a:solidFill>
              <a:schemeClr val="dk2"/>
            </a:solidFill>
            <a:ln cap="flat" cmpd="sng" w="12700">
              <a:solidFill>
                <a:schemeClr val="lt1"/>
              </a:solidFill>
              <a:prstDash val="solid"/>
              <a:miter lim="800000"/>
              <a:headEnd len="sm" w="sm" type="none"/>
              <a:tailEnd len="sm" w="sm" type="none"/>
            </a:ln>
          </p:spPr>
          <p:txBody>
            <a:bodyPr anchorCtr="0" anchor="ctr" bIns="86350" lIns="497725" spcFirstLastPara="1" rIns="86350" wrap="square" tIns="86350">
              <a:noAutofit/>
            </a:bodyPr>
            <a:lstStyle/>
            <a:p>
              <a:pPr indent="0" lvl="0" marL="0" marR="0" rtl="0" algn="ctr">
                <a:lnSpc>
                  <a:spcPct val="9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Complementary Product Offerings</a:t>
              </a:r>
              <a:endParaRPr b="1" i="0" sz="1200" u="none" cap="none" strike="noStrike">
                <a:solidFill>
                  <a:schemeClr val="lt1"/>
                </a:solidFill>
                <a:latin typeface="Arial"/>
                <a:ea typeface="Arial"/>
                <a:cs typeface="Arial"/>
                <a:sym typeface="Arial"/>
              </a:endParaRPr>
            </a:p>
          </p:txBody>
        </p:sp>
        <p:sp>
          <p:nvSpPr>
            <p:cNvPr id="792" name="Google Shape;792;p49"/>
            <p:cNvSpPr/>
            <p:nvPr/>
          </p:nvSpPr>
          <p:spPr>
            <a:xfrm>
              <a:off x="442538" y="1734500"/>
              <a:ext cx="783823" cy="783823"/>
            </a:xfrm>
            <a:prstGeom prst="ellipse">
              <a:avLst/>
            </a:prstGeom>
            <a:solidFill>
              <a:schemeClr val="dk2"/>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793" name="Google Shape;793;p49"/>
            <p:cNvSpPr/>
            <p:nvPr/>
          </p:nvSpPr>
          <p:spPr>
            <a:xfrm>
              <a:off x="1513070" y="2753633"/>
              <a:ext cx="1335007" cy="627058"/>
            </a:xfrm>
            <a:custGeom>
              <a:rect b="b" l="l" r="r" t="t"/>
              <a:pathLst>
                <a:path extrusionOk="0" h="627058" w="1806939">
                  <a:moveTo>
                    <a:pt x="0" y="0"/>
                  </a:moveTo>
                  <a:lnTo>
                    <a:pt x="1806939" y="0"/>
                  </a:lnTo>
                  <a:lnTo>
                    <a:pt x="1806939" y="627058"/>
                  </a:lnTo>
                  <a:lnTo>
                    <a:pt x="0" y="627058"/>
                  </a:lnTo>
                  <a:lnTo>
                    <a:pt x="0" y="0"/>
                  </a:lnTo>
                  <a:close/>
                </a:path>
              </a:pathLst>
            </a:custGeom>
            <a:solidFill>
              <a:srgbClr val="A9B0B1"/>
            </a:solidFill>
            <a:ln cap="flat" cmpd="sng" w="12700">
              <a:solidFill>
                <a:schemeClr val="lt1"/>
              </a:solidFill>
              <a:prstDash val="solid"/>
              <a:miter lim="800000"/>
              <a:headEnd len="sm" w="sm" type="none"/>
              <a:tailEnd len="sm" w="sm" type="none"/>
            </a:ln>
          </p:spPr>
          <p:txBody>
            <a:bodyPr anchorCtr="0" anchor="ctr" bIns="86350" lIns="497725" spcFirstLastPara="1" rIns="86350" wrap="square" tIns="86350">
              <a:noAutofit/>
            </a:bodyPr>
            <a:lstStyle/>
            <a:p>
              <a:pPr indent="0" lvl="0" marL="0" marR="0" rtl="0" algn="ctr">
                <a:lnSpc>
                  <a:spcPct val="9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New Market Penetration</a:t>
              </a:r>
              <a:endParaRPr b="0" i="0" sz="3400" u="none" cap="none" strike="noStrike">
                <a:solidFill>
                  <a:schemeClr val="lt1"/>
                </a:solidFill>
                <a:latin typeface="Arial"/>
                <a:ea typeface="Arial"/>
                <a:cs typeface="Arial"/>
                <a:sym typeface="Arial"/>
              </a:endParaRPr>
            </a:p>
          </p:txBody>
        </p:sp>
        <p:sp>
          <p:nvSpPr>
            <p:cNvPr id="794" name="Google Shape;794;p49"/>
            <p:cNvSpPr/>
            <p:nvPr/>
          </p:nvSpPr>
          <p:spPr>
            <a:xfrm>
              <a:off x="1054285" y="2675250"/>
              <a:ext cx="783823" cy="783823"/>
            </a:xfrm>
            <a:prstGeom prst="ellipse">
              <a:avLst/>
            </a:prstGeom>
            <a:solidFill>
              <a:srgbClr val="A9B0B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795" name="Google Shape;795;p49"/>
            <p:cNvSpPr/>
            <p:nvPr/>
          </p:nvSpPr>
          <p:spPr>
            <a:xfrm>
              <a:off x="1523156" y="3694384"/>
              <a:ext cx="1320103" cy="627058"/>
            </a:xfrm>
            <a:custGeom>
              <a:rect b="b" l="l" r="r" t="t"/>
              <a:pathLst>
                <a:path extrusionOk="0" h="627058" w="1786766">
                  <a:moveTo>
                    <a:pt x="0" y="0"/>
                  </a:moveTo>
                  <a:lnTo>
                    <a:pt x="1786766" y="0"/>
                  </a:lnTo>
                  <a:lnTo>
                    <a:pt x="1786766" y="627058"/>
                  </a:lnTo>
                  <a:lnTo>
                    <a:pt x="0" y="627058"/>
                  </a:lnTo>
                  <a:lnTo>
                    <a:pt x="0" y="0"/>
                  </a:lnTo>
                  <a:close/>
                </a:path>
              </a:pathLst>
            </a:custGeom>
            <a:solidFill>
              <a:srgbClr val="00B0F0"/>
            </a:solidFill>
            <a:ln cap="flat" cmpd="sng" w="12700">
              <a:solidFill>
                <a:schemeClr val="lt1"/>
              </a:solidFill>
              <a:prstDash val="solid"/>
              <a:miter lim="800000"/>
              <a:headEnd len="sm" w="sm" type="none"/>
              <a:tailEnd len="sm" w="sm" type="none"/>
            </a:ln>
          </p:spPr>
          <p:txBody>
            <a:bodyPr anchorCtr="0" anchor="ctr" bIns="86350" lIns="497725" spcFirstLastPara="1" rIns="86350" wrap="square" tIns="86350">
              <a:noAutofit/>
            </a:bodyPr>
            <a:lstStyle/>
            <a:p>
              <a:pPr indent="0" lvl="0" marL="0" marR="0" rtl="0" algn="ctr">
                <a:lnSpc>
                  <a:spcPct val="9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Synergized R&amp;D</a:t>
              </a:r>
              <a:endParaRPr b="1" i="0" sz="1200" u="none" cap="none" strike="noStrike">
                <a:solidFill>
                  <a:schemeClr val="lt1"/>
                </a:solidFill>
                <a:latin typeface="Arial"/>
                <a:ea typeface="Arial"/>
                <a:cs typeface="Arial"/>
                <a:sym typeface="Arial"/>
              </a:endParaRPr>
            </a:p>
          </p:txBody>
        </p:sp>
        <p:sp>
          <p:nvSpPr>
            <p:cNvPr id="796" name="Google Shape;796;p49"/>
            <p:cNvSpPr/>
            <p:nvPr/>
          </p:nvSpPr>
          <p:spPr>
            <a:xfrm>
              <a:off x="1054285" y="3616001"/>
              <a:ext cx="783823" cy="783823"/>
            </a:xfrm>
            <a:prstGeom prst="ellipse">
              <a:avLst/>
            </a:prstGeom>
            <a:solidFill>
              <a:srgbClr val="00B0F0"/>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797" name="Google Shape;797;p49"/>
            <p:cNvSpPr/>
            <p:nvPr/>
          </p:nvSpPr>
          <p:spPr>
            <a:xfrm>
              <a:off x="920901" y="4635135"/>
              <a:ext cx="1922358" cy="627058"/>
            </a:xfrm>
            <a:custGeom>
              <a:rect b="b" l="l" r="r" t="t"/>
              <a:pathLst>
                <a:path extrusionOk="0" h="627058" w="1699601">
                  <a:moveTo>
                    <a:pt x="0" y="0"/>
                  </a:moveTo>
                  <a:lnTo>
                    <a:pt x="1699601" y="0"/>
                  </a:lnTo>
                  <a:lnTo>
                    <a:pt x="1699601" y="627058"/>
                  </a:lnTo>
                  <a:lnTo>
                    <a:pt x="0" y="627058"/>
                  </a:lnTo>
                  <a:lnTo>
                    <a:pt x="0" y="0"/>
                  </a:lnTo>
                  <a:close/>
                </a:path>
              </a:pathLst>
            </a:custGeom>
            <a:solidFill>
              <a:srgbClr val="3AC3A4"/>
            </a:solidFill>
            <a:ln cap="flat" cmpd="sng" w="12700">
              <a:solidFill>
                <a:schemeClr val="lt1"/>
              </a:solidFill>
              <a:prstDash val="solid"/>
              <a:miter lim="800000"/>
              <a:headEnd len="sm" w="sm" type="none"/>
              <a:tailEnd len="sm" w="sm" type="none"/>
            </a:ln>
          </p:spPr>
          <p:txBody>
            <a:bodyPr anchorCtr="0" anchor="ctr" bIns="86350" lIns="497725" spcFirstLastPara="1" rIns="86350" wrap="square" tIns="86350">
              <a:noAutofit/>
            </a:bodyPr>
            <a:lstStyle/>
            <a:p>
              <a:pPr indent="0" lvl="0" marL="0" marR="0" rtl="0" algn="ctr">
                <a:lnSpc>
                  <a:spcPct val="9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Alignment of Strategic Visions</a:t>
              </a:r>
              <a:endParaRPr b="1" i="0" sz="1200" u="none" cap="none" strike="noStrike">
                <a:solidFill>
                  <a:schemeClr val="lt1"/>
                </a:solidFill>
                <a:latin typeface="Arial"/>
                <a:ea typeface="Arial"/>
                <a:cs typeface="Arial"/>
                <a:sym typeface="Arial"/>
              </a:endParaRPr>
            </a:p>
          </p:txBody>
        </p:sp>
        <p:sp>
          <p:nvSpPr>
            <p:cNvPr id="798" name="Google Shape;798;p49"/>
            <p:cNvSpPr/>
            <p:nvPr/>
          </p:nvSpPr>
          <p:spPr>
            <a:xfrm>
              <a:off x="442457" y="4533714"/>
              <a:ext cx="783904" cy="783904"/>
            </a:xfrm>
            <a:prstGeom prst="ellipse">
              <a:avLst/>
            </a:prstGeom>
            <a:solidFill>
              <a:srgbClr val="3AC3A4"/>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grpSp>
      <p:sp>
        <p:nvSpPr>
          <p:cNvPr id="799" name="Google Shape;799;p49"/>
          <p:cNvSpPr txBox="1"/>
          <p:nvPr/>
        </p:nvSpPr>
        <p:spPr>
          <a:xfrm>
            <a:off x="3934098" y="1430524"/>
            <a:ext cx="4989785" cy="738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AVAV and KTOS’ offerings possess inherent combinative features</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Product integration between AVAV’s smaller products and KTOS’ larger UAS demonstrate the potential for a more cohesive product offerings and enhanced total services</a:t>
            </a:r>
            <a:endParaRPr/>
          </a:p>
        </p:txBody>
      </p:sp>
      <p:sp>
        <p:nvSpPr>
          <p:cNvPr id="800" name="Google Shape;800;p49"/>
          <p:cNvSpPr txBox="1"/>
          <p:nvPr/>
        </p:nvSpPr>
        <p:spPr>
          <a:xfrm>
            <a:off x="3903125" y="2481968"/>
            <a:ext cx="4989785" cy="89251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Introduction into niche offerings</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Kratos and AeroVironment have product specialties that would introduce advantages to both companies in an acquisition</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KTOS: counter UAS, Land &amp; Sea unmanned systems, medium UAVs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AVAV: small UAVs, specialty in LMS</a:t>
            </a:r>
            <a:endParaRPr/>
          </a:p>
        </p:txBody>
      </p:sp>
      <p:sp>
        <p:nvSpPr>
          <p:cNvPr id="801" name="Google Shape;801;p49"/>
          <p:cNvSpPr txBox="1"/>
          <p:nvPr/>
        </p:nvSpPr>
        <p:spPr>
          <a:xfrm>
            <a:off x="3857162" y="3884418"/>
            <a:ext cx="5066721" cy="73862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Continual investment opportunities</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Kratos and AeroVironment have different R&amp;D strategies: KTOS prides itself on low cost and scalability while AVAV innovates through high expenditures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Therefore, they could cut costs without sacrificing quality of innovation</a:t>
            </a:r>
            <a:endParaRPr b="0" i="0" sz="1000" u="none" cap="none" strike="noStrike">
              <a:solidFill>
                <a:schemeClr val="dk1"/>
              </a:solidFill>
              <a:latin typeface="Arial"/>
              <a:ea typeface="Arial"/>
              <a:cs typeface="Arial"/>
              <a:sym typeface="Arial"/>
            </a:endParaRPr>
          </a:p>
        </p:txBody>
      </p:sp>
      <p:sp>
        <p:nvSpPr>
          <p:cNvPr id="802" name="Google Shape;802;p49"/>
          <p:cNvSpPr txBox="1"/>
          <p:nvPr/>
        </p:nvSpPr>
        <p:spPr>
          <a:xfrm>
            <a:off x="3857162" y="4945910"/>
            <a:ext cx="5035748" cy="584735"/>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Transaction presents and opportunity for mutual enhanced focus</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Purchasing the unmanned systems segment allows for both companies to follow their expressed strategies for future growth</a:t>
            </a:r>
            <a:endParaRPr b="0" i="0" sz="1400" u="none" cap="none" strike="noStrike">
              <a:solidFill>
                <a:srgbClr val="000000"/>
              </a:solidFill>
              <a:latin typeface="Arial"/>
              <a:ea typeface="Arial"/>
              <a:cs typeface="Arial"/>
              <a:sym typeface="Arial"/>
            </a:endParaRPr>
          </a:p>
        </p:txBody>
      </p:sp>
      <p:sp>
        <p:nvSpPr>
          <p:cNvPr id="803" name="Google Shape;803;p49"/>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228600" lvl="0" marL="457200" rtl="0" algn="l">
              <a:lnSpc>
                <a:spcPct val="90000"/>
              </a:lnSpc>
              <a:spcBef>
                <a:spcPts val="0"/>
              </a:spcBef>
              <a:spcAft>
                <a:spcPts val="0"/>
              </a:spcAft>
              <a:buClr>
                <a:schemeClr val="dk1"/>
              </a:buClr>
              <a:buSzPts val="800"/>
              <a:buNone/>
            </a:pPr>
            <a:r>
              <a:t/>
            </a:r>
            <a:endParaRPr/>
          </a:p>
        </p:txBody>
      </p:sp>
      <p:grpSp>
        <p:nvGrpSpPr>
          <p:cNvPr id="804" name="Google Shape;804;p49"/>
          <p:cNvGrpSpPr/>
          <p:nvPr/>
        </p:nvGrpSpPr>
        <p:grpSpPr>
          <a:xfrm>
            <a:off x="6534451" y="-417"/>
            <a:ext cx="2430035" cy="553724"/>
            <a:chOff x="4379512" y="-359046"/>
            <a:chExt cx="3783458" cy="1696838"/>
          </a:xfrm>
        </p:grpSpPr>
        <p:grpSp>
          <p:nvGrpSpPr>
            <p:cNvPr id="805" name="Google Shape;805;p49"/>
            <p:cNvGrpSpPr/>
            <p:nvPr/>
          </p:nvGrpSpPr>
          <p:grpSpPr>
            <a:xfrm>
              <a:off x="4379512" y="-359046"/>
              <a:ext cx="2388733" cy="502891"/>
              <a:chOff x="2103" y="56930"/>
              <a:chExt cx="2388733" cy="502891"/>
            </a:xfrm>
          </p:grpSpPr>
          <p:sp>
            <p:nvSpPr>
              <p:cNvPr id="806" name="Google Shape;806;p49"/>
              <p:cNvSpPr/>
              <p:nvPr/>
            </p:nvSpPr>
            <p:spPr>
              <a:xfrm>
                <a:off x="2103" y="56930"/>
                <a:ext cx="1257228" cy="502891"/>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txBox="1"/>
              <p:nvPr/>
            </p:nvSpPr>
            <p:spPr>
              <a:xfrm>
                <a:off x="253549"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Perspective</a:t>
                </a:r>
                <a:endParaRPr/>
              </a:p>
            </p:txBody>
          </p:sp>
          <p:sp>
            <p:nvSpPr>
              <p:cNvPr id="808" name="Google Shape;808;p49"/>
              <p:cNvSpPr/>
              <p:nvPr/>
            </p:nvSpPr>
            <p:spPr>
              <a:xfrm>
                <a:off x="1133608" y="56930"/>
                <a:ext cx="1257228" cy="502891"/>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txBox="1"/>
              <p:nvPr/>
            </p:nvSpPr>
            <p:spPr>
              <a:xfrm>
                <a:off x="1385054"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Strategic Compatibility</a:t>
                </a:r>
                <a:endParaRPr/>
              </a:p>
            </p:txBody>
          </p:sp>
        </p:grpSp>
        <p:sp>
          <p:nvSpPr>
            <p:cNvPr id="810" name="Google Shape;810;p49"/>
            <p:cNvSpPr/>
            <p:nvPr/>
          </p:nvSpPr>
          <p:spPr>
            <a:xfrm>
              <a:off x="6047104" y="-308765"/>
              <a:ext cx="2115866" cy="164655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50"/>
          <p:cNvSpPr/>
          <p:nvPr/>
        </p:nvSpPr>
        <p:spPr>
          <a:xfrm>
            <a:off x="591671" y="1268773"/>
            <a:ext cx="2867373" cy="355078"/>
          </a:xfrm>
          <a:prstGeom prst="rect">
            <a:avLst/>
          </a:prstGeom>
          <a:no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Product and System Potential Integration</a:t>
            </a:r>
            <a:endParaRPr/>
          </a:p>
        </p:txBody>
      </p:sp>
      <p:sp>
        <p:nvSpPr>
          <p:cNvPr id="817" name="Google Shape;817;p50"/>
          <p:cNvSpPr txBox="1"/>
          <p:nvPr>
            <p:ph idx="1" type="body"/>
          </p:nvPr>
        </p:nvSpPr>
        <p:spPr>
          <a:xfrm>
            <a:off x="224776" y="902950"/>
            <a:ext cx="8686801" cy="272542"/>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Despite specializing in separate products and services, chance for combination exists </a:t>
            </a:r>
            <a:endParaRPr sz="1000">
              <a:latin typeface="Arial"/>
              <a:ea typeface="Arial"/>
              <a:cs typeface="Arial"/>
              <a:sym typeface="Arial"/>
            </a:endParaRPr>
          </a:p>
          <a:p>
            <a:pPr indent="0" lvl="0" marL="0" rtl="0" algn="l">
              <a:lnSpc>
                <a:spcPct val="100000"/>
              </a:lnSpc>
              <a:spcBef>
                <a:spcPts val="0"/>
              </a:spcBef>
              <a:spcAft>
                <a:spcPts val="0"/>
              </a:spcAft>
              <a:buClr>
                <a:srgbClr val="5A6E8C"/>
              </a:buClr>
              <a:buSzPts val="1300"/>
              <a:buNone/>
            </a:pPr>
            <a:r>
              <a:t/>
            </a:r>
            <a:endParaRPr/>
          </a:p>
        </p:txBody>
      </p:sp>
      <p:sp>
        <p:nvSpPr>
          <p:cNvPr id="818" name="Google Shape;818;p50"/>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rPr i="1" lang="en-US">
                <a:solidFill>
                  <a:srgbClr val="A5A5A5"/>
                </a:solidFill>
              </a:rPr>
              <a:t>Sources: Company Filings and Press Releases</a:t>
            </a:r>
            <a:r>
              <a:rPr lang="en-US"/>
              <a:t>	</a:t>
            </a:r>
            <a:endParaRPr/>
          </a:p>
        </p:txBody>
      </p:sp>
      <p:sp>
        <p:nvSpPr>
          <p:cNvPr id="819" name="Google Shape;819;p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820" name="Google Shape;820;p50"/>
          <p:cNvSpPr txBox="1"/>
          <p:nvPr/>
        </p:nvSpPr>
        <p:spPr>
          <a:xfrm>
            <a:off x="228599" y="481727"/>
            <a:ext cx="6861175" cy="482600"/>
          </a:xfrm>
          <a:prstGeom prst="rect">
            <a:avLst/>
          </a:prstGeom>
          <a:noFill/>
          <a:ln>
            <a:noFill/>
          </a:ln>
        </p:spPr>
        <p:txBody>
          <a:bodyPr anchorCtr="0" anchor="b" bIns="45700" lIns="45700" spcFirstLastPara="1" rIns="45700" wrap="square" tIns="45700">
            <a:normAutofit/>
          </a:bodyPr>
          <a:lstStyle/>
          <a:p>
            <a:pPr indent="0" lvl="0" marL="0" marR="0" rtl="0" algn="l">
              <a:lnSpc>
                <a:spcPct val="100000"/>
              </a:lnSpc>
              <a:spcBef>
                <a:spcPts val="0"/>
              </a:spcBef>
              <a:spcAft>
                <a:spcPts val="0"/>
              </a:spcAft>
              <a:buClr>
                <a:schemeClr val="dk2"/>
              </a:buClr>
              <a:buSzPts val="2000"/>
              <a:buFont typeface="Arial"/>
              <a:buNone/>
            </a:pPr>
            <a:r>
              <a:rPr b="1" i="0" lang="en-US" sz="2200" u="none" cap="none" strike="noStrike">
                <a:solidFill>
                  <a:schemeClr val="dk2"/>
                </a:solidFill>
                <a:latin typeface="Arial"/>
                <a:ea typeface="Arial"/>
                <a:cs typeface="Arial"/>
                <a:sym typeface="Arial"/>
              </a:rPr>
              <a:t>Distinct Products, Shared Value</a:t>
            </a:r>
            <a:endParaRPr b="0" i="0" sz="1800" u="none" cap="none" strike="noStrike">
              <a:solidFill>
                <a:schemeClr val="dk1"/>
              </a:solidFill>
              <a:latin typeface="Arial"/>
              <a:ea typeface="Arial"/>
              <a:cs typeface="Arial"/>
              <a:sym typeface="Arial"/>
            </a:endParaRPr>
          </a:p>
        </p:txBody>
      </p:sp>
      <p:sp>
        <p:nvSpPr>
          <p:cNvPr id="821" name="Google Shape;821;p50"/>
          <p:cNvSpPr/>
          <p:nvPr/>
        </p:nvSpPr>
        <p:spPr>
          <a:xfrm>
            <a:off x="224776" y="2414567"/>
            <a:ext cx="1948669" cy="355078"/>
          </a:xfrm>
          <a:prstGeom prst="rect">
            <a:avLst/>
          </a:prstGeom>
          <a:solidFill>
            <a:srgbClr val="0F213F"/>
          </a:solidFill>
          <a:ln cap="flat" cmpd="sng" w="25400">
            <a:solidFill>
              <a:srgbClr val="0F21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Product Integration</a:t>
            </a:r>
            <a:endParaRPr b="1" i="0" sz="1800" u="none" cap="none" strike="noStrike">
              <a:solidFill>
                <a:schemeClr val="dk1"/>
              </a:solidFill>
              <a:latin typeface="Arial"/>
              <a:ea typeface="Arial"/>
              <a:cs typeface="Arial"/>
              <a:sym typeface="Arial"/>
            </a:endParaRPr>
          </a:p>
        </p:txBody>
      </p:sp>
      <p:grpSp>
        <p:nvGrpSpPr>
          <p:cNvPr id="822" name="Google Shape;822;p50"/>
          <p:cNvGrpSpPr/>
          <p:nvPr/>
        </p:nvGrpSpPr>
        <p:grpSpPr>
          <a:xfrm>
            <a:off x="6534451" y="-417"/>
            <a:ext cx="2430035" cy="553724"/>
            <a:chOff x="4379512" y="-359046"/>
            <a:chExt cx="3783458" cy="1696838"/>
          </a:xfrm>
        </p:grpSpPr>
        <p:grpSp>
          <p:nvGrpSpPr>
            <p:cNvPr id="823" name="Google Shape;823;p50"/>
            <p:cNvGrpSpPr/>
            <p:nvPr/>
          </p:nvGrpSpPr>
          <p:grpSpPr>
            <a:xfrm>
              <a:off x="4379512" y="-359046"/>
              <a:ext cx="2388733" cy="502891"/>
              <a:chOff x="2103" y="56930"/>
              <a:chExt cx="2388733" cy="502891"/>
            </a:xfrm>
          </p:grpSpPr>
          <p:sp>
            <p:nvSpPr>
              <p:cNvPr id="824" name="Google Shape;824;p50"/>
              <p:cNvSpPr/>
              <p:nvPr/>
            </p:nvSpPr>
            <p:spPr>
              <a:xfrm>
                <a:off x="2103" y="56930"/>
                <a:ext cx="1257228" cy="502891"/>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0"/>
              <p:cNvSpPr txBox="1"/>
              <p:nvPr/>
            </p:nvSpPr>
            <p:spPr>
              <a:xfrm>
                <a:off x="253549"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Perspective</a:t>
                </a:r>
                <a:endParaRPr/>
              </a:p>
            </p:txBody>
          </p:sp>
          <p:sp>
            <p:nvSpPr>
              <p:cNvPr id="826" name="Google Shape;826;p50"/>
              <p:cNvSpPr/>
              <p:nvPr/>
            </p:nvSpPr>
            <p:spPr>
              <a:xfrm>
                <a:off x="1133608" y="56930"/>
                <a:ext cx="1257228" cy="502891"/>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0"/>
              <p:cNvSpPr txBox="1"/>
              <p:nvPr/>
            </p:nvSpPr>
            <p:spPr>
              <a:xfrm>
                <a:off x="1385054"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Strategic Compatibility</a:t>
                </a:r>
                <a:endParaRPr/>
              </a:p>
            </p:txBody>
          </p:sp>
        </p:grpSp>
        <p:sp>
          <p:nvSpPr>
            <p:cNvPr id="828" name="Google Shape;828;p50"/>
            <p:cNvSpPr/>
            <p:nvPr/>
          </p:nvSpPr>
          <p:spPr>
            <a:xfrm>
              <a:off x="6047104" y="-308765"/>
              <a:ext cx="2115866" cy="164655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829" name="Google Shape;829;p50"/>
          <p:cNvSpPr/>
          <p:nvPr/>
        </p:nvSpPr>
        <p:spPr>
          <a:xfrm>
            <a:off x="224776" y="1222475"/>
            <a:ext cx="474900" cy="482700"/>
          </a:xfrm>
          <a:prstGeom prst="ellipse">
            <a:avLst/>
          </a:prstGeom>
          <a:solidFill>
            <a:schemeClr val="dk2"/>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830" name="Google Shape;830;p50"/>
          <p:cNvSpPr/>
          <p:nvPr/>
        </p:nvSpPr>
        <p:spPr>
          <a:xfrm>
            <a:off x="224776" y="5122570"/>
            <a:ext cx="1948669" cy="355078"/>
          </a:xfrm>
          <a:prstGeom prst="rect">
            <a:avLst/>
          </a:prstGeom>
          <a:solidFill>
            <a:srgbClr val="0F213F"/>
          </a:solidFill>
          <a:ln cap="flat" cmpd="sng" w="25400">
            <a:solidFill>
              <a:srgbClr val="0F213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System Applications</a:t>
            </a:r>
            <a:endParaRPr b="1" i="0" sz="1800" u="none" cap="none" strike="noStrike">
              <a:solidFill>
                <a:schemeClr val="dk1"/>
              </a:solidFill>
              <a:latin typeface="Arial"/>
              <a:ea typeface="Arial"/>
              <a:cs typeface="Arial"/>
              <a:sym typeface="Arial"/>
            </a:endParaRPr>
          </a:p>
        </p:txBody>
      </p:sp>
      <p:sp>
        <p:nvSpPr>
          <p:cNvPr id="831" name="Google Shape;831;p50"/>
          <p:cNvSpPr/>
          <p:nvPr/>
        </p:nvSpPr>
        <p:spPr>
          <a:xfrm>
            <a:off x="2867373" y="1815042"/>
            <a:ext cx="2654886" cy="1441183"/>
          </a:xfrm>
          <a:prstGeom prst="rect">
            <a:avLst/>
          </a:prstGeom>
          <a:noFill/>
          <a:ln cap="flat" cmpd="sng" w="25400">
            <a:solidFill>
              <a:srgbClr val="0F213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0" i="0" lang="en-US" sz="1000" u="none" cap="none" strike="noStrike">
                <a:solidFill>
                  <a:schemeClr val="dk1"/>
                </a:solidFill>
                <a:latin typeface="Arial"/>
                <a:ea typeface="Arial"/>
                <a:cs typeface="Arial"/>
                <a:sym typeface="Arial"/>
              </a:rPr>
              <a:t>Possibilities for combination of AVAV’s smaller unmanned systems and KTOS’ larger autonomous systems to increase range of services available to customers</a:t>
            </a:r>
            <a:endParaRPr b="0" i="0" sz="1000" u="none" cap="none" strike="noStrike">
              <a:solidFill>
                <a:schemeClr val="dk1"/>
              </a:solidFill>
              <a:latin typeface="Arial"/>
              <a:ea typeface="Arial"/>
              <a:cs typeface="Arial"/>
              <a:sym typeface="Arial"/>
            </a:endParaRPr>
          </a:p>
        </p:txBody>
      </p:sp>
      <p:sp>
        <p:nvSpPr>
          <p:cNvPr id="832" name="Google Shape;832;p50"/>
          <p:cNvSpPr/>
          <p:nvPr/>
        </p:nvSpPr>
        <p:spPr>
          <a:xfrm>
            <a:off x="2867373" y="4579517"/>
            <a:ext cx="2654886" cy="1441183"/>
          </a:xfrm>
          <a:prstGeom prst="rect">
            <a:avLst/>
          </a:prstGeom>
          <a:noFill/>
          <a:ln cap="flat" cmpd="sng" w="25400">
            <a:solidFill>
              <a:srgbClr val="0F213F"/>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0" i="0" lang="en-US" sz="1000" u="none" cap="none" strike="noStrike">
                <a:solidFill>
                  <a:schemeClr val="dk1"/>
                </a:solidFill>
                <a:latin typeface="Arial"/>
                <a:ea typeface="Arial"/>
                <a:cs typeface="Arial"/>
                <a:sym typeface="Arial"/>
              </a:rPr>
              <a:t>Kratos offers a much more complete array of services to their customers in the UAS segment</a:t>
            </a:r>
            <a:endParaRPr/>
          </a:p>
          <a:p>
            <a:pPr indent="0" lvl="0" marL="0" marR="0" rtl="0" algn="ctr">
              <a:lnSpc>
                <a:spcPct val="100000"/>
              </a:lnSpc>
              <a:spcBef>
                <a:spcPts val="0"/>
              </a:spcBef>
              <a:spcAft>
                <a:spcPts val="0"/>
              </a:spcAft>
              <a:buClr>
                <a:schemeClr val="lt1"/>
              </a:buClr>
              <a:buSzPts val="1200"/>
              <a:buFont typeface="Arial"/>
              <a:buNone/>
            </a:pPr>
            <a:r>
              <a:t/>
            </a:r>
            <a:endParaRPr b="0"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1200"/>
              <a:buFont typeface="Arial"/>
              <a:buNone/>
            </a:pPr>
            <a:r>
              <a:rPr b="0" i="0" lang="en-US" sz="1000" u="none" cap="none" strike="noStrike">
                <a:solidFill>
                  <a:schemeClr val="dk1"/>
                </a:solidFill>
                <a:latin typeface="Arial"/>
                <a:ea typeface="Arial"/>
                <a:cs typeface="Arial"/>
                <a:sym typeface="Arial"/>
              </a:rPr>
              <a:t>Many of these services such as, payload solutions, ground support equipment, recovery systems, and many more could be used to make AVAV’s products look more enticing</a:t>
            </a:r>
            <a:endParaRPr b="0" i="0" sz="1000" u="none" cap="none" strike="noStrike">
              <a:solidFill>
                <a:schemeClr val="dk1"/>
              </a:solidFill>
              <a:latin typeface="Arial"/>
              <a:ea typeface="Arial"/>
              <a:cs typeface="Arial"/>
              <a:sym typeface="Arial"/>
            </a:endParaRPr>
          </a:p>
        </p:txBody>
      </p:sp>
      <p:grpSp>
        <p:nvGrpSpPr>
          <p:cNvPr id="833" name="Google Shape;833;p50"/>
          <p:cNvGrpSpPr/>
          <p:nvPr/>
        </p:nvGrpSpPr>
        <p:grpSpPr>
          <a:xfrm>
            <a:off x="5867271" y="1815041"/>
            <a:ext cx="2608985" cy="4242157"/>
            <a:chOff x="1743507" y="0"/>
            <a:chExt cx="2608985" cy="4242157"/>
          </a:xfrm>
        </p:grpSpPr>
        <p:sp>
          <p:nvSpPr>
            <p:cNvPr id="834" name="Google Shape;834;p50"/>
            <p:cNvSpPr/>
            <p:nvPr/>
          </p:nvSpPr>
          <p:spPr>
            <a:xfrm>
              <a:off x="2310628" y="0"/>
              <a:ext cx="2041864" cy="2042174"/>
            </a:xfrm>
            <a:custGeom>
              <a:rect b="b" l="l" r="r" t="t"/>
              <a:pathLst>
                <a:path extrusionOk="0" h="120000" w="120000">
                  <a:moveTo>
                    <a:pt x="8412" y="60000"/>
                  </a:moveTo>
                  <a:lnTo>
                    <a:pt x="8412" y="60000"/>
                  </a:lnTo>
                  <a:cubicBezTo>
                    <a:pt x="8412" y="32962"/>
                    <a:pt x="29287" y="10511"/>
                    <a:pt x="56253" y="8547"/>
                  </a:cubicBezTo>
                  <a:cubicBezTo>
                    <a:pt x="83219" y="6583"/>
                    <a:pt x="107126" y="25773"/>
                    <a:pt x="111044" y="52526"/>
                  </a:cubicBezTo>
                  <a:cubicBezTo>
                    <a:pt x="114961" y="79279"/>
                    <a:pt x="97559" y="104517"/>
                    <a:pt x="71162" y="110367"/>
                  </a:cubicBezTo>
                  <a:lnTo>
                    <a:pt x="70593" y="118429"/>
                  </a:lnTo>
                  <a:lnTo>
                    <a:pt x="56830" y="104890"/>
                  </a:lnTo>
                  <a:lnTo>
                    <a:pt x="72706" y="88508"/>
                  </a:lnTo>
                  <a:lnTo>
                    <a:pt x="72145" y="96445"/>
                  </a:lnTo>
                  <a:cubicBezTo>
                    <a:pt x="90761" y="90240"/>
                    <a:pt x="101708" y="70999"/>
                    <a:pt x="97532" y="51824"/>
                  </a:cubicBezTo>
                  <a:cubicBezTo>
                    <a:pt x="93356" y="32649"/>
                    <a:pt x="75399" y="19705"/>
                    <a:pt x="55889" y="21805"/>
                  </a:cubicBezTo>
                  <a:cubicBezTo>
                    <a:pt x="36379" y="23906"/>
                    <a:pt x="21588" y="40375"/>
                    <a:pt x="21588" y="60000"/>
                  </a:cubicBezTo>
                  <a:close/>
                </a:path>
              </a:pathLst>
            </a:custGeom>
            <a:solidFill>
              <a:srgbClr val="0F213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0"/>
            <p:cNvSpPr/>
            <p:nvPr/>
          </p:nvSpPr>
          <p:spPr>
            <a:xfrm>
              <a:off x="2761947" y="737287"/>
              <a:ext cx="1134624" cy="5671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0"/>
            <p:cNvSpPr txBox="1"/>
            <p:nvPr/>
          </p:nvSpPr>
          <p:spPr>
            <a:xfrm>
              <a:off x="2761947" y="737287"/>
              <a:ext cx="1134624" cy="567176"/>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Increasing Product Complexity</a:t>
              </a:r>
              <a:endParaRPr/>
            </a:p>
          </p:txBody>
        </p:sp>
        <p:sp>
          <p:nvSpPr>
            <p:cNvPr id="837" name="Google Shape;837;p50"/>
            <p:cNvSpPr/>
            <p:nvPr/>
          </p:nvSpPr>
          <p:spPr>
            <a:xfrm>
              <a:off x="1743507" y="1173380"/>
              <a:ext cx="2041864" cy="2042174"/>
            </a:xfrm>
            <a:custGeom>
              <a:rect b="b" l="l" r="r" t="t"/>
              <a:pathLst>
                <a:path extrusionOk="0" h="120000" w="120000">
                  <a:moveTo>
                    <a:pt x="96481" y="23524"/>
                  </a:moveTo>
                  <a:lnTo>
                    <a:pt x="87165" y="32840"/>
                  </a:lnTo>
                  <a:cubicBezTo>
                    <a:pt x="75945" y="21617"/>
                    <a:pt x="58981" y="18448"/>
                    <a:pt x="44467" y="24866"/>
                  </a:cubicBezTo>
                  <a:cubicBezTo>
                    <a:pt x="29954" y="31283"/>
                    <a:pt x="20881" y="45964"/>
                    <a:pt x="21631" y="61816"/>
                  </a:cubicBezTo>
                  <a:cubicBezTo>
                    <a:pt x="22381" y="77668"/>
                    <a:pt x="32801" y="91427"/>
                    <a:pt x="47855" y="96445"/>
                  </a:cubicBezTo>
                  <a:lnTo>
                    <a:pt x="47294" y="88508"/>
                  </a:lnTo>
                  <a:lnTo>
                    <a:pt x="63170" y="104890"/>
                  </a:lnTo>
                  <a:lnTo>
                    <a:pt x="49407" y="118429"/>
                  </a:lnTo>
                  <a:lnTo>
                    <a:pt x="48838" y="110367"/>
                  </a:lnTo>
                  <a:lnTo>
                    <a:pt x="48838" y="110367"/>
                  </a:lnTo>
                  <a:cubicBezTo>
                    <a:pt x="27395" y="105615"/>
                    <a:pt x="11311" y="87806"/>
                    <a:pt x="8761" y="65990"/>
                  </a:cubicBezTo>
                  <a:cubicBezTo>
                    <a:pt x="6211" y="44174"/>
                    <a:pt x="17753" y="23136"/>
                    <a:pt x="37522" y="13566"/>
                  </a:cubicBezTo>
                  <a:cubicBezTo>
                    <a:pt x="57291" y="3995"/>
                    <a:pt x="80952" y="7992"/>
                    <a:pt x="96481" y="23524"/>
                  </a:cubicBezTo>
                  <a:close/>
                </a:path>
              </a:pathLst>
            </a:custGeom>
            <a:solidFill>
              <a:srgbClr val="3CC0A2"/>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0"/>
            <p:cNvSpPr/>
            <p:nvPr/>
          </p:nvSpPr>
          <p:spPr>
            <a:xfrm>
              <a:off x="2197127" y="1917455"/>
              <a:ext cx="1134624" cy="5671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0"/>
            <p:cNvSpPr txBox="1"/>
            <p:nvPr/>
          </p:nvSpPr>
          <p:spPr>
            <a:xfrm>
              <a:off x="2197127" y="1917455"/>
              <a:ext cx="1134624" cy="567176"/>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Improvements in contract bid rates</a:t>
              </a:r>
              <a:endParaRPr/>
            </a:p>
          </p:txBody>
        </p:sp>
        <p:sp>
          <p:nvSpPr>
            <p:cNvPr id="840" name="Google Shape;840;p50"/>
            <p:cNvSpPr/>
            <p:nvPr/>
          </p:nvSpPr>
          <p:spPr>
            <a:xfrm>
              <a:off x="2455955" y="2487177"/>
              <a:ext cx="1754277" cy="1754980"/>
            </a:xfrm>
            <a:prstGeom prst="blockArc">
              <a:avLst>
                <a:gd fmla="val 13500000" name="adj1"/>
                <a:gd fmla="val 10800000" name="adj2"/>
                <a:gd fmla="val 12740" name="adj3"/>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0"/>
            <p:cNvSpPr/>
            <p:nvPr/>
          </p:nvSpPr>
          <p:spPr>
            <a:xfrm>
              <a:off x="2764631" y="3099320"/>
              <a:ext cx="1134624" cy="5671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0"/>
            <p:cNvSpPr txBox="1"/>
            <p:nvPr/>
          </p:nvSpPr>
          <p:spPr>
            <a:xfrm>
              <a:off x="2764631" y="3099320"/>
              <a:ext cx="1134624" cy="567176"/>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Scaling R&amp;D capabilities</a:t>
              </a:r>
              <a:endParaRPr/>
            </a:p>
          </p:txBody>
        </p:sp>
      </p:grpSp>
      <p:sp>
        <p:nvSpPr>
          <p:cNvPr id="843" name="Google Shape;843;p50"/>
          <p:cNvSpPr/>
          <p:nvPr/>
        </p:nvSpPr>
        <p:spPr>
          <a:xfrm>
            <a:off x="713861" y="3469838"/>
            <a:ext cx="970498" cy="932563"/>
          </a:xfrm>
          <a:prstGeom prst="plus">
            <a:avLst>
              <a:gd fmla="val 39012" name="adj"/>
            </a:avLst>
          </a:prstGeom>
          <a:solidFill>
            <a:schemeClr val="accent1"/>
          </a:solidFill>
          <a:ln cap="flat" cmpd="sng" w="25400">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8"/>
          <p:cNvSpPr txBox="1"/>
          <p:nvPr/>
        </p:nvSpPr>
        <p:spPr>
          <a:xfrm>
            <a:off x="255491" y="558924"/>
            <a:ext cx="6861175" cy="482600"/>
          </a:xfrm>
          <a:prstGeom prst="rect">
            <a:avLst/>
          </a:prstGeom>
          <a:noFill/>
          <a:ln>
            <a:noFill/>
          </a:ln>
        </p:spPr>
        <p:txBody>
          <a:bodyPr anchorCtr="0" anchor="b" bIns="45700" lIns="45700" spcFirstLastPara="1" rIns="45700" wrap="square" tIns="45700">
            <a:normAutofit/>
          </a:bodyPr>
          <a:lstStyle/>
          <a:p>
            <a:pPr indent="0" lvl="0" marL="0" marR="0" rtl="0" algn="l">
              <a:lnSpc>
                <a:spcPct val="100000"/>
              </a:lnSpc>
              <a:spcBef>
                <a:spcPts val="0"/>
              </a:spcBef>
              <a:spcAft>
                <a:spcPts val="0"/>
              </a:spcAft>
              <a:buClr>
                <a:schemeClr val="dk2"/>
              </a:buClr>
              <a:buSzPts val="2200"/>
              <a:buFont typeface="Arial"/>
              <a:buNone/>
            </a:pPr>
            <a:r>
              <a:rPr b="1" i="0" lang="en-US" sz="2200" u="none" cap="none" strike="noStrike">
                <a:solidFill>
                  <a:schemeClr val="dk2"/>
                </a:solidFill>
                <a:latin typeface="Arial"/>
                <a:ea typeface="Arial"/>
                <a:cs typeface="Arial"/>
                <a:sym typeface="Arial"/>
              </a:rPr>
              <a:t>Table of Contents</a:t>
            </a:r>
            <a:endParaRPr/>
          </a:p>
        </p:txBody>
      </p:sp>
      <p:sp>
        <p:nvSpPr>
          <p:cNvPr id="98" name="Google Shape;98;p28"/>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228600" lvl="0" marL="457200" rtl="0" algn="l">
              <a:lnSpc>
                <a:spcPct val="90000"/>
              </a:lnSpc>
              <a:spcBef>
                <a:spcPts val="0"/>
              </a:spcBef>
              <a:spcAft>
                <a:spcPts val="0"/>
              </a:spcAft>
              <a:buClr>
                <a:schemeClr val="dk1"/>
              </a:buClr>
              <a:buSzPts val="800"/>
              <a:buNone/>
            </a:pPr>
            <a:r>
              <a:t/>
            </a:r>
            <a:endParaRPr/>
          </a:p>
        </p:txBody>
      </p:sp>
      <p:sp>
        <p:nvSpPr>
          <p:cNvPr id="99" name="Google Shape;99;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00" name="Google Shape;100;p28"/>
          <p:cNvSpPr txBox="1"/>
          <p:nvPr/>
        </p:nvSpPr>
        <p:spPr>
          <a:xfrm>
            <a:off x="255491" y="1513491"/>
            <a:ext cx="8659909" cy="4109330"/>
          </a:xfrm>
          <a:prstGeom prst="rect">
            <a:avLst/>
          </a:prstGeom>
          <a:noFill/>
          <a:ln>
            <a:noFill/>
          </a:ln>
        </p:spPr>
        <p:txBody>
          <a:bodyPr anchorCtr="0" anchor="t" bIns="45700" lIns="91425" spcFirstLastPara="1" rIns="91425" wrap="square" tIns="45700">
            <a:spAutoFit/>
          </a:bodyPr>
          <a:lstStyle/>
          <a:p>
            <a:pPr indent="-400050" lvl="0" marL="400050" marR="0" rtl="0" algn="l">
              <a:lnSpc>
                <a:spcPct val="150000"/>
              </a:lnSpc>
              <a:spcBef>
                <a:spcPts val="0"/>
              </a:spcBef>
              <a:spcAft>
                <a:spcPts val="0"/>
              </a:spcAft>
              <a:buClr>
                <a:srgbClr val="000000"/>
              </a:buClr>
              <a:buSzPts val="1600"/>
              <a:buFont typeface="Arial"/>
              <a:buAutoNum type="romanUcPeriod"/>
            </a:pPr>
            <a:r>
              <a:rPr b="1" i="0" lang="en-US" sz="1600" u="none" cap="none" strike="noStrike">
                <a:solidFill>
                  <a:srgbClr val="0F2241"/>
                </a:solidFill>
                <a:latin typeface="Arial"/>
                <a:ea typeface="Arial"/>
                <a:cs typeface="Arial"/>
                <a:sym typeface="Arial"/>
              </a:rPr>
              <a:t>Executive Summary 							4</a:t>
            </a:r>
            <a:endParaRPr/>
          </a:p>
          <a:p>
            <a:pPr indent="-400050" lvl="0" marL="400050" marR="0" rtl="0" algn="l">
              <a:lnSpc>
                <a:spcPct val="150000"/>
              </a:lnSpc>
              <a:spcBef>
                <a:spcPts val="0"/>
              </a:spcBef>
              <a:spcAft>
                <a:spcPts val="0"/>
              </a:spcAft>
              <a:buClr>
                <a:srgbClr val="000000"/>
              </a:buClr>
              <a:buSzPts val="1600"/>
              <a:buFont typeface="Arial"/>
              <a:buAutoNum type="romanUcPeriod"/>
            </a:pPr>
            <a:r>
              <a:rPr b="1" i="0" lang="en-US" sz="1600" u="none" cap="none" strike="noStrike">
                <a:solidFill>
                  <a:srgbClr val="0F2241"/>
                </a:solidFill>
                <a:latin typeface="Arial"/>
                <a:ea typeface="Arial"/>
                <a:cs typeface="Arial"/>
                <a:sym typeface="Arial"/>
              </a:rPr>
              <a:t>AVAV Overview, A&amp;D Industry Overview					7</a:t>
            </a:r>
            <a:endParaRPr/>
          </a:p>
          <a:p>
            <a:pPr indent="-400050" lvl="0" marL="400050" marR="0" rtl="0" algn="l">
              <a:lnSpc>
                <a:spcPct val="150000"/>
              </a:lnSpc>
              <a:spcBef>
                <a:spcPts val="0"/>
              </a:spcBef>
              <a:spcAft>
                <a:spcPts val="0"/>
              </a:spcAft>
              <a:buClr>
                <a:srgbClr val="000000"/>
              </a:buClr>
              <a:buSzPts val="1600"/>
              <a:buFont typeface="Arial"/>
              <a:buAutoNum type="romanUcPeriod"/>
            </a:pPr>
            <a:r>
              <a:rPr b="1" i="0" lang="en-US" sz="1600" u="none" cap="none" strike="noStrike">
                <a:solidFill>
                  <a:srgbClr val="0F2241"/>
                </a:solidFill>
                <a:latin typeface="Arial"/>
                <a:ea typeface="Arial"/>
                <a:cs typeface="Arial"/>
                <a:sym typeface="Arial"/>
              </a:rPr>
              <a:t>AVAV Standalone Valuation  						14</a:t>
            </a:r>
            <a:endParaRPr/>
          </a:p>
          <a:p>
            <a:pPr indent="-400050" lvl="0" marL="400050" marR="0" rtl="0" algn="l">
              <a:lnSpc>
                <a:spcPct val="150000"/>
              </a:lnSpc>
              <a:spcBef>
                <a:spcPts val="0"/>
              </a:spcBef>
              <a:spcAft>
                <a:spcPts val="0"/>
              </a:spcAft>
              <a:buClr>
                <a:srgbClr val="000000"/>
              </a:buClr>
              <a:buSzPts val="1600"/>
              <a:buFont typeface="Arial"/>
              <a:buAutoNum type="romanUcPeriod"/>
            </a:pPr>
            <a:r>
              <a:rPr b="1" i="0" lang="en-US" sz="1600" u="none" cap="none" strike="noStrike">
                <a:solidFill>
                  <a:srgbClr val="0F2241"/>
                </a:solidFill>
                <a:latin typeface="Arial"/>
                <a:ea typeface="Arial"/>
                <a:cs typeface="Arial"/>
                <a:sym typeface="Arial"/>
              </a:rPr>
              <a:t>KTOS Company &amp; Unmanned Systems Overview				19</a:t>
            </a:r>
            <a:endParaRPr/>
          </a:p>
          <a:p>
            <a:pPr indent="-400050" lvl="0" marL="400050" marR="0" rtl="0" algn="l">
              <a:lnSpc>
                <a:spcPct val="150000"/>
              </a:lnSpc>
              <a:spcBef>
                <a:spcPts val="0"/>
              </a:spcBef>
              <a:spcAft>
                <a:spcPts val="0"/>
              </a:spcAft>
              <a:buClr>
                <a:srgbClr val="000000"/>
              </a:buClr>
              <a:buSzPts val="1600"/>
              <a:buFont typeface="Arial"/>
              <a:buAutoNum type="romanUcPeriod"/>
            </a:pPr>
            <a:r>
              <a:rPr b="1" i="0" lang="en-US" sz="1600" u="none" cap="none" strike="noStrike">
                <a:solidFill>
                  <a:srgbClr val="0F2241"/>
                </a:solidFill>
                <a:latin typeface="Arial"/>
                <a:ea typeface="Arial"/>
                <a:cs typeface="Arial"/>
                <a:sym typeface="Arial"/>
              </a:rPr>
              <a:t>KTOS Valuation							22</a:t>
            </a:r>
            <a:endParaRPr/>
          </a:p>
          <a:p>
            <a:pPr indent="-400050" lvl="0" marL="400050" marR="0" rtl="0" algn="l">
              <a:lnSpc>
                <a:spcPct val="150000"/>
              </a:lnSpc>
              <a:spcBef>
                <a:spcPts val="0"/>
              </a:spcBef>
              <a:spcAft>
                <a:spcPts val="0"/>
              </a:spcAft>
              <a:buClr>
                <a:srgbClr val="000000"/>
              </a:buClr>
              <a:buSzPts val="1600"/>
              <a:buFont typeface="Arial"/>
              <a:buAutoNum type="romanUcPeriod"/>
            </a:pPr>
            <a:r>
              <a:rPr b="1" i="0" lang="en-US" sz="1600" u="none" cap="none" strike="noStrike">
                <a:solidFill>
                  <a:srgbClr val="0F2241"/>
                </a:solidFill>
                <a:latin typeface="Arial"/>
                <a:ea typeface="Arial"/>
                <a:cs typeface="Arial"/>
                <a:sym typeface="Arial"/>
              </a:rPr>
              <a:t>Investment Proposal: Carve-Out of KTOS Unmanned Systems Segment 	26</a:t>
            </a:r>
            <a:endParaRPr/>
          </a:p>
          <a:p>
            <a:pPr indent="-400050" lvl="0" marL="400050" marR="0" rtl="0" algn="l">
              <a:lnSpc>
                <a:spcPct val="150000"/>
              </a:lnSpc>
              <a:spcBef>
                <a:spcPts val="0"/>
              </a:spcBef>
              <a:spcAft>
                <a:spcPts val="0"/>
              </a:spcAft>
              <a:buClr>
                <a:srgbClr val="000000"/>
              </a:buClr>
              <a:buSzPts val="1600"/>
              <a:buFont typeface="Arial"/>
              <a:buAutoNum type="romanUcPeriod"/>
            </a:pPr>
            <a:r>
              <a:rPr b="1" i="0" lang="en-US" sz="1600" u="none" cap="none" strike="noStrike">
                <a:solidFill>
                  <a:srgbClr val="0F2241"/>
                </a:solidFill>
                <a:latin typeface="Arial"/>
                <a:ea typeface="Arial"/>
                <a:cs typeface="Arial"/>
                <a:sym typeface="Arial"/>
              </a:rPr>
              <a:t>Acquisition Highlights &amp; Synergy Realization 				34</a:t>
            </a:r>
            <a:endParaRPr/>
          </a:p>
          <a:p>
            <a:pPr indent="-400050" lvl="0" marL="400050" marR="0" rtl="0" algn="l">
              <a:lnSpc>
                <a:spcPct val="150000"/>
              </a:lnSpc>
              <a:spcBef>
                <a:spcPts val="0"/>
              </a:spcBef>
              <a:spcAft>
                <a:spcPts val="0"/>
              </a:spcAft>
              <a:buClr>
                <a:srgbClr val="000000"/>
              </a:buClr>
              <a:buSzPts val="1600"/>
              <a:buFont typeface="Arial"/>
              <a:buAutoNum type="romanUcPeriod"/>
            </a:pPr>
            <a:r>
              <a:rPr b="1" i="0" lang="en-US" sz="1600" u="none" cap="none" strike="noStrike">
                <a:solidFill>
                  <a:srgbClr val="0F2241"/>
                </a:solidFill>
                <a:latin typeface="Arial"/>
                <a:ea typeface="Arial"/>
                <a:cs typeface="Arial"/>
                <a:sym typeface="Arial"/>
              </a:rPr>
              <a:t>Appendix A: AVAV Additional Supporting Materials 				39</a:t>
            </a:r>
            <a:endParaRPr/>
          </a:p>
          <a:p>
            <a:pPr indent="-400050" lvl="0" marL="400050" marR="0" rtl="0" algn="l">
              <a:lnSpc>
                <a:spcPct val="150000"/>
              </a:lnSpc>
              <a:spcBef>
                <a:spcPts val="0"/>
              </a:spcBef>
              <a:spcAft>
                <a:spcPts val="0"/>
              </a:spcAft>
              <a:buClr>
                <a:srgbClr val="000000"/>
              </a:buClr>
              <a:buSzPts val="1600"/>
              <a:buFont typeface="Arial"/>
              <a:buAutoNum type="romanUcPeriod"/>
            </a:pPr>
            <a:r>
              <a:rPr b="1" i="0" lang="en-US" sz="1600" u="none" cap="none" strike="noStrike">
                <a:solidFill>
                  <a:srgbClr val="0F2241"/>
                </a:solidFill>
                <a:latin typeface="Arial"/>
                <a:ea typeface="Arial"/>
                <a:cs typeface="Arial"/>
                <a:sym typeface="Arial"/>
              </a:rPr>
              <a:t>Appendix B: KTOS Additional Supporting Materials				63</a:t>
            </a:r>
            <a:endParaRPr/>
          </a:p>
          <a:p>
            <a:pPr indent="-400050" lvl="0" marL="400050" marR="0" rtl="0" algn="l">
              <a:lnSpc>
                <a:spcPct val="150000"/>
              </a:lnSpc>
              <a:spcBef>
                <a:spcPts val="0"/>
              </a:spcBef>
              <a:spcAft>
                <a:spcPts val="0"/>
              </a:spcAft>
              <a:buClr>
                <a:srgbClr val="000000"/>
              </a:buClr>
              <a:buSzPts val="1600"/>
              <a:buFont typeface="Arial"/>
              <a:buAutoNum type="romanUcPeriod"/>
            </a:pPr>
            <a:r>
              <a:rPr b="1" i="0" lang="en-US" sz="1600" u="none" cap="none" strike="noStrike">
                <a:solidFill>
                  <a:srgbClr val="0F2241"/>
                </a:solidFill>
                <a:latin typeface="Arial"/>
                <a:ea typeface="Arial"/>
                <a:cs typeface="Arial"/>
                <a:sym typeface="Arial"/>
              </a:rPr>
              <a:t>Appendix C: AVAV / KTOS Acquisition Supporting Materials 			74</a:t>
            </a:r>
            <a:endParaRPr/>
          </a:p>
          <a:p>
            <a:pPr indent="-400050" lvl="0" marL="400050" marR="0" rtl="0" algn="l">
              <a:lnSpc>
                <a:spcPct val="150000"/>
              </a:lnSpc>
              <a:spcBef>
                <a:spcPts val="0"/>
              </a:spcBef>
              <a:spcAft>
                <a:spcPts val="0"/>
              </a:spcAft>
              <a:buClr>
                <a:srgbClr val="000000"/>
              </a:buClr>
              <a:buSzPts val="1600"/>
              <a:buFont typeface="Arial"/>
              <a:buAutoNum type="romanUcPeriod"/>
            </a:pPr>
            <a:r>
              <a:rPr b="1" i="0" lang="en-US" sz="1600" u="none" cap="none" strike="noStrike">
                <a:solidFill>
                  <a:srgbClr val="0F2241"/>
                </a:solidFill>
                <a:latin typeface="Arial"/>
                <a:ea typeface="Arial"/>
                <a:cs typeface="Arial"/>
                <a:sym typeface="Arial"/>
              </a:rPr>
              <a:t>Appendix D: Miscellaneous Additional Supporting Materials			80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1"/>
          <p:cNvSpPr/>
          <p:nvPr/>
        </p:nvSpPr>
        <p:spPr>
          <a:xfrm>
            <a:off x="591671" y="1268773"/>
            <a:ext cx="2867373" cy="355078"/>
          </a:xfrm>
          <a:prstGeom prst="rect">
            <a:avLst/>
          </a:prstGeom>
          <a:no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Integration Case Study</a:t>
            </a:r>
            <a:endParaRPr/>
          </a:p>
        </p:txBody>
      </p:sp>
      <p:sp>
        <p:nvSpPr>
          <p:cNvPr id="850" name="Google Shape;850;p51"/>
          <p:cNvSpPr txBox="1"/>
          <p:nvPr>
            <p:ph idx="1" type="body"/>
          </p:nvPr>
        </p:nvSpPr>
        <p:spPr>
          <a:xfrm>
            <a:off x="224776" y="902950"/>
            <a:ext cx="8686801" cy="272542"/>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Collaboration between AeroVironment and Kratos in 2019 demonstrates the potential for increased product integration</a:t>
            </a:r>
            <a:endParaRPr sz="1000">
              <a:latin typeface="Arial"/>
              <a:ea typeface="Arial"/>
              <a:cs typeface="Arial"/>
              <a:sym typeface="Arial"/>
            </a:endParaRPr>
          </a:p>
          <a:p>
            <a:pPr indent="0" lvl="0" marL="0" rtl="0" algn="l">
              <a:lnSpc>
                <a:spcPct val="100000"/>
              </a:lnSpc>
              <a:spcBef>
                <a:spcPts val="0"/>
              </a:spcBef>
              <a:spcAft>
                <a:spcPts val="0"/>
              </a:spcAft>
              <a:buClr>
                <a:srgbClr val="5A6E8C"/>
              </a:buClr>
              <a:buSzPts val="1300"/>
              <a:buNone/>
            </a:pPr>
            <a:r>
              <a:t/>
            </a:r>
            <a:endParaRPr/>
          </a:p>
        </p:txBody>
      </p:sp>
      <p:sp>
        <p:nvSpPr>
          <p:cNvPr id="851" name="Google Shape;851;p51"/>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rPr i="1" lang="en-US">
                <a:solidFill>
                  <a:srgbClr val="A5A5A5"/>
                </a:solidFill>
              </a:rPr>
              <a:t>Sources: Company Filings and Press Releases</a:t>
            </a:r>
            <a:r>
              <a:rPr lang="en-US"/>
              <a:t>	</a:t>
            </a:r>
            <a:endParaRPr/>
          </a:p>
        </p:txBody>
      </p:sp>
      <p:sp>
        <p:nvSpPr>
          <p:cNvPr id="852" name="Google Shape;852;p5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853" name="Google Shape;853;p51"/>
          <p:cNvSpPr txBox="1"/>
          <p:nvPr/>
        </p:nvSpPr>
        <p:spPr>
          <a:xfrm>
            <a:off x="228599" y="481727"/>
            <a:ext cx="6861175" cy="482600"/>
          </a:xfrm>
          <a:prstGeom prst="rect">
            <a:avLst/>
          </a:prstGeom>
          <a:noFill/>
          <a:ln>
            <a:noFill/>
          </a:ln>
        </p:spPr>
        <p:txBody>
          <a:bodyPr anchorCtr="0" anchor="b" bIns="45700" lIns="45700" spcFirstLastPara="1" rIns="45700" wrap="square" tIns="45700">
            <a:normAutofit/>
          </a:bodyPr>
          <a:lstStyle/>
          <a:p>
            <a:pPr indent="0" lvl="0" marL="0" marR="0" rtl="0" algn="l">
              <a:lnSpc>
                <a:spcPct val="100000"/>
              </a:lnSpc>
              <a:spcBef>
                <a:spcPts val="0"/>
              </a:spcBef>
              <a:spcAft>
                <a:spcPts val="0"/>
              </a:spcAft>
              <a:buClr>
                <a:schemeClr val="dk2"/>
              </a:buClr>
              <a:buSzPts val="2000"/>
              <a:buFont typeface="Arial"/>
              <a:buNone/>
            </a:pPr>
            <a:r>
              <a:rPr b="1" i="0" lang="en-US" sz="2200" u="none" cap="none" strike="noStrike">
                <a:solidFill>
                  <a:schemeClr val="dk2"/>
                </a:solidFill>
                <a:latin typeface="Arial"/>
                <a:ea typeface="Arial"/>
                <a:cs typeface="Arial"/>
                <a:sym typeface="Arial"/>
              </a:rPr>
              <a:t>Previous Collaboration</a:t>
            </a:r>
            <a:r>
              <a:rPr b="1" i="0" lang="en-US" sz="2000" u="none" cap="none" strike="noStrike">
                <a:solidFill>
                  <a:schemeClr val="dk2"/>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pic>
        <p:nvPicPr>
          <p:cNvPr descr="UTAP-22 Mako Dimensions" id="854" name="Google Shape;854;p51"/>
          <p:cNvPicPr preferRelativeResize="0"/>
          <p:nvPr/>
        </p:nvPicPr>
        <p:blipFill rotWithShape="1">
          <a:blip r:embed="rId3">
            <a:alphaModFix/>
          </a:blip>
          <a:srcRect b="0" l="0" r="0" t="1992"/>
          <a:stretch/>
        </p:blipFill>
        <p:spPr>
          <a:xfrm>
            <a:off x="6396979" y="2397138"/>
            <a:ext cx="1776361" cy="1437926"/>
          </a:xfrm>
          <a:prstGeom prst="rect">
            <a:avLst/>
          </a:prstGeom>
          <a:noFill/>
          <a:ln>
            <a:noFill/>
          </a:ln>
        </p:spPr>
      </p:pic>
      <p:pic>
        <p:nvPicPr>
          <p:cNvPr descr="AeroVironment Awarded $20.3 Million Switchblade 600 Tactical Missile  Systems Hardware Contract by U.S. Special Operations Command" id="855" name="Google Shape;855;p51"/>
          <p:cNvPicPr preferRelativeResize="0"/>
          <p:nvPr/>
        </p:nvPicPr>
        <p:blipFill rotWithShape="1">
          <a:blip r:embed="rId4">
            <a:alphaModFix/>
          </a:blip>
          <a:srcRect b="2650" l="14455" r="35031" t="-659"/>
          <a:stretch/>
        </p:blipFill>
        <p:spPr>
          <a:xfrm>
            <a:off x="963019" y="2397138"/>
            <a:ext cx="1776362" cy="1437926"/>
          </a:xfrm>
          <a:prstGeom prst="rect">
            <a:avLst/>
          </a:prstGeom>
          <a:noFill/>
          <a:ln>
            <a:noFill/>
          </a:ln>
        </p:spPr>
      </p:pic>
      <p:sp>
        <p:nvSpPr>
          <p:cNvPr id="856" name="Google Shape;856;p51"/>
          <p:cNvSpPr/>
          <p:nvPr/>
        </p:nvSpPr>
        <p:spPr>
          <a:xfrm>
            <a:off x="749707" y="1891843"/>
            <a:ext cx="2218267" cy="355078"/>
          </a:xfrm>
          <a:prstGeom prst="rect">
            <a:avLst/>
          </a:prstGeom>
          <a:solidFill>
            <a:srgbClr val="3AC3A4"/>
          </a:solid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AeroVironment’s Switchblade</a:t>
            </a:r>
            <a:endParaRPr b="1" i="0" sz="1800" u="none" cap="none" strike="noStrike">
              <a:solidFill>
                <a:schemeClr val="dk1"/>
              </a:solidFill>
              <a:latin typeface="Arial"/>
              <a:ea typeface="Arial"/>
              <a:cs typeface="Arial"/>
              <a:sym typeface="Arial"/>
            </a:endParaRPr>
          </a:p>
        </p:txBody>
      </p:sp>
      <p:sp>
        <p:nvSpPr>
          <p:cNvPr id="857" name="Google Shape;857;p51"/>
          <p:cNvSpPr/>
          <p:nvPr/>
        </p:nvSpPr>
        <p:spPr>
          <a:xfrm>
            <a:off x="6176026" y="1887108"/>
            <a:ext cx="2218267" cy="355078"/>
          </a:xfrm>
          <a:prstGeom prst="rect">
            <a:avLst/>
          </a:prstGeom>
          <a:solidFill>
            <a:srgbClr val="782F40"/>
          </a:solidFill>
          <a:ln cap="flat" cmpd="sng" w="12700">
            <a:solidFill>
              <a:srgbClr val="782F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Kratos’ UTAP-22 Mako</a:t>
            </a:r>
            <a:endParaRPr b="1" i="0" sz="1800" u="none" cap="none" strike="noStrike">
              <a:solidFill>
                <a:schemeClr val="dk1"/>
              </a:solidFill>
              <a:latin typeface="Arial"/>
              <a:ea typeface="Arial"/>
              <a:cs typeface="Arial"/>
              <a:sym typeface="Arial"/>
            </a:endParaRPr>
          </a:p>
        </p:txBody>
      </p:sp>
      <p:sp>
        <p:nvSpPr>
          <p:cNvPr id="858" name="Google Shape;858;p51"/>
          <p:cNvSpPr/>
          <p:nvPr/>
        </p:nvSpPr>
        <p:spPr>
          <a:xfrm>
            <a:off x="6176025" y="4033465"/>
            <a:ext cx="2218267" cy="355078"/>
          </a:xfrm>
          <a:prstGeom prst="rect">
            <a:avLst/>
          </a:prstGeom>
          <a:solidFill>
            <a:srgbClr val="782F40"/>
          </a:solidFill>
          <a:ln cap="flat" cmpd="sng" w="12700">
            <a:solidFill>
              <a:srgbClr val="782F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Product Details</a:t>
            </a:r>
            <a:endParaRPr b="1" i="0" sz="1800" u="none" cap="none" strike="noStrike">
              <a:solidFill>
                <a:schemeClr val="dk1"/>
              </a:solidFill>
              <a:latin typeface="Arial"/>
              <a:ea typeface="Arial"/>
              <a:cs typeface="Arial"/>
              <a:sym typeface="Arial"/>
            </a:endParaRPr>
          </a:p>
        </p:txBody>
      </p:sp>
      <p:sp>
        <p:nvSpPr>
          <p:cNvPr id="859" name="Google Shape;859;p51"/>
          <p:cNvSpPr/>
          <p:nvPr/>
        </p:nvSpPr>
        <p:spPr>
          <a:xfrm>
            <a:off x="3459046" y="1887108"/>
            <a:ext cx="2218267" cy="355078"/>
          </a:xfrm>
          <a:prstGeom prst="rect">
            <a:avLst/>
          </a:prstGeom>
          <a:solidFill>
            <a:srgbClr val="009EFF"/>
          </a:solidFill>
          <a:ln cap="flat" cmpd="sng" w="12700">
            <a:solidFill>
              <a:srgbClr val="009E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Demonstrated Integration</a:t>
            </a:r>
            <a:endParaRPr b="1" i="0" sz="1800" u="none" cap="none" strike="noStrike">
              <a:solidFill>
                <a:schemeClr val="dk1"/>
              </a:solidFill>
              <a:latin typeface="Arial"/>
              <a:ea typeface="Arial"/>
              <a:cs typeface="Arial"/>
              <a:sym typeface="Arial"/>
            </a:endParaRPr>
          </a:p>
        </p:txBody>
      </p:sp>
      <p:sp>
        <p:nvSpPr>
          <p:cNvPr id="860" name="Google Shape;860;p51"/>
          <p:cNvSpPr/>
          <p:nvPr/>
        </p:nvSpPr>
        <p:spPr>
          <a:xfrm>
            <a:off x="3459044" y="2405605"/>
            <a:ext cx="2218267" cy="1437926"/>
          </a:xfrm>
          <a:prstGeom prst="rect">
            <a:avLst/>
          </a:prstGeom>
          <a:solidFill>
            <a:schemeClr val="lt1"/>
          </a:solidFill>
          <a:ln cap="flat" cmpd="sng" w="12700">
            <a:solidFill>
              <a:srgbClr val="009EFF"/>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In 2019, a strategic relationship to develop integrated multi-domain unmanned systems was announced</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The goal was to use AVAV’s missile capabilities and Kratos’ host aircraft capabilities to deliver a more consolidated total offering</a:t>
            </a:r>
            <a:endParaRPr b="0" i="0" sz="1000" u="none" cap="none" strike="noStrike">
              <a:solidFill>
                <a:schemeClr val="dk1"/>
              </a:solidFill>
              <a:latin typeface="Arial"/>
              <a:ea typeface="Arial"/>
              <a:cs typeface="Arial"/>
              <a:sym typeface="Arial"/>
            </a:endParaRPr>
          </a:p>
        </p:txBody>
      </p:sp>
      <p:sp>
        <p:nvSpPr>
          <p:cNvPr id="861" name="Google Shape;861;p51"/>
          <p:cNvSpPr/>
          <p:nvPr/>
        </p:nvSpPr>
        <p:spPr>
          <a:xfrm>
            <a:off x="3459046" y="4033465"/>
            <a:ext cx="2218267" cy="355078"/>
          </a:xfrm>
          <a:prstGeom prst="rect">
            <a:avLst/>
          </a:prstGeom>
          <a:solidFill>
            <a:srgbClr val="009EFF"/>
          </a:solidFill>
          <a:ln cap="flat" cmpd="sng" w="12700">
            <a:solidFill>
              <a:srgbClr val="009E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Takeaway</a:t>
            </a:r>
            <a:endParaRPr b="1" i="0" sz="1800" u="none" cap="none" strike="noStrike">
              <a:solidFill>
                <a:schemeClr val="dk1"/>
              </a:solidFill>
              <a:latin typeface="Arial"/>
              <a:ea typeface="Arial"/>
              <a:cs typeface="Arial"/>
              <a:sym typeface="Arial"/>
            </a:endParaRPr>
          </a:p>
        </p:txBody>
      </p:sp>
      <p:sp>
        <p:nvSpPr>
          <p:cNvPr id="862" name="Google Shape;862;p51"/>
          <p:cNvSpPr/>
          <p:nvPr/>
        </p:nvSpPr>
        <p:spPr>
          <a:xfrm>
            <a:off x="749707" y="4033462"/>
            <a:ext cx="2218267" cy="355078"/>
          </a:xfrm>
          <a:prstGeom prst="rect">
            <a:avLst/>
          </a:prstGeom>
          <a:solidFill>
            <a:srgbClr val="3AC3A4"/>
          </a:solid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Arial"/>
              <a:buNone/>
            </a:pPr>
            <a:r>
              <a:rPr b="1" i="0" lang="en-US" sz="1200" u="none" cap="none" strike="noStrike">
                <a:solidFill>
                  <a:schemeClr val="lt1"/>
                </a:solidFill>
                <a:latin typeface="Arial"/>
                <a:ea typeface="Arial"/>
                <a:cs typeface="Arial"/>
                <a:sym typeface="Arial"/>
              </a:rPr>
              <a:t>Product Details</a:t>
            </a:r>
            <a:endParaRPr b="1" i="0" sz="1800" u="none" cap="none" strike="noStrike">
              <a:solidFill>
                <a:schemeClr val="dk1"/>
              </a:solidFill>
              <a:latin typeface="Arial"/>
              <a:ea typeface="Arial"/>
              <a:cs typeface="Arial"/>
              <a:sym typeface="Arial"/>
            </a:endParaRPr>
          </a:p>
        </p:txBody>
      </p:sp>
      <p:sp>
        <p:nvSpPr>
          <p:cNvPr id="863" name="Google Shape;863;p51"/>
          <p:cNvSpPr/>
          <p:nvPr/>
        </p:nvSpPr>
        <p:spPr>
          <a:xfrm>
            <a:off x="3459044" y="4518350"/>
            <a:ext cx="2218267" cy="1656732"/>
          </a:xfrm>
          <a:prstGeom prst="rect">
            <a:avLst/>
          </a:prstGeom>
          <a:solidFill>
            <a:schemeClr val="lt1"/>
          </a:solidFill>
          <a:ln cap="flat" cmpd="sng" w="12700">
            <a:solidFill>
              <a:srgbClr val="009EFF"/>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Targets a key avenue that AVAV is focused on for sustained growth</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Integration with existing platforms easier given access to Kratos’ larger unmanned systems</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Early attempt at collaboration demonstrates the potential for product synergies</a:t>
            </a:r>
            <a:endParaRPr b="0" i="0" sz="1800" u="none" cap="none" strike="noStrike">
              <a:solidFill>
                <a:schemeClr val="dk1"/>
              </a:solidFill>
              <a:latin typeface="Arial"/>
              <a:ea typeface="Arial"/>
              <a:cs typeface="Arial"/>
              <a:sym typeface="Arial"/>
            </a:endParaRPr>
          </a:p>
        </p:txBody>
      </p:sp>
      <p:sp>
        <p:nvSpPr>
          <p:cNvPr id="864" name="Google Shape;864;p51"/>
          <p:cNvSpPr/>
          <p:nvPr/>
        </p:nvSpPr>
        <p:spPr>
          <a:xfrm>
            <a:off x="749707" y="4518349"/>
            <a:ext cx="2218267" cy="1656732"/>
          </a:xfrm>
          <a:prstGeom prst="rect">
            <a:avLst/>
          </a:prstGeom>
          <a:solidFill>
            <a:schemeClr val="lt1"/>
          </a:solidFill>
          <a:ln cap="flat" cmpd="sng" w="12700">
            <a:solidFill>
              <a:srgbClr val="3AC3A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“Tube-launched, rapidly deployable and highly maneuverable armed UAV with high-performance optics and scalable munition payloads. Switchblade products enable warfighters to easily launch, track and engage beyond-line-of-sight targets, including light armored vehicles, across contested domains.”</a:t>
            </a:r>
            <a:endParaRPr b="0" i="0" sz="1800" u="none" cap="none" strike="noStrike">
              <a:solidFill>
                <a:schemeClr val="dk1"/>
              </a:solidFill>
              <a:latin typeface="Arial"/>
              <a:ea typeface="Arial"/>
              <a:cs typeface="Arial"/>
              <a:sym typeface="Arial"/>
            </a:endParaRPr>
          </a:p>
        </p:txBody>
      </p:sp>
      <p:sp>
        <p:nvSpPr>
          <p:cNvPr id="865" name="Google Shape;865;p51"/>
          <p:cNvSpPr/>
          <p:nvPr/>
        </p:nvSpPr>
        <p:spPr>
          <a:xfrm>
            <a:off x="6176025" y="4518349"/>
            <a:ext cx="2218267" cy="1656732"/>
          </a:xfrm>
          <a:prstGeom prst="rect">
            <a:avLst/>
          </a:prstGeom>
          <a:solidFill>
            <a:schemeClr val="lt1"/>
          </a:solidFill>
          <a:ln cap="flat" cmpd="sng" w="12700">
            <a:solidFill>
              <a:srgbClr val="782F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Fighter-like aircraft with capabilities of operating along manned fighter jets as a partner/wingman. Designed for various arrays of internal and external payloads. Rocket-assisted launch and parachute recovery facilitates independence unlike other offerings that rely on the X-61A Gremlin for launch and retrieval. </a:t>
            </a:r>
            <a:endParaRPr b="0" i="0" sz="1800" u="none" cap="none" strike="noStrike">
              <a:solidFill>
                <a:schemeClr val="dk1"/>
              </a:solidFill>
              <a:latin typeface="Arial"/>
              <a:ea typeface="Arial"/>
              <a:cs typeface="Arial"/>
              <a:sym typeface="Arial"/>
            </a:endParaRPr>
          </a:p>
        </p:txBody>
      </p:sp>
      <p:grpSp>
        <p:nvGrpSpPr>
          <p:cNvPr id="866" name="Google Shape;866;p51"/>
          <p:cNvGrpSpPr/>
          <p:nvPr/>
        </p:nvGrpSpPr>
        <p:grpSpPr>
          <a:xfrm>
            <a:off x="6534451" y="-417"/>
            <a:ext cx="2430035" cy="553724"/>
            <a:chOff x="4379512" y="-359046"/>
            <a:chExt cx="3783458" cy="1696838"/>
          </a:xfrm>
        </p:grpSpPr>
        <p:grpSp>
          <p:nvGrpSpPr>
            <p:cNvPr id="867" name="Google Shape;867;p51"/>
            <p:cNvGrpSpPr/>
            <p:nvPr/>
          </p:nvGrpSpPr>
          <p:grpSpPr>
            <a:xfrm>
              <a:off x="4379512" y="-359046"/>
              <a:ext cx="2388733" cy="502891"/>
              <a:chOff x="2103" y="56930"/>
              <a:chExt cx="2388733" cy="502891"/>
            </a:xfrm>
          </p:grpSpPr>
          <p:sp>
            <p:nvSpPr>
              <p:cNvPr id="868" name="Google Shape;868;p51"/>
              <p:cNvSpPr/>
              <p:nvPr/>
            </p:nvSpPr>
            <p:spPr>
              <a:xfrm>
                <a:off x="2103" y="56930"/>
                <a:ext cx="1257228" cy="502891"/>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1"/>
              <p:cNvSpPr txBox="1"/>
              <p:nvPr/>
            </p:nvSpPr>
            <p:spPr>
              <a:xfrm>
                <a:off x="253549"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Perspective</a:t>
                </a:r>
                <a:endParaRPr/>
              </a:p>
            </p:txBody>
          </p:sp>
          <p:sp>
            <p:nvSpPr>
              <p:cNvPr id="870" name="Google Shape;870;p51"/>
              <p:cNvSpPr/>
              <p:nvPr/>
            </p:nvSpPr>
            <p:spPr>
              <a:xfrm>
                <a:off x="1133608" y="56930"/>
                <a:ext cx="1257228" cy="502891"/>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1"/>
              <p:cNvSpPr txBox="1"/>
              <p:nvPr/>
            </p:nvSpPr>
            <p:spPr>
              <a:xfrm>
                <a:off x="1385054"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Strategic Compatibility</a:t>
                </a:r>
                <a:endParaRPr/>
              </a:p>
            </p:txBody>
          </p:sp>
        </p:grpSp>
        <p:sp>
          <p:nvSpPr>
            <p:cNvPr id="872" name="Google Shape;872;p51"/>
            <p:cNvSpPr/>
            <p:nvPr/>
          </p:nvSpPr>
          <p:spPr>
            <a:xfrm>
              <a:off x="6047104" y="-308765"/>
              <a:ext cx="2115866" cy="164655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873" name="Google Shape;873;p51"/>
          <p:cNvSpPr/>
          <p:nvPr/>
        </p:nvSpPr>
        <p:spPr>
          <a:xfrm>
            <a:off x="224776" y="1222475"/>
            <a:ext cx="474900" cy="482700"/>
          </a:xfrm>
          <a:prstGeom prst="ellipse">
            <a:avLst/>
          </a:prstGeom>
          <a:solidFill>
            <a:schemeClr val="dk2"/>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52"/>
          <p:cNvSpPr/>
          <p:nvPr/>
        </p:nvSpPr>
        <p:spPr>
          <a:xfrm>
            <a:off x="591671" y="1373873"/>
            <a:ext cx="2867373" cy="355078"/>
          </a:xfrm>
          <a:prstGeom prst="rect">
            <a:avLst/>
          </a:prstGeom>
          <a:no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Expansion into Untapped Markets</a:t>
            </a:r>
            <a:endParaRPr/>
          </a:p>
        </p:txBody>
      </p:sp>
      <p:sp>
        <p:nvSpPr>
          <p:cNvPr id="880" name="Google Shape;880;p52"/>
          <p:cNvSpPr txBox="1"/>
          <p:nvPr>
            <p:ph idx="1" type="body"/>
          </p:nvPr>
        </p:nvSpPr>
        <p:spPr>
          <a:xfrm>
            <a:off x="224776" y="1008050"/>
            <a:ext cx="8686801" cy="272542"/>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Kratos and AeroVironment both have unique specialities that would enhance both AVAV and KTOS’ position in the defense sector</a:t>
            </a:r>
            <a:endParaRPr sz="1000">
              <a:latin typeface="Arial"/>
              <a:ea typeface="Arial"/>
              <a:cs typeface="Arial"/>
              <a:sym typeface="Arial"/>
            </a:endParaRPr>
          </a:p>
          <a:p>
            <a:pPr indent="0" lvl="0" marL="0" rtl="0" algn="l">
              <a:lnSpc>
                <a:spcPct val="100000"/>
              </a:lnSpc>
              <a:spcBef>
                <a:spcPts val="0"/>
              </a:spcBef>
              <a:spcAft>
                <a:spcPts val="0"/>
              </a:spcAft>
              <a:buClr>
                <a:srgbClr val="5A6E8C"/>
              </a:buClr>
              <a:buSzPts val="1300"/>
              <a:buNone/>
            </a:pPr>
            <a:r>
              <a:t/>
            </a:r>
            <a:endParaRPr/>
          </a:p>
        </p:txBody>
      </p:sp>
      <p:sp>
        <p:nvSpPr>
          <p:cNvPr id="881" name="Google Shape;881;p52"/>
          <p:cNvSpPr txBox="1"/>
          <p:nvPr>
            <p:ph idx="3" type="body"/>
          </p:nvPr>
        </p:nvSpPr>
        <p:spPr>
          <a:xfrm>
            <a:off x="1334958" y="6297613"/>
            <a:ext cx="6151692" cy="2413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800"/>
              <a:buNone/>
            </a:pPr>
            <a:r>
              <a:rPr i="1" lang="en-US">
                <a:solidFill>
                  <a:srgbClr val="A5A5A5"/>
                </a:solidFill>
              </a:rPr>
              <a:t>Sources: Company Filings and Press Releases</a:t>
            </a:r>
            <a:r>
              <a:rPr lang="en-US"/>
              <a:t>	</a:t>
            </a:r>
            <a:endParaRPr u="sng">
              <a:solidFill>
                <a:schemeClr val="hlink"/>
              </a:solidFill>
              <a:hlinkClick r:id="rId3"/>
            </a:endParaRPr>
          </a:p>
          <a:p>
            <a:pPr indent="0" lvl="0" marL="0" rtl="0" algn="l">
              <a:lnSpc>
                <a:spcPct val="90000"/>
              </a:lnSpc>
              <a:spcBef>
                <a:spcPts val="0"/>
              </a:spcBef>
              <a:spcAft>
                <a:spcPts val="0"/>
              </a:spcAft>
              <a:buClr>
                <a:schemeClr val="dk1"/>
              </a:buClr>
              <a:buSzPts val="800"/>
              <a:buNone/>
            </a:pPr>
            <a:r>
              <a:t/>
            </a:r>
            <a:endParaRPr/>
          </a:p>
        </p:txBody>
      </p:sp>
      <p:sp>
        <p:nvSpPr>
          <p:cNvPr id="882" name="Google Shape;882;p5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883" name="Google Shape;883;p52"/>
          <p:cNvSpPr txBox="1"/>
          <p:nvPr/>
        </p:nvSpPr>
        <p:spPr>
          <a:xfrm>
            <a:off x="228599" y="523767"/>
            <a:ext cx="6861175" cy="482600"/>
          </a:xfrm>
          <a:prstGeom prst="rect">
            <a:avLst/>
          </a:prstGeom>
          <a:noFill/>
          <a:ln>
            <a:noFill/>
          </a:ln>
        </p:spPr>
        <p:txBody>
          <a:bodyPr anchorCtr="0" anchor="b" bIns="45700" lIns="45700" spcFirstLastPara="1" rIns="45700" wrap="square" tIns="45700">
            <a:normAutofit/>
          </a:bodyPr>
          <a:lstStyle/>
          <a:p>
            <a:pPr indent="0" lvl="0" marL="0" marR="0" rtl="0" algn="l">
              <a:lnSpc>
                <a:spcPct val="100000"/>
              </a:lnSpc>
              <a:spcBef>
                <a:spcPts val="0"/>
              </a:spcBef>
              <a:spcAft>
                <a:spcPts val="0"/>
              </a:spcAft>
              <a:buClr>
                <a:schemeClr val="dk2"/>
              </a:buClr>
              <a:buSzPts val="2000"/>
              <a:buFont typeface="Arial"/>
              <a:buNone/>
            </a:pPr>
            <a:r>
              <a:rPr b="1" i="0" lang="en-US" sz="2200" u="none" cap="none" strike="noStrike">
                <a:solidFill>
                  <a:schemeClr val="dk2"/>
                </a:solidFill>
                <a:latin typeface="Arial"/>
                <a:ea typeface="Arial"/>
                <a:cs typeface="Arial"/>
                <a:sym typeface="Arial"/>
              </a:rPr>
              <a:t>New Opportunities to Thrive</a:t>
            </a:r>
            <a:r>
              <a:rPr b="1" i="0" lang="en-US" sz="2000" u="none" cap="none" strike="noStrike">
                <a:solidFill>
                  <a:schemeClr val="dk2"/>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grpSp>
        <p:nvGrpSpPr>
          <p:cNvPr id="884" name="Google Shape;884;p52"/>
          <p:cNvGrpSpPr/>
          <p:nvPr/>
        </p:nvGrpSpPr>
        <p:grpSpPr>
          <a:xfrm>
            <a:off x="6534451" y="-417"/>
            <a:ext cx="2430035" cy="553724"/>
            <a:chOff x="4379512" y="-359046"/>
            <a:chExt cx="3783458" cy="1696838"/>
          </a:xfrm>
        </p:grpSpPr>
        <p:grpSp>
          <p:nvGrpSpPr>
            <p:cNvPr id="885" name="Google Shape;885;p52"/>
            <p:cNvGrpSpPr/>
            <p:nvPr/>
          </p:nvGrpSpPr>
          <p:grpSpPr>
            <a:xfrm>
              <a:off x="4379512" y="-359046"/>
              <a:ext cx="2388733" cy="502891"/>
              <a:chOff x="2103" y="56930"/>
              <a:chExt cx="2388733" cy="502891"/>
            </a:xfrm>
          </p:grpSpPr>
          <p:sp>
            <p:nvSpPr>
              <p:cNvPr id="886" name="Google Shape;886;p52"/>
              <p:cNvSpPr/>
              <p:nvPr/>
            </p:nvSpPr>
            <p:spPr>
              <a:xfrm>
                <a:off x="2103" y="56930"/>
                <a:ext cx="1257228" cy="502891"/>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2"/>
              <p:cNvSpPr txBox="1"/>
              <p:nvPr/>
            </p:nvSpPr>
            <p:spPr>
              <a:xfrm>
                <a:off x="253549"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Perspective</a:t>
                </a:r>
                <a:endParaRPr/>
              </a:p>
            </p:txBody>
          </p:sp>
          <p:sp>
            <p:nvSpPr>
              <p:cNvPr id="888" name="Google Shape;888;p52"/>
              <p:cNvSpPr/>
              <p:nvPr/>
            </p:nvSpPr>
            <p:spPr>
              <a:xfrm>
                <a:off x="1133608" y="56930"/>
                <a:ext cx="1257228" cy="502891"/>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2"/>
              <p:cNvSpPr txBox="1"/>
              <p:nvPr/>
            </p:nvSpPr>
            <p:spPr>
              <a:xfrm>
                <a:off x="1385054"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Strategic Compatibility</a:t>
                </a:r>
                <a:endParaRPr/>
              </a:p>
            </p:txBody>
          </p:sp>
        </p:grpSp>
        <p:sp>
          <p:nvSpPr>
            <p:cNvPr id="890" name="Google Shape;890;p52"/>
            <p:cNvSpPr/>
            <p:nvPr/>
          </p:nvSpPr>
          <p:spPr>
            <a:xfrm>
              <a:off x="6047104" y="-308765"/>
              <a:ext cx="2115866" cy="164655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891" name="Google Shape;891;p52"/>
          <p:cNvSpPr/>
          <p:nvPr/>
        </p:nvSpPr>
        <p:spPr>
          <a:xfrm>
            <a:off x="224776" y="1327575"/>
            <a:ext cx="474900" cy="482700"/>
          </a:xfrm>
          <a:prstGeom prst="ellipse">
            <a:avLst/>
          </a:prstGeom>
          <a:solidFill>
            <a:srgbClr val="A9B0B1"/>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graphicFrame>
        <p:nvGraphicFramePr>
          <p:cNvPr id="892" name="Google Shape;892;p52"/>
          <p:cNvGraphicFramePr/>
          <p:nvPr/>
        </p:nvGraphicFramePr>
        <p:xfrm>
          <a:off x="224776" y="1986455"/>
          <a:ext cx="3000000" cy="3000000"/>
        </p:xfrm>
        <a:graphic>
          <a:graphicData uri="http://schemas.openxmlformats.org/drawingml/2006/table">
            <a:tbl>
              <a:tblPr bandRow="1" firstRow="1">
                <a:noFill/>
                <a:tableStyleId>{A42E65EB-B394-45CA-8B1E-6A40D26371A3}</a:tableStyleId>
              </a:tblPr>
              <a:tblGrid>
                <a:gridCol w="1540950"/>
                <a:gridCol w="1093075"/>
                <a:gridCol w="1030025"/>
                <a:gridCol w="5022750"/>
              </a:tblGrid>
              <a:tr h="493975">
                <a:tc>
                  <a:txBody>
                    <a:bodyPr/>
                    <a:lstStyle/>
                    <a:p>
                      <a:pPr indent="0" lvl="0" marL="0" marR="0" rtl="0" algn="ctr">
                        <a:lnSpc>
                          <a:spcPct val="100000"/>
                        </a:lnSpc>
                        <a:spcBef>
                          <a:spcPts val="0"/>
                        </a:spcBef>
                        <a:spcAft>
                          <a:spcPts val="0"/>
                        </a:spcAft>
                        <a:buNone/>
                      </a:pPr>
                      <a:r>
                        <a:rPr lang="en-US" sz="1000" u="none" cap="none" strike="noStrike">
                          <a:solidFill>
                            <a:schemeClr val="dk1"/>
                          </a:solidFill>
                        </a:rPr>
                        <a:t>Product Area</a:t>
                      </a:r>
                      <a:endParaRPr/>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endParaRPr>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None/>
                      </a:pPr>
                      <a:r>
                        <a:t/>
                      </a:r>
                      <a:endParaRPr sz="1000" u="none" cap="none" strike="noStrike">
                        <a:solidFill>
                          <a:schemeClr val="dk1"/>
                        </a:solidFill>
                      </a:endParaRPr>
                    </a:p>
                  </a:txBody>
                  <a:tcPr marT="45725" marB="45725" marR="91450" marL="91450" anchor="ctr">
                    <a:solidFill>
                      <a:schemeClr val="lt1"/>
                    </a:solidFill>
                  </a:tcPr>
                </a:tc>
                <a:tc>
                  <a:txBody>
                    <a:bodyPr/>
                    <a:lstStyle/>
                    <a:p>
                      <a:pPr indent="0" lvl="0" marL="0" marR="0" rtl="0" algn="ctr">
                        <a:lnSpc>
                          <a:spcPct val="100000"/>
                        </a:lnSpc>
                        <a:spcBef>
                          <a:spcPts val="0"/>
                        </a:spcBef>
                        <a:spcAft>
                          <a:spcPts val="0"/>
                        </a:spcAft>
                        <a:buNone/>
                      </a:pPr>
                      <a:r>
                        <a:rPr lang="en-US" sz="1000" u="none" cap="none" strike="noStrike">
                          <a:solidFill>
                            <a:schemeClr val="dk1"/>
                          </a:solidFill>
                        </a:rPr>
                        <a:t>Analysis</a:t>
                      </a:r>
                      <a:endParaRPr/>
                    </a:p>
                  </a:txBody>
                  <a:tcPr marT="45725" marB="45725" marR="91450" marL="91450" anchor="ctr">
                    <a:solidFill>
                      <a:schemeClr val="lt1"/>
                    </a:solidFill>
                  </a:tcPr>
                </a:tc>
              </a:tr>
              <a:tr h="643125">
                <a:tc>
                  <a:txBody>
                    <a:bodyPr/>
                    <a:lstStyle/>
                    <a:p>
                      <a:pPr indent="0" lvl="0" marL="0" marR="0" rtl="0" algn="ctr">
                        <a:lnSpc>
                          <a:spcPct val="100000"/>
                        </a:lnSpc>
                        <a:spcBef>
                          <a:spcPts val="0"/>
                        </a:spcBef>
                        <a:spcAft>
                          <a:spcPts val="0"/>
                        </a:spcAft>
                        <a:buNone/>
                      </a:pPr>
                      <a:r>
                        <a:rPr b="1" lang="en-US" sz="1000" u="none" cap="none" strike="noStrike">
                          <a:solidFill>
                            <a:schemeClr val="dk1"/>
                          </a:solidFill>
                        </a:rPr>
                        <a:t>Small UMS</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00" u="none" cap="none" strike="noStrike">
                          <a:solidFill>
                            <a:srgbClr val="FF4040"/>
                          </a:solidFill>
                        </a:rPr>
                        <a:t>Low</a:t>
                      </a:r>
                      <a:endParaRPr b="1" sz="1000" u="none" cap="none" strike="noStrike">
                        <a:solidFill>
                          <a:srgbClr val="3AC3A4"/>
                        </a:solidFill>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00" u="none" cap="none" strike="noStrike">
                          <a:solidFill>
                            <a:srgbClr val="3AC3A4"/>
                          </a:solidFill>
                        </a:rPr>
                        <a:t>High</a:t>
                      </a:r>
                      <a:endParaRPr b="1" sz="1000" u="none" cap="none" strike="noStrike">
                        <a:solidFill>
                          <a:srgbClr val="FF4040"/>
                        </a:solidFill>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00" u="none" cap="none" strike="noStrike">
                          <a:solidFill>
                            <a:schemeClr val="dk1"/>
                          </a:solidFill>
                        </a:rPr>
                        <a:t>AeroVironment has a clear specialty in small UAS, as evident by products such as the Puma, P-550, and Raven B. Meanwhile, Kratos has little to no exposure in this category, making an acquisition advantageous given market trends toward sUAS</a:t>
                      </a:r>
                      <a:endParaRPr sz="1000" u="none" cap="none" strike="noStrike">
                        <a:solidFill>
                          <a:schemeClr val="dk1"/>
                        </a:solidFill>
                      </a:endParaRPr>
                    </a:p>
                  </a:txBody>
                  <a:tcPr marT="45725" marB="45725" marR="91450" marL="91450" anchor="ctr"/>
                </a:tc>
              </a:tr>
              <a:tr h="643125">
                <a:tc>
                  <a:txBody>
                    <a:bodyPr/>
                    <a:lstStyle/>
                    <a:p>
                      <a:pPr indent="0" lvl="0" marL="0" marR="0" rtl="0" algn="ctr">
                        <a:lnSpc>
                          <a:spcPct val="100000"/>
                        </a:lnSpc>
                        <a:spcBef>
                          <a:spcPts val="0"/>
                        </a:spcBef>
                        <a:spcAft>
                          <a:spcPts val="0"/>
                        </a:spcAft>
                        <a:buNone/>
                      </a:pPr>
                      <a:r>
                        <a:rPr b="1" lang="en-US" sz="1000" u="none" cap="none" strike="noStrike">
                          <a:solidFill>
                            <a:schemeClr val="dk1"/>
                          </a:solidFill>
                        </a:rPr>
                        <a:t>Medium UMS</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00" u="none" cap="none" strike="noStrike">
                          <a:solidFill>
                            <a:srgbClr val="3AC3A4"/>
                          </a:solidFill>
                        </a:rPr>
                        <a:t>High</a:t>
                      </a:r>
                      <a:endParaRPr sz="1000" u="none" cap="none" strike="noStrike">
                        <a:solidFill>
                          <a:schemeClr val="dk1"/>
                        </a:solidFill>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00" u="none" cap="none" strike="noStrike">
                          <a:solidFill>
                            <a:srgbClr val="FF4040"/>
                          </a:solidFill>
                        </a:rPr>
                        <a:t>Low</a:t>
                      </a:r>
                      <a:endParaRPr sz="1000" u="none" cap="none" strike="noStrike">
                        <a:solidFill>
                          <a:schemeClr val="dk1"/>
                        </a:solidFill>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00" u="none" cap="none" strike="noStrike">
                          <a:solidFill>
                            <a:schemeClr val="dk1"/>
                          </a:solidFill>
                        </a:rPr>
                        <a:t>While AeroVironment has the JUMP 20 and T-20 in its mUAV segment, it would benefit from acquiring Kratos due to their advantage in mUAVs evidenced by the Valkyrie. This would also spur more integration with the emerging LMS segment</a:t>
                      </a:r>
                      <a:endParaRPr/>
                    </a:p>
                  </a:txBody>
                  <a:tcPr marT="45725" marB="45725" marR="91450" marL="91450" anchor="ctr"/>
                </a:tc>
              </a:tr>
              <a:tr h="643125">
                <a:tc>
                  <a:txBody>
                    <a:bodyPr/>
                    <a:lstStyle/>
                    <a:p>
                      <a:pPr indent="0" lvl="0" marL="0" marR="0" rtl="0" algn="ctr">
                        <a:lnSpc>
                          <a:spcPct val="100000"/>
                        </a:lnSpc>
                        <a:spcBef>
                          <a:spcPts val="0"/>
                        </a:spcBef>
                        <a:spcAft>
                          <a:spcPts val="0"/>
                        </a:spcAft>
                        <a:buNone/>
                      </a:pPr>
                      <a:r>
                        <a:rPr b="1" lang="en-US" sz="1000" u="none" cap="none" strike="noStrike">
                          <a:solidFill>
                            <a:schemeClr val="dk1"/>
                          </a:solidFill>
                        </a:rPr>
                        <a:t>Counter UAS Systems</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00" u="none" cap="none" strike="noStrike">
                          <a:solidFill>
                            <a:srgbClr val="009EFF"/>
                          </a:solidFill>
                        </a:rPr>
                        <a:t>Medium</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00" u="none" cap="none" strike="noStrike">
                          <a:solidFill>
                            <a:srgbClr val="FF4040"/>
                          </a:solidFill>
                        </a:rPr>
                        <a:t>N/A</a:t>
                      </a:r>
                      <a:endParaRPr sz="1000" u="none" cap="none" strike="noStrike">
                        <a:solidFill>
                          <a:schemeClr val="dk1"/>
                        </a:solidFill>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00" u="none" cap="none" strike="noStrike">
                          <a:solidFill>
                            <a:schemeClr val="dk1"/>
                          </a:solidFill>
                        </a:rPr>
                        <a:t>AVAV has no presence in cUAS, which involves detection radars, RF sensors, and disruptive technologies to patrol enemy drones. In January, KTOS was awarded a $50 MM contract for cUAS, air defense, and radar systems</a:t>
                      </a:r>
                      <a:endParaRPr/>
                    </a:p>
                  </a:txBody>
                  <a:tcPr marT="45725" marB="45725" marR="91450" marL="91450" anchor="ctr"/>
                </a:tc>
              </a:tr>
              <a:tr h="643125">
                <a:tc>
                  <a:txBody>
                    <a:bodyPr/>
                    <a:lstStyle/>
                    <a:p>
                      <a:pPr indent="0" lvl="0" marL="0" marR="0" rtl="0" algn="ctr">
                        <a:lnSpc>
                          <a:spcPct val="100000"/>
                        </a:lnSpc>
                        <a:spcBef>
                          <a:spcPts val="0"/>
                        </a:spcBef>
                        <a:spcAft>
                          <a:spcPts val="0"/>
                        </a:spcAft>
                        <a:buNone/>
                      </a:pPr>
                      <a:r>
                        <a:rPr b="1" lang="en-US" sz="1000" u="none" cap="none" strike="noStrike">
                          <a:solidFill>
                            <a:schemeClr val="dk1"/>
                          </a:solidFill>
                        </a:rPr>
                        <a:t>Ground &amp; Sea UMS</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00" u="none" cap="none" strike="noStrike">
                          <a:solidFill>
                            <a:srgbClr val="3AC3A4"/>
                          </a:solidFill>
                        </a:rPr>
                        <a:t>High</a:t>
                      </a:r>
                      <a:endParaRPr sz="1000" u="none" cap="none" strike="noStrike">
                        <a:solidFill>
                          <a:schemeClr val="dk1"/>
                        </a:solidFill>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00" u="none" cap="none" strike="noStrike">
                          <a:solidFill>
                            <a:srgbClr val="009EFF"/>
                          </a:solidFill>
                        </a:rPr>
                        <a:t>Medium</a:t>
                      </a:r>
                      <a:endParaRPr sz="1000" u="none" cap="none" strike="noStrike">
                        <a:solidFill>
                          <a:schemeClr val="dk1"/>
                        </a:solidFill>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00" u="none" cap="none" strike="noStrike">
                          <a:solidFill>
                            <a:schemeClr val="dk1"/>
                          </a:solidFill>
                        </a:rPr>
                        <a:t>Primarily, AVAV’s UGVs are used to disable bombs, which has awarded them some small contracts; however, Kratos has additional offerings such as its autonomous truck (ATMA) and even sea surface vehicle automation</a:t>
                      </a:r>
                      <a:endParaRPr/>
                    </a:p>
                  </a:txBody>
                  <a:tcPr marT="45725" marB="45725" marR="91450" marL="91450" anchor="ctr"/>
                </a:tc>
              </a:tr>
              <a:tr h="643125">
                <a:tc>
                  <a:txBody>
                    <a:bodyPr/>
                    <a:lstStyle/>
                    <a:p>
                      <a:pPr indent="0" lvl="0" marL="0" marR="0" rtl="0" algn="ctr">
                        <a:lnSpc>
                          <a:spcPct val="100000"/>
                        </a:lnSpc>
                        <a:spcBef>
                          <a:spcPts val="0"/>
                        </a:spcBef>
                        <a:spcAft>
                          <a:spcPts val="0"/>
                        </a:spcAft>
                        <a:buNone/>
                      </a:pPr>
                      <a:r>
                        <a:rPr b="1" lang="en-US" sz="1000" u="none" cap="none" strike="noStrike">
                          <a:solidFill>
                            <a:schemeClr val="dk1"/>
                          </a:solidFill>
                        </a:rPr>
                        <a:t>Loitering Munitions</a:t>
                      </a:r>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00" u="none" cap="none" strike="noStrike">
                          <a:solidFill>
                            <a:srgbClr val="FF4040"/>
                          </a:solidFill>
                        </a:rPr>
                        <a:t>Low</a:t>
                      </a:r>
                      <a:endParaRPr sz="1000" u="none" cap="none" strike="noStrike">
                        <a:solidFill>
                          <a:schemeClr val="dk1"/>
                        </a:solidFill>
                      </a:endParaRPr>
                    </a:p>
                  </a:txBody>
                  <a:tcPr marT="45725" marB="45725" marR="91450" marL="91450" anchor="ctr"/>
                </a:tc>
                <a:tc>
                  <a:txBody>
                    <a:bodyPr/>
                    <a:lstStyle/>
                    <a:p>
                      <a:pPr indent="0" lvl="0" marL="0" marR="0" rtl="0" algn="ctr">
                        <a:lnSpc>
                          <a:spcPct val="100000"/>
                        </a:lnSpc>
                        <a:spcBef>
                          <a:spcPts val="0"/>
                        </a:spcBef>
                        <a:spcAft>
                          <a:spcPts val="0"/>
                        </a:spcAft>
                        <a:buNone/>
                      </a:pPr>
                      <a:r>
                        <a:rPr b="1" lang="en-US" sz="1000" u="none" cap="none" strike="noStrike">
                          <a:solidFill>
                            <a:srgbClr val="3AC3A4"/>
                          </a:solidFill>
                        </a:rPr>
                        <a:t>High</a:t>
                      </a:r>
                      <a:endParaRPr sz="1000" u="none" cap="none" strike="noStrike">
                        <a:solidFill>
                          <a:schemeClr val="dk1"/>
                        </a:solidFill>
                      </a:endParaRPr>
                    </a:p>
                  </a:txBody>
                  <a:tcPr marT="45725" marB="45725" marR="91450" marL="91450" anchor="ctr"/>
                </a:tc>
                <a:tc>
                  <a:txBody>
                    <a:bodyPr/>
                    <a:lstStyle/>
                    <a:p>
                      <a:pPr indent="0" lvl="0" marL="0" marR="0" rtl="0" algn="ctr">
                        <a:lnSpc>
                          <a:spcPct val="100000"/>
                        </a:lnSpc>
                        <a:spcBef>
                          <a:spcPts val="0"/>
                        </a:spcBef>
                        <a:spcAft>
                          <a:spcPts val="0"/>
                        </a:spcAft>
                        <a:buNone/>
                      </a:pPr>
                      <a:r>
                        <a:rPr lang="en-US" sz="1000" u="none" cap="none" strike="noStrike">
                          <a:solidFill>
                            <a:schemeClr val="dk1"/>
                          </a:solidFill>
                        </a:rPr>
                        <a:t>Some categorize Kratos’ Gremlin as an LMS, but outside of that, Kratos has little exposure to this rapidly growing business segment. Meanwhile, AVAV is a leader in the space and could integrate KTOS’ AI and swarm tech solutions</a:t>
                      </a:r>
                      <a:endParaRPr/>
                    </a:p>
                  </a:txBody>
                  <a:tcPr marT="45725" marB="45725" marR="91450" marL="91450" anchor="ctr"/>
                </a:tc>
              </a:tr>
            </a:tbl>
          </a:graphicData>
        </a:graphic>
      </p:graphicFrame>
      <p:pic>
        <p:nvPicPr>
          <p:cNvPr id="893" name="Google Shape;893;p52"/>
          <p:cNvPicPr preferRelativeResize="0"/>
          <p:nvPr/>
        </p:nvPicPr>
        <p:blipFill rotWithShape="1">
          <a:blip r:embed="rId4">
            <a:alphaModFix/>
          </a:blip>
          <a:srcRect b="0" l="0" r="50000" t="0"/>
          <a:stretch/>
        </p:blipFill>
        <p:spPr>
          <a:xfrm>
            <a:off x="3069465" y="2073910"/>
            <a:ext cx="610741" cy="321585"/>
          </a:xfrm>
          <a:prstGeom prst="rect">
            <a:avLst/>
          </a:prstGeom>
          <a:noFill/>
          <a:ln>
            <a:noFill/>
          </a:ln>
        </p:spPr>
      </p:pic>
      <p:pic>
        <p:nvPicPr>
          <p:cNvPr descr="Kratos Logo | Security solutions, ? logo, Solutions" id="894" name="Google Shape;894;p52"/>
          <p:cNvPicPr preferRelativeResize="0"/>
          <p:nvPr/>
        </p:nvPicPr>
        <p:blipFill rotWithShape="1">
          <a:blip r:embed="rId5">
            <a:alphaModFix/>
          </a:blip>
          <a:srcRect b="0" l="0" r="0" t="0"/>
          <a:stretch/>
        </p:blipFill>
        <p:spPr>
          <a:xfrm>
            <a:off x="1965769" y="2148773"/>
            <a:ext cx="738115" cy="15084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3"/>
          <p:cNvSpPr/>
          <p:nvPr/>
        </p:nvSpPr>
        <p:spPr>
          <a:xfrm>
            <a:off x="591671" y="1268773"/>
            <a:ext cx="2867373" cy="355078"/>
          </a:xfrm>
          <a:prstGeom prst="rect">
            <a:avLst/>
          </a:prstGeom>
          <a:noFill/>
          <a:ln cap="flat" cmpd="sng" w="254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Capacity of Innovation Through R&amp;D</a:t>
            </a:r>
            <a:endParaRPr/>
          </a:p>
        </p:txBody>
      </p:sp>
      <p:sp>
        <p:nvSpPr>
          <p:cNvPr id="901" name="Google Shape;901;p53"/>
          <p:cNvSpPr txBox="1"/>
          <p:nvPr>
            <p:ph idx="1" type="body"/>
          </p:nvPr>
        </p:nvSpPr>
        <p:spPr>
          <a:xfrm>
            <a:off x="224776" y="913460"/>
            <a:ext cx="8686801" cy="272542"/>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AVAV and KTOS have differentiated innovation strategies, and bringing them together would introduce synergies to both parties</a:t>
            </a:r>
            <a:endParaRPr sz="1000">
              <a:latin typeface="Arial"/>
              <a:ea typeface="Arial"/>
              <a:cs typeface="Arial"/>
              <a:sym typeface="Arial"/>
            </a:endParaRPr>
          </a:p>
          <a:p>
            <a:pPr indent="0" lvl="0" marL="0" rtl="0" algn="l">
              <a:lnSpc>
                <a:spcPct val="100000"/>
              </a:lnSpc>
              <a:spcBef>
                <a:spcPts val="0"/>
              </a:spcBef>
              <a:spcAft>
                <a:spcPts val="0"/>
              </a:spcAft>
              <a:buClr>
                <a:srgbClr val="5A6E8C"/>
              </a:buClr>
              <a:buSzPts val="1300"/>
              <a:buNone/>
            </a:pPr>
            <a:r>
              <a:t/>
            </a:r>
            <a:endParaRPr/>
          </a:p>
        </p:txBody>
      </p:sp>
      <p:sp>
        <p:nvSpPr>
          <p:cNvPr id="902" name="Google Shape;902;p53"/>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rPr i="1" lang="en-US">
                <a:solidFill>
                  <a:srgbClr val="A5A5A5"/>
                </a:solidFill>
              </a:rPr>
              <a:t>Sources: Company Filings and Press Releases</a:t>
            </a:r>
            <a:r>
              <a:rPr lang="en-US"/>
              <a:t>	</a:t>
            </a:r>
            <a:endParaRPr/>
          </a:p>
        </p:txBody>
      </p:sp>
      <p:sp>
        <p:nvSpPr>
          <p:cNvPr id="903" name="Google Shape;903;p5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904" name="Google Shape;904;p53"/>
          <p:cNvSpPr txBox="1"/>
          <p:nvPr/>
        </p:nvSpPr>
        <p:spPr>
          <a:xfrm>
            <a:off x="228599" y="502747"/>
            <a:ext cx="6861175" cy="482600"/>
          </a:xfrm>
          <a:prstGeom prst="rect">
            <a:avLst/>
          </a:prstGeom>
          <a:noFill/>
          <a:ln>
            <a:noFill/>
          </a:ln>
        </p:spPr>
        <p:txBody>
          <a:bodyPr anchorCtr="0" anchor="b" bIns="45700" lIns="45700" spcFirstLastPara="1" rIns="45700" wrap="square" tIns="45700">
            <a:normAutofit/>
          </a:bodyPr>
          <a:lstStyle/>
          <a:p>
            <a:pPr indent="0" lvl="0" marL="0" marR="0" rtl="0" algn="l">
              <a:lnSpc>
                <a:spcPct val="100000"/>
              </a:lnSpc>
              <a:spcBef>
                <a:spcPts val="0"/>
              </a:spcBef>
              <a:spcAft>
                <a:spcPts val="0"/>
              </a:spcAft>
              <a:buClr>
                <a:schemeClr val="dk2"/>
              </a:buClr>
              <a:buSzPts val="2000"/>
              <a:buFont typeface="Arial"/>
              <a:buNone/>
            </a:pPr>
            <a:r>
              <a:rPr b="1" i="0" lang="en-US" sz="2200" u="none" cap="none" strike="noStrike">
                <a:solidFill>
                  <a:schemeClr val="dk2"/>
                </a:solidFill>
                <a:latin typeface="Arial"/>
                <a:ea typeface="Arial"/>
                <a:cs typeface="Arial"/>
                <a:sym typeface="Arial"/>
              </a:rPr>
              <a:t>Primed to Innovate</a:t>
            </a:r>
            <a:r>
              <a:rPr b="1" i="0" lang="en-US" sz="2000" u="none" cap="none" strike="noStrike">
                <a:solidFill>
                  <a:schemeClr val="dk2"/>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grpSp>
        <p:nvGrpSpPr>
          <p:cNvPr id="905" name="Google Shape;905;p53"/>
          <p:cNvGrpSpPr/>
          <p:nvPr/>
        </p:nvGrpSpPr>
        <p:grpSpPr>
          <a:xfrm>
            <a:off x="6534451" y="-417"/>
            <a:ext cx="2430035" cy="553724"/>
            <a:chOff x="4379512" y="-359046"/>
            <a:chExt cx="3783458" cy="1696838"/>
          </a:xfrm>
        </p:grpSpPr>
        <p:grpSp>
          <p:nvGrpSpPr>
            <p:cNvPr id="906" name="Google Shape;906;p53"/>
            <p:cNvGrpSpPr/>
            <p:nvPr/>
          </p:nvGrpSpPr>
          <p:grpSpPr>
            <a:xfrm>
              <a:off x="4379512" y="-359046"/>
              <a:ext cx="2388733" cy="502891"/>
              <a:chOff x="2103" y="56930"/>
              <a:chExt cx="2388733" cy="502891"/>
            </a:xfrm>
          </p:grpSpPr>
          <p:sp>
            <p:nvSpPr>
              <p:cNvPr id="907" name="Google Shape;907;p53"/>
              <p:cNvSpPr/>
              <p:nvPr/>
            </p:nvSpPr>
            <p:spPr>
              <a:xfrm>
                <a:off x="2103" y="56930"/>
                <a:ext cx="1257228" cy="502891"/>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txBox="1"/>
              <p:nvPr/>
            </p:nvSpPr>
            <p:spPr>
              <a:xfrm>
                <a:off x="253549"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Perspective</a:t>
                </a:r>
                <a:endParaRPr/>
              </a:p>
            </p:txBody>
          </p:sp>
          <p:sp>
            <p:nvSpPr>
              <p:cNvPr id="909" name="Google Shape;909;p53"/>
              <p:cNvSpPr/>
              <p:nvPr/>
            </p:nvSpPr>
            <p:spPr>
              <a:xfrm>
                <a:off x="1133608" y="56930"/>
                <a:ext cx="1257228" cy="502891"/>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3"/>
              <p:cNvSpPr txBox="1"/>
              <p:nvPr/>
            </p:nvSpPr>
            <p:spPr>
              <a:xfrm>
                <a:off x="1385054"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Strategic Compatibility</a:t>
                </a:r>
                <a:endParaRPr/>
              </a:p>
            </p:txBody>
          </p:sp>
        </p:grpSp>
        <p:sp>
          <p:nvSpPr>
            <p:cNvPr id="911" name="Google Shape;911;p53"/>
            <p:cNvSpPr/>
            <p:nvPr/>
          </p:nvSpPr>
          <p:spPr>
            <a:xfrm>
              <a:off x="6047104" y="-308765"/>
              <a:ext cx="2115866" cy="164655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912" name="Google Shape;912;p53"/>
          <p:cNvSpPr/>
          <p:nvPr/>
        </p:nvSpPr>
        <p:spPr>
          <a:xfrm>
            <a:off x="224776" y="1222475"/>
            <a:ext cx="474900" cy="482700"/>
          </a:xfrm>
          <a:prstGeom prst="ellipse">
            <a:avLst/>
          </a:prstGeom>
          <a:solidFill>
            <a:srgbClr val="05B0F0"/>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913" name="Google Shape;913;p53"/>
          <p:cNvSpPr/>
          <p:nvPr/>
        </p:nvSpPr>
        <p:spPr>
          <a:xfrm>
            <a:off x="247314" y="2159041"/>
            <a:ext cx="1873600" cy="703235"/>
          </a:xfrm>
          <a:prstGeom prst="roundRect">
            <a:avLst>
              <a:gd fmla="val 16667" name="adj"/>
            </a:avLst>
          </a:prstGeom>
          <a:solidFill>
            <a:schemeClr val="lt1"/>
          </a:solidFill>
          <a:ln cap="flat" cmpd="sng" w="28575">
            <a:solidFill>
              <a:srgbClr val="0F213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4" name="Google Shape;914;p53"/>
          <p:cNvSpPr/>
          <p:nvPr/>
        </p:nvSpPr>
        <p:spPr>
          <a:xfrm>
            <a:off x="247314" y="3613600"/>
            <a:ext cx="1873600" cy="703235"/>
          </a:xfrm>
          <a:prstGeom prst="roundRect">
            <a:avLst>
              <a:gd fmla="val 16667" name="adj"/>
            </a:avLst>
          </a:prstGeom>
          <a:solidFill>
            <a:schemeClr val="lt1"/>
          </a:solidFill>
          <a:ln cap="flat" cmpd="sng" w="25400">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15" name="Google Shape;915;p53"/>
          <p:cNvSpPr/>
          <p:nvPr/>
        </p:nvSpPr>
        <p:spPr>
          <a:xfrm>
            <a:off x="224776" y="5068159"/>
            <a:ext cx="1873600" cy="703235"/>
          </a:xfrm>
          <a:prstGeom prst="roundRect">
            <a:avLst>
              <a:gd fmla="val 16667" name="adj"/>
            </a:avLst>
          </a:prstGeom>
          <a:solidFill>
            <a:schemeClr val="lt1"/>
          </a:solidFill>
          <a:ln cap="flat" cmpd="sng" w="25400">
            <a:solidFill>
              <a:srgbClr val="00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AeroVironment post-acquisition</a:t>
            </a:r>
            <a:endParaRPr/>
          </a:p>
        </p:txBody>
      </p:sp>
      <p:sp>
        <p:nvSpPr>
          <p:cNvPr id="916" name="Google Shape;916;p53"/>
          <p:cNvSpPr/>
          <p:nvPr/>
        </p:nvSpPr>
        <p:spPr>
          <a:xfrm>
            <a:off x="2480064" y="1867922"/>
            <a:ext cx="6160957" cy="1285472"/>
          </a:xfrm>
          <a:prstGeom prst="roundRect">
            <a:avLst>
              <a:gd fmla="val 16667" name="adj"/>
            </a:avLst>
          </a:prstGeom>
          <a:solidFill>
            <a:schemeClr val="lt1"/>
          </a:solidFill>
          <a:ln cap="flat" cmpd="sng" w="28575">
            <a:solidFill>
              <a:srgbClr val="0F213F"/>
            </a:solidFill>
            <a:prstDash val="dash"/>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AeroVironment has a unique strategy compared to large competitors in the space. Rather than researching as potential contracts are released, they innovate in advance to win early contracts</a:t>
            </a:r>
            <a:endParaRPr/>
          </a:p>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In 2024A, R&amp;D as a % of revenue was </a:t>
            </a:r>
            <a:r>
              <a:rPr b="1" i="0" lang="en-US" sz="1000" u="none" cap="none" strike="noStrike">
                <a:solidFill>
                  <a:schemeClr val="dk1"/>
                </a:solidFill>
                <a:latin typeface="Arial"/>
                <a:ea typeface="Arial"/>
                <a:cs typeface="Arial"/>
                <a:sym typeface="Arial"/>
              </a:rPr>
              <a:t>~13.5%</a:t>
            </a:r>
            <a:endParaRPr/>
          </a:p>
          <a:p>
            <a:pPr indent="-285750" lvl="0" marL="2857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Historical advantage in innovation </a:t>
            </a:r>
            <a:r>
              <a:rPr b="0" i="0" lang="en-US" sz="1000" u="none" cap="none" strike="noStrike">
                <a:solidFill>
                  <a:schemeClr val="dk1"/>
                </a:solidFill>
                <a:latin typeface="Arial"/>
                <a:ea typeface="Arial"/>
                <a:cs typeface="Arial"/>
                <a:sym typeface="Arial"/>
              </a:rPr>
              <a:t>exemplified by the HAPS solar-powered pseudo-satellite, Mars Ingenuity Helicopter, and Nano Hummingbird, which is capable of precise hovering and omni-direction flight</a:t>
            </a:r>
            <a:endParaRPr/>
          </a:p>
          <a:p>
            <a:pPr indent="-285750" lvl="0" marL="2857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Growth opportunities: </a:t>
            </a:r>
            <a:r>
              <a:rPr b="0" i="0" lang="en-US" sz="1000" u="none" cap="none" strike="noStrike">
                <a:solidFill>
                  <a:schemeClr val="dk1"/>
                </a:solidFill>
                <a:latin typeface="Arial"/>
                <a:ea typeface="Arial"/>
                <a:cs typeface="Arial"/>
                <a:sym typeface="Arial"/>
              </a:rPr>
              <a:t>AI, Space Robotics, Data Analytics, Long range ISR</a:t>
            </a:r>
            <a:endParaRPr/>
          </a:p>
        </p:txBody>
      </p:sp>
      <p:sp>
        <p:nvSpPr>
          <p:cNvPr id="917" name="Google Shape;917;p53"/>
          <p:cNvSpPr/>
          <p:nvPr/>
        </p:nvSpPr>
        <p:spPr>
          <a:xfrm>
            <a:off x="2457525" y="3322481"/>
            <a:ext cx="6160957" cy="1285472"/>
          </a:xfrm>
          <a:prstGeom prst="roundRect">
            <a:avLst>
              <a:gd fmla="val 16667" name="adj"/>
            </a:avLst>
          </a:prstGeom>
          <a:solidFill>
            <a:schemeClr val="lt1"/>
          </a:solidFill>
          <a:ln cap="flat" cmpd="sng" w="25400">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Rather than spending vast amounts of money into R&amp;D, </a:t>
            </a:r>
            <a:r>
              <a:rPr b="1" i="0" lang="en-US" sz="1000" u="none" cap="none" strike="noStrike">
                <a:solidFill>
                  <a:schemeClr val="dk1"/>
                </a:solidFill>
                <a:latin typeface="Arial"/>
                <a:ea typeface="Arial"/>
                <a:cs typeface="Arial"/>
                <a:sym typeface="Arial"/>
              </a:rPr>
              <a:t>Kratos innovates at scale and prides itself as a low-cost contractor</a:t>
            </a:r>
            <a:r>
              <a:rPr b="0" i="0" lang="en-US" sz="1000" u="none" cap="none" strike="noStrike">
                <a:solidFill>
                  <a:schemeClr val="dk1"/>
                </a:solidFill>
                <a:latin typeface="Arial"/>
                <a:ea typeface="Arial"/>
                <a:cs typeface="Arial"/>
                <a:sym typeface="Arial"/>
              </a:rPr>
              <a:t>, leading to efficient spending</a:t>
            </a:r>
            <a:endParaRPr/>
          </a:p>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As a whole, LTM R&amp;D as a % of revenue was only </a:t>
            </a:r>
            <a:r>
              <a:rPr b="1" i="0" lang="en-US" sz="1000" u="none" cap="none" strike="noStrike">
                <a:solidFill>
                  <a:schemeClr val="dk1"/>
                </a:solidFill>
                <a:latin typeface="Arial"/>
                <a:ea typeface="Arial"/>
                <a:cs typeface="Arial"/>
                <a:sym typeface="Arial"/>
              </a:rPr>
              <a:t>~3.5%</a:t>
            </a:r>
            <a:endParaRPr/>
          </a:p>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Since 2012, they have spent $230 MM into UMS and were awarded innovative contracts involving jet drone research, sensor integration, and prototype air vehicles</a:t>
            </a:r>
            <a:endParaRPr/>
          </a:p>
          <a:p>
            <a:pPr indent="-285750" lvl="0" marL="2857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Growth opportunities: </a:t>
            </a:r>
            <a:r>
              <a:rPr b="0" i="0" lang="en-US" sz="1000" u="none" cap="none" strike="noStrike">
                <a:solidFill>
                  <a:schemeClr val="dk1"/>
                </a:solidFill>
                <a:latin typeface="Arial"/>
                <a:ea typeface="Arial"/>
                <a:cs typeface="Arial"/>
                <a:sym typeface="Arial"/>
              </a:rPr>
              <a:t>Microwave electronics, Hypersonic Systems, Data Analytics, AI</a:t>
            </a:r>
            <a:endParaRPr/>
          </a:p>
        </p:txBody>
      </p:sp>
      <p:sp>
        <p:nvSpPr>
          <p:cNvPr id="918" name="Google Shape;918;p53"/>
          <p:cNvSpPr/>
          <p:nvPr/>
        </p:nvSpPr>
        <p:spPr>
          <a:xfrm>
            <a:off x="2457526" y="4777040"/>
            <a:ext cx="6160957" cy="1285472"/>
          </a:xfrm>
          <a:prstGeom prst="roundRect">
            <a:avLst>
              <a:gd fmla="val 16667" name="adj"/>
            </a:avLst>
          </a:prstGeom>
          <a:solidFill>
            <a:schemeClr val="lt1"/>
          </a:solidFill>
          <a:ln cap="flat" cmpd="sng" w="25400">
            <a:solidFill>
              <a:srgbClr val="00B0F0"/>
            </a:solidFill>
            <a:prstDash val="dash"/>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AeroVironment’s commitment to innovation through high expenditures and Kratos’ ability to research and develop at a low cost</a:t>
            </a:r>
            <a:r>
              <a:rPr b="0" i="0" lang="en-US" sz="1000" u="none" cap="none" strike="noStrike">
                <a:solidFill>
                  <a:schemeClr val="dk1"/>
                </a:solidFill>
                <a:latin typeface="Arial"/>
                <a:ea typeface="Arial"/>
                <a:cs typeface="Arial"/>
                <a:sym typeface="Arial"/>
              </a:rPr>
              <a:t> could help AVAV reduce expenses without sacrificing any quality of new products</a:t>
            </a:r>
            <a:endParaRPr/>
          </a:p>
          <a:p>
            <a:pPr indent="-285750" lvl="0" marL="2857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Shared growth opportunities: </a:t>
            </a:r>
            <a:r>
              <a:rPr b="0" i="0" lang="en-US" sz="1000" u="none" cap="none" strike="noStrike">
                <a:solidFill>
                  <a:schemeClr val="dk1"/>
                </a:solidFill>
                <a:latin typeface="Arial"/>
                <a:ea typeface="Arial"/>
                <a:cs typeface="Arial"/>
                <a:sym typeface="Arial"/>
              </a:rPr>
              <a:t>Kratos and AVAV have a history of partnering, and could certainly help each other capitalize on shared industry trends</a:t>
            </a:r>
            <a:endParaRPr b="1" i="0" sz="1000" u="none" cap="none" strike="noStrike">
              <a:solidFill>
                <a:schemeClr val="dk1"/>
              </a:solidFill>
              <a:latin typeface="Arial"/>
              <a:ea typeface="Arial"/>
              <a:cs typeface="Arial"/>
              <a:sym typeface="Arial"/>
            </a:endParaRPr>
          </a:p>
        </p:txBody>
      </p:sp>
      <p:pic>
        <p:nvPicPr>
          <p:cNvPr descr="AeroVironment Logo PNG Vector (PDF) Free Download" id="919" name="Google Shape;919;p53"/>
          <p:cNvPicPr preferRelativeResize="0"/>
          <p:nvPr/>
        </p:nvPicPr>
        <p:blipFill rotWithShape="1">
          <a:blip r:embed="rId3">
            <a:alphaModFix/>
          </a:blip>
          <a:srcRect b="0" l="0" r="0" t="0"/>
          <a:stretch/>
        </p:blipFill>
        <p:spPr>
          <a:xfrm>
            <a:off x="710186" y="2309641"/>
            <a:ext cx="987316" cy="398217"/>
          </a:xfrm>
          <a:prstGeom prst="rect">
            <a:avLst/>
          </a:prstGeom>
          <a:noFill/>
          <a:ln>
            <a:noFill/>
          </a:ln>
        </p:spPr>
      </p:pic>
      <p:pic>
        <p:nvPicPr>
          <p:cNvPr descr="Kratos Defense and Security Solutions | Oklahoma City - A Better Life" id="920" name="Google Shape;920;p53"/>
          <p:cNvPicPr preferRelativeResize="0"/>
          <p:nvPr/>
        </p:nvPicPr>
        <p:blipFill rotWithShape="1">
          <a:blip r:embed="rId4">
            <a:alphaModFix/>
          </a:blip>
          <a:srcRect b="31663" l="3563" r="4999" t="18847"/>
          <a:stretch/>
        </p:blipFill>
        <p:spPr>
          <a:xfrm>
            <a:off x="529844" y="3766399"/>
            <a:ext cx="1308539" cy="39763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54"/>
          <p:cNvSpPr/>
          <p:nvPr/>
        </p:nvSpPr>
        <p:spPr>
          <a:xfrm>
            <a:off x="591671" y="1268773"/>
            <a:ext cx="2867373" cy="355078"/>
          </a:xfrm>
          <a:prstGeom prst="rect">
            <a:avLst/>
          </a:prstGeom>
          <a:noFill/>
          <a:ln cap="flat" cmpd="sng" w="25400">
            <a:solidFill>
              <a:srgbClr val="3CC0A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Strategic Visions Align</a:t>
            </a:r>
            <a:endParaRPr/>
          </a:p>
        </p:txBody>
      </p:sp>
      <p:sp>
        <p:nvSpPr>
          <p:cNvPr id="927" name="Google Shape;927;p54"/>
          <p:cNvSpPr txBox="1"/>
          <p:nvPr>
            <p:ph idx="1" type="body"/>
          </p:nvPr>
        </p:nvSpPr>
        <p:spPr>
          <a:xfrm>
            <a:off x="224776" y="902950"/>
            <a:ext cx="8686801" cy="272542"/>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This proposition would help both parties align with their strategic initiatives</a:t>
            </a:r>
            <a:endParaRPr sz="1000">
              <a:latin typeface="Arial"/>
              <a:ea typeface="Arial"/>
              <a:cs typeface="Arial"/>
              <a:sym typeface="Arial"/>
            </a:endParaRPr>
          </a:p>
          <a:p>
            <a:pPr indent="0" lvl="0" marL="0" rtl="0" algn="l">
              <a:lnSpc>
                <a:spcPct val="100000"/>
              </a:lnSpc>
              <a:spcBef>
                <a:spcPts val="0"/>
              </a:spcBef>
              <a:spcAft>
                <a:spcPts val="0"/>
              </a:spcAft>
              <a:buClr>
                <a:srgbClr val="5A6E8C"/>
              </a:buClr>
              <a:buSzPts val="1300"/>
              <a:buNone/>
            </a:pPr>
            <a:r>
              <a:t/>
            </a:r>
            <a:endParaRPr/>
          </a:p>
        </p:txBody>
      </p:sp>
      <p:sp>
        <p:nvSpPr>
          <p:cNvPr id="928" name="Google Shape;928;p54"/>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rPr i="1" lang="en-US">
                <a:solidFill>
                  <a:srgbClr val="A5A5A5"/>
                </a:solidFill>
              </a:rPr>
              <a:t>Sources: Company Filings and Press Releases</a:t>
            </a:r>
            <a:r>
              <a:rPr lang="en-US"/>
              <a:t>	</a:t>
            </a:r>
            <a:endParaRPr/>
          </a:p>
        </p:txBody>
      </p:sp>
      <p:sp>
        <p:nvSpPr>
          <p:cNvPr id="929" name="Google Shape;929;p5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930" name="Google Shape;930;p54"/>
          <p:cNvSpPr txBox="1"/>
          <p:nvPr/>
        </p:nvSpPr>
        <p:spPr>
          <a:xfrm>
            <a:off x="228599" y="481727"/>
            <a:ext cx="6861175" cy="482600"/>
          </a:xfrm>
          <a:prstGeom prst="rect">
            <a:avLst/>
          </a:prstGeom>
          <a:noFill/>
          <a:ln>
            <a:noFill/>
          </a:ln>
        </p:spPr>
        <p:txBody>
          <a:bodyPr anchorCtr="0" anchor="b" bIns="45700" lIns="45700" spcFirstLastPara="1" rIns="45700" wrap="square" tIns="45700">
            <a:normAutofit/>
          </a:bodyPr>
          <a:lstStyle/>
          <a:p>
            <a:pPr indent="0" lvl="0" marL="0" marR="0" rtl="0" algn="l">
              <a:lnSpc>
                <a:spcPct val="100000"/>
              </a:lnSpc>
              <a:spcBef>
                <a:spcPts val="0"/>
              </a:spcBef>
              <a:spcAft>
                <a:spcPts val="0"/>
              </a:spcAft>
              <a:buClr>
                <a:schemeClr val="dk2"/>
              </a:buClr>
              <a:buSzPts val="2000"/>
              <a:buFont typeface="Arial"/>
              <a:buNone/>
            </a:pPr>
            <a:r>
              <a:rPr b="1" i="0" lang="en-US" sz="2200" u="none" cap="none" strike="noStrike">
                <a:solidFill>
                  <a:schemeClr val="dk2"/>
                </a:solidFill>
                <a:latin typeface="Arial"/>
                <a:ea typeface="Arial"/>
                <a:cs typeface="Arial"/>
                <a:sym typeface="Arial"/>
              </a:rPr>
              <a:t>Alignment Empowered by Exchange</a:t>
            </a:r>
            <a:r>
              <a:rPr b="1" i="0" lang="en-US" sz="2000" u="none" cap="none" strike="noStrike">
                <a:solidFill>
                  <a:schemeClr val="dk2"/>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p:txBody>
      </p:sp>
      <p:grpSp>
        <p:nvGrpSpPr>
          <p:cNvPr id="931" name="Google Shape;931;p54"/>
          <p:cNvGrpSpPr/>
          <p:nvPr/>
        </p:nvGrpSpPr>
        <p:grpSpPr>
          <a:xfrm>
            <a:off x="6534451" y="-417"/>
            <a:ext cx="2430035" cy="553724"/>
            <a:chOff x="4379512" y="-359046"/>
            <a:chExt cx="3783458" cy="1696838"/>
          </a:xfrm>
        </p:grpSpPr>
        <p:grpSp>
          <p:nvGrpSpPr>
            <p:cNvPr id="932" name="Google Shape;932;p54"/>
            <p:cNvGrpSpPr/>
            <p:nvPr/>
          </p:nvGrpSpPr>
          <p:grpSpPr>
            <a:xfrm>
              <a:off x="4379512" y="-359046"/>
              <a:ext cx="2388733" cy="502891"/>
              <a:chOff x="2103" y="56930"/>
              <a:chExt cx="2388733" cy="502891"/>
            </a:xfrm>
          </p:grpSpPr>
          <p:sp>
            <p:nvSpPr>
              <p:cNvPr id="933" name="Google Shape;933;p54"/>
              <p:cNvSpPr/>
              <p:nvPr/>
            </p:nvSpPr>
            <p:spPr>
              <a:xfrm>
                <a:off x="2103" y="56930"/>
                <a:ext cx="1257228" cy="502891"/>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4"/>
              <p:cNvSpPr txBox="1"/>
              <p:nvPr/>
            </p:nvSpPr>
            <p:spPr>
              <a:xfrm>
                <a:off x="253549"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KTOS Perspective</a:t>
                </a:r>
                <a:endParaRPr/>
              </a:p>
            </p:txBody>
          </p:sp>
          <p:sp>
            <p:nvSpPr>
              <p:cNvPr id="935" name="Google Shape;935;p54"/>
              <p:cNvSpPr/>
              <p:nvPr/>
            </p:nvSpPr>
            <p:spPr>
              <a:xfrm>
                <a:off x="1133608" y="56930"/>
                <a:ext cx="1257228" cy="502891"/>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4"/>
              <p:cNvSpPr txBox="1"/>
              <p:nvPr/>
            </p:nvSpPr>
            <p:spPr>
              <a:xfrm>
                <a:off x="1385054" y="56930"/>
                <a:ext cx="754337" cy="502891"/>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Strategic Compatibility</a:t>
                </a:r>
                <a:endParaRPr/>
              </a:p>
            </p:txBody>
          </p:sp>
        </p:grpSp>
        <p:sp>
          <p:nvSpPr>
            <p:cNvPr id="937" name="Google Shape;937;p54"/>
            <p:cNvSpPr/>
            <p:nvPr/>
          </p:nvSpPr>
          <p:spPr>
            <a:xfrm>
              <a:off x="6047104" y="-308765"/>
              <a:ext cx="2115866" cy="164655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
        <p:nvSpPr>
          <p:cNvPr id="938" name="Google Shape;938;p54"/>
          <p:cNvSpPr/>
          <p:nvPr/>
        </p:nvSpPr>
        <p:spPr>
          <a:xfrm>
            <a:off x="224776" y="1222475"/>
            <a:ext cx="474900" cy="482700"/>
          </a:xfrm>
          <a:prstGeom prst="ellipse">
            <a:avLst/>
          </a:prstGeom>
          <a:solidFill>
            <a:srgbClr val="3CC0A2"/>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cxnSp>
        <p:nvCxnSpPr>
          <p:cNvPr id="939" name="Google Shape;939;p54"/>
          <p:cNvCxnSpPr/>
          <p:nvPr/>
        </p:nvCxnSpPr>
        <p:spPr>
          <a:xfrm>
            <a:off x="232424" y="2061530"/>
            <a:ext cx="4043741" cy="0"/>
          </a:xfrm>
          <a:prstGeom prst="straightConnector1">
            <a:avLst/>
          </a:prstGeom>
          <a:noFill/>
          <a:ln cap="flat" cmpd="sng" w="12700">
            <a:solidFill>
              <a:schemeClr val="dk1"/>
            </a:solidFill>
            <a:prstDash val="solid"/>
            <a:round/>
            <a:headEnd len="sm" w="sm" type="none"/>
            <a:tailEnd len="sm" w="sm" type="none"/>
          </a:ln>
        </p:spPr>
      </p:cxnSp>
      <p:sp>
        <p:nvSpPr>
          <p:cNvPr id="940" name="Google Shape;940;p54"/>
          <p:cNvSpPr txBox="1"/>
          <p:nvPr/>
        </p:nvSpPr>
        <p:spPr>
          <a:xfrm>
            <a:off x="232424" y="1784531"/>
            <a:ext cx="1945404"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AVAV Strategic Avenues </a:t>
            </a:r>
            <a:endParaRPr/>
          </a:p>
        </p:txBody>
      </p:sp>
      <p:cxnSp>
        <p:nvCxnSpPr>
          <p:cNvPr id="941" name="Google Shape;941;p54"/>
          <p:cNvCxnSpPr/>
          <p:nvPr/>
        </p:nvCxnSpPr>
        <p:spPr>
          <a:xfrm>
            <a:off x="4869929" y="2061530"/>
            <a:ext cx="4041648" cy="0"/>
          </a:xfrm>
          <a:prstGeom prst="straightConnector1">
            <a:avLst/>
          </a:prstGeom>
          <a:noFill/>
          <a:ln cap="flat" cmpd="sng" w="12700">
            <a:solidFill>
              <a:schemeClr val="dk1"/>
            </a:solidFill>
            <a:prstDash val="solid"/>
            <a:round/>
            <a:headEnd len="sm" w="sm" type="none"/>
            <a:tailEnd len="sm" w="sm" type="none"/>
          </a:ln>
        </p:spPr>
      </p:cxnSp>
      <p:sp>
        <p:nvSpPr>
          <p:cNvPr id="942" name="Google Shape;942;p54"/>
          <p:cNvSpPr txBox="1"/>
          <p:nvPr/>
        </p:nvSpPr>
        <p:spPr>
          <a:xfrm>
            <a:off x="4867837" y="1784531"/>
            <a:ext cx="1947008"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KTOS Strategic Avenues </a:t>
            </a:r>
            <a:endParaRPr/>
          </a:p>
        </p:txBody>
      </p:sp>
      <p:sp>
        <p:nvSpPr>
          <p:cNvPr id="943" name="Google Shape;943;p54"/>
          <p:cNvSpPr txBox="1"/>
          <p:nvPr/>
        </p:nvSpPr>
        <p:spPr>
          <a:xfrm>
            <a:off x="4867835" y="2119556"/>
            <a:ext cx="4043741" cy="1169551"/>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Release “first to market” offerings by investing in primary business areas such as unmanned systems, space and satellite communications, cybersecurity, etc.</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Focus on obtaining “a large part of something” and expanding within areas with a strong customer base and contract win history</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44" name="Google Shape;944;p54"/>
          <p:cNvSpPr/>
          <p:nvPr/>
        </p:nvSpPr>
        <p:spPr>
          <a:xfrm>
            <a:off x="221179" y="3465600"/>
            <a:ext cx="4054985" cy="1554272"/>
          </a:xfrm>
          <a:prstGeom prst="rect">
            <a:avLst/>
          </a:prstGeom>
          <a:noFill/>
          <a:ln cap="flat" cmpd="sng" w="25400">
            <a:solidFill>
              <a:srgbClr val="3CC0A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Acquiring the unmanned segment is aligned with AVAV’s current strategic acquisition strategy</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It presents opportunities for integration with KTOS’ larger existing platforms</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It helps AVAV remain competitive for DoD bids through access to a greater arsenal of technology and increased R&amp;D capabilities</a:t>
            </a:r>
            <a:endParaRPr/>
          </a:p>
        </p:txBody>
      </p:sp>
      <p:sp>
        <p:nvSpPr>
          <p:cNvPr id="945" name="Google Shape;945;p54"/>
          <p:cNvSpPr txBox="1"/>
          <p:nvPr/>
        </p:nvSpPr>
        <p:spPr>
          <a:xfrm>
            <a:off x="232423" y="2119556"/>
            <a:ext cx="4043742" cy="1169551"/>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Target companies within the Uncrewed systems market that broaden portfolio capabilities within existing and adjacent markets</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Integration with existing platforms (tanks, trucks, aircraft, and ships) to expand product reach and usefulness</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Remain competitive in acquiring DOD programs within LMS, and UxS</a:t>
            </a:r>
            <a:endParaRPr b="0" i="0" sz="1000" u="none" cap="none" strike="noStrike">
              <a:solidFill>
                <a:srgbClr val="000000"/>
              </a:solidFill>
              <a:latin typeface="Arial"/>
              <a:ea typeface="Arial"/>
              <a:cs typeface="Arial"/>
              <a:sym typeface="Arial"/>
            </a:endParaRPr>
          </a:p>
        </p:txBody>
      </p:sp>
      <p:sp>
        <p:nvSpPr>
          <p:cNvPr id="946" name="Google Shape;946;p54"/>
          <p:cNvSpPr/>
          <p:nvPr/>
        </p:nvSpPr>
        <p:spPr>
          <a:xfrm>
            <a:off x="2806695" y="5337164"/>
            <a:ext cx="3523061" cy="683777"/>
          </a:xfrm>
          <a:prstGeom prst="rect">
            <a:avLst/>
          </a:prstGeom>
          <a:noFill/>
          <a:ln cap="flat" cmpd="sng" w="25400">
            <a:solidFill>
              <a:srgbClr val="3CC0A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This acquisition allows for both AVAV, and KTOS to further align themselves with stated strategic visions moving forward</a:t>
            </a:r>
            <a:endParaRPr/>
          </a:p>
        </p:txBody>
      </p:sp>
      <p:sp>
        <p:nvSpPr>
          <p:cNvPr id="947" name="Google Shape;947;p54"/>
          <p:cNvSpPr/>
          <p:nvPr/>
        </p:nvSpPr>
        <p:spPr>
          <a:xfrm>
            <a:off x="4867834" y="3456587"/>
            <a:ext cx="4043741" cy="1572298"/>
          </a:xfrm>
          <a:prstGeom prst="rect">
            <a:avLst/>
          </a:prstGeom>
          <a:noFill/>
          <a:ln cap="flat" cmpd="sng" w="25400">
            <a:solidFill>
              <a:srgbClr val="3CC0A2"/>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Divesting the unmanned systems segment would allow Kratos to become more singularly focused and improve speed of product innovation</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A more defined focus would allow for a shift towards sectors where contract awards are much higher and can support significant R&amp;D expenses to achieve growth necessary to scale in the defense industry</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55"/>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fontScale="85000" lnSpcReduction="10000"/>
          </a:bodyPr>
          <a:lstStyle/>
          <a:p>
            <a:pPr indent="-228600" lvl="0" marL="457200" rtl="0" algn="l">
              <a:lnSpc>
                <a:spcPct val="90000"/>
              </a:lnSpc>
              <a:spcBef>
                <a:spcPts val="1000"/>
              </a:spcBef>
              <a:spcAft>
                <a:spcPts val="0"/>
              </a:spcAft>
              <a:buClr>
                <a:schemeClr val="lt1"/>
              </a:buClr>
              <a:buSzPct val="117647"/>
              <a:buNone/>
            </a:pPr>
            <a:r>
              <a:rPr lang="en-US"/>
              <a:t>VII. Acquisition Highlights &amp; Synergy Realization</a:t>
            </a:r>
            <a:endParaRPr/>
          </a:p>
        </p:txBody>
      </p:sp>
      <p:sp>
        <p:nvSpPr>
          <p:cNvPr id="953" name="Google Shape;953;p5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954" name="Google Shape;954;p55"/>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228600" lvl="0" marL="457200" rtl="0" algn="r">
              <a:lnSpc>
                <a:spcPct val="90000"/>
              </a:lnSpc>
              <a:spcBef>
                <a:spcPts val="1000"/>
              </a:spcBef>
              <a:spcAft>
                <a:spcPts val="0"/>
              </a:spcAft>
              <a:buClr>
                <a:srgbClr val="7B7B7B"/>
              </a:buClr>
              <a:buSzPts val="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cxnSp>
        <p:nvCxnSpPr>
          <p:cNvPr id="959" name="Google Shape;959;p56"/>
          <p:cNvCxnSpPr/>
          <p:nvPr/>
        </p:nvCxnSpPr>
        <p:spPr>
          <a:xfrm>
            <a:off x="4560089" y="3839927"/>
            <a:ext cx="0" cy="508305"/>
          </a:xfrm>
          <a:prstGeom prst="straightConnector1">
            <a:avLst/>
          </a:prstGeom>
          <a:noFill/>
          <a:ln cap="flat" cmpd="sng" w="9525">
            <a:solidFill>
              <a:schemeClr val="dk1"/>
            </a:solidFill>
            <a:prstDash val="solid"/>
            <a:round/>
            <a:headEnd len="sm" w="sm" type="none"/>
            <a:tailEnd len="sm" w="sm" type="none"/>
          </a:ln>
        </p:spPr>
      </p:cxnSp>
      <p:cxnSp>
        <p:nvCxnSpPr>
          <p:cNvPr id="960" name="Google Shape;960;p56"/>
          <p:cNvCxnSpPr/>
          <p:nvPr/>
        </p:nvCxnSpPr>
        <p:spPr>
          <a:xfrm flipH="1" rot="10800000">
            <a:off x="2701529" y="1953493"/>
            <a:ext cx="3756421" cy="2331239"/>
          </a:xfrm>
          <a:prstGeom prst="straightConnector1">
            <a:avLst/>
          </a:prstGeom>
          <a:noFill/>
          <a:ln cap="flat" cmpd="sng" w="9525">
            <a:solidFill>
              <a:schemeClr val="dk1"/>
            </a:solidFill>
            <a:prstDash val="solid"/>
            <a:round/>
            <a:headEnd len="sm" w="sm" type="none"/>
            <a:tailEnd len="sm" w="sm" type="none"/>
          </a:ln>
        </p:spPr>
      </p:cxnSp>
      <p:sp>
        <p:nvSpPr>
          <p:cNvPr id="961" name="Google Shape;961;p56"/>
          <p:cNvSpPr txBox="1"/>
          <p:nvPr>
            <p:ph idx="1" type="body"/>
          </p:nvPr>
        </p:nvSpPr>
        <p:spPr>
          <a:xfrm>
            <a:off x="228599" y="1055839"/>
            <a:ext cx="8686801"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t>An acquisition of Kratos will diversify AVAV’s product offerings, increase its ability to innovate through R&amp;D, and lead to several cost-based and revenue synergies</a:t>
            </a:r>
            <a:endParaRPr/>
          </a:p>
        </p:txBody>
      </p:sp>
      <p:sp>
        <p:nvSpPr>
          <p:cNvPr id="962" name="Google Shape;962;p56"/>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Key Investment Highlights</a:t>
            </a:r>
            <a:endParaRPr/>
          </a:p>
        </p:txBody>
      </p:sp>
      <p:sp>
        <p:nvSpPr>
          <p:cNvPr id="963" name="Google Shape;963;p5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964" name="Google Shape;964;p56"/>
          <p:cNvSpPr/>
          <p:nvPr/>
        </p:nvSpPr>
        <p:spPr>
          <a:xfrm>
            <a:off x="228599" y="1645665"/>
            <a:ext cx="2472930" cy="307829"/>
          </a:xfrm>
          <a:prstGeom prst="rect">
            <a:avLst/>
          </a:prstGeom>
          <a:solidFill>
            <a:srgbClr val="C7EFFF"/>
          </a:solidFill>
          <a:ln cap="flat" cmpd="sng" w="25400">
            <a:solidFill>
              <a:srgbClr val="C7E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Diversification and Integration</a:t>
            </a:r>
            <a:endParaRPr/>
          </a:p>
        </p:txBody>
      </p:sp>
      <p:sp>
        <p:nvSpPr>
          <p:cNvPr id="965" name="Google Shape;965;p56"/>
          <p:cNvSpPr/>
          <p:nvPr/>
        </p:nvSpPr>
        <p:spPr>
          <a:xfrm>
            <a:off x="6442470" y="1645665"/>
            <a:ext cx="2472930" cy="307829"/>
          </a:xfrm>
          <a:prstGeom prst="rect">
            <a:avLst/>
          </a:prstGeom>
          <a:solidFill>
            <a:srgbClr val="C7EFFF"/>
          </a:solidFill>
          <a:ln cap="flat" cmpd="sng" w="25400">
            <a:solidFill>
              <a:srgbClr val="C7E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Cost-based synergies</a:t>
            </a:r>
            <a:endParaRPr/>
          </a:p>
        </p:txBody>
      </p:sp>
      <p:sp>
        <p:nvSpPr>
          <p:cNvPr id="966" name="Google Shape;966;p56"/>
          <p:cNvSpPr/>
          <p:nvPr/>
        </p:nvSpPr>
        <p:spPr>
          <a:xfrm>
            <a:off x="228599" y="4284732"/>
            <a:ext cx="2472930" cy="307829"/>
          </a:xfrm>
          <a:prstGeom prst="rect">
            <a:avLst/>
          </a:prstGeom>
          <a:solidFill>
            <a:srgbClr val="C7EFFF"/>
          </a:solidFill>
          <a:ln cap="flat" cmpd="sng" w="25400">
            <a:solidFill>
              <a:srgbClr val="C7E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Innovation Prospects</a:t>
            </a:r>
            <a:endParaRPr/>
          </a:p>
        </p:txBody>
      </p:sp>
      <p:sp>
        <p:nvSpPr>
          <p:cNvPr id="967" name="Google Shape;967;p56"/>
          <p:cNvSpPr/>
          <p:nvPr/>
        </p:nvSpPr>
        <p:spPr>
          <a:xfrm>
            <a:off x="6442470" y="4284733"/>
            <a:ext cx="2472930" cy="307829"/>
          </a:xfrm>
          <a:prstGeom prst="rect">
            <a:avLst/>
          </a:prstGeom>
          <a:solidFill>
            <a:srgbClr val="C7EFFF"/>
          </a:solidFill>
          <a:ln cap="flat" cmpd="sng" w="25400">
            <a:solidFill>
              <a:srgbClr val="C7E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Accretive to EPS</a:t>
            </a:r>
            <a:endParaRPr/>
          </a:p>
        </p:txBody>
      </p:sp>
      <p:cxnSp>
        <p:nvCxnSpPr>
          <p:cNvPr id="968" name="Google Shape;968;p56"/>
          <p:cNvCxnSpPr/>
          <p:nvPr/>
        </p:nvCxnSpPr>
        <p:spPr>
          <a:xfrm>
            <a:off x="2701529" y="1953494"/>
            <a:ext cx="3740941" cy="2331239"/>
          </a:xfrm>
          <a:prstGeom prst="straightConnector1">
            <a:avLst/>
          </a:prstGeom>
          <a:noFill/>
          <a:ln cap="flat" cmpd="sng" w="9525">
            <a:solidFill>
              <a:schemeClr val="dk1"/>
            </a:solidFill>
            <a:prstDash val="solid"/>
            <a:round/>
            <a:headEnd len="sm" w="sm" type="none"/>
            <a:tailEnd len="sm" w="sm" type="none"/>
          </a:ln>
        </p:spPr>
      </p:cxnSp>
      <p:grpSp>
        <p:nvGrpSpPr>
          <p:cNvPr id="969" name="Google Shape;969;p56"/>
          <p:cNvGrpSpPr/>
          <p:nvPr/>
        </p:nvGrpSpPr>
        <p:grpSpPr>
          <a:xfrm>
            <a:off x="3551233" y="1968500"/>
            <a:ext cx="2017712" cy="2019300"/>
            <a:chOff x="3563144" y="2619985"/>
            <a:chExt cx="2017712" cy="2019300"/>
          </a:xfrm>
        </p:grpSpPr>
        <p:sp>
          <p:nvSpPr>
            <p:cNvPr id="970" name="Google Shape;970;p56"/>
            <p:cNvSpPr/>
            <p:nvPr/>
          </p:nvSpPr>
          <p:spPr>
            <a:xfrm>
              <a:off x="3563144" y="2619985"/>
              <a:ext cx="2017712" cy="2019300"/>
            </a:xfrm>
            <a:prstGeom prst="ellipse">
              <a:avLst/>
            </a:prstGeom>
            <a:solidFill>
              <a:schemeClr val="lt1"/>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71" name="Google Shape;971;p56"/>
            <p:cNvPicPr preferRelativeResize="0"/>
            <p:nvPr/>
          </p:nvPicPr>
          <p:blipFill rotWithShape="1">
            <a:blip r:embed="rId3">
              <a:alphaModFix/>
            </a:blip>
            <a:srcRect b="0" l="0" r="0" t="0"/>
            <a:stretch/>
          </p:blipFill>
          <p:spPr>
            <a:xfrm>
              <a:off x="3890304" y="3125040"/>
              <a:ext cx="1363392" cy="607919"/>
            </a:xfrm>
            <a:prstGeom prst="rect">
              <a:avLst/>
            </a:prstGeom>
            <a:noFill/>
            <a:ln>
              <a:noFill/>
            </a:ln>
          </p:spPr>
        </p:pic>
        <p:pic>
          <p:nvPicPr>
            <p:cNvPr descr="Kratos Defense &amp; Security Solutions Inc (KTOS) Reports 20.1% Organic Growth  in Q3 2023" id="972" name="Google Shape;972;p56"/>
            <p:cNvPicPr preferRelativeResize="0"/>
            <p:nvPr/>
          </p:nvPicPr>
          <p:blipFill rotWithShape="1">
            <a:blip r:embed="rId4">
              <a:alphaModFix/>
            </a:blip>
            <a:srcRect b="42098" l="0" r="0" t="36420"/>
            <a:stretch/>
          </p:blipFill>
          <p:spPr>
            <a:xfrm>
              <a:off x="3822020" y="3790114"/>
              <a:ext cx="1499960" cy="322213"/>
            </a:xfrm>
            <a:prstGeom prst="rect">
              <a:avLst/>
            </a:prstGeom>
            <a:noFill/>
            <a:ln>
              <a:noFill/>
            </a:ln>
          </p:spPr>
        </p:pic>
      </p:grpSp>
      <p:sp>
        <p:nvSpPr>
          <p:cNvPr id="973" name="Google Shape;973;p56"/>
          <p:cNvSpPr/>
          <p:nvPr/>
        </p:nvSpPr>
        <p:spPr>
          <a:xfrm>
            <a:off x="228599" y="2044700"/>
            <a:ext cx="2472930" cy="1866900"/>
          </a:xfrm>
          <a:prstGeom prst="rect">
            <a:avLst/>
          </a:prstGeom>
          <a:solidFill>
            <a:schemeClr val="lt1"/>
          </a:solid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Kratos’ specialty in manufacturing low cost, medium-siized UAVs will expand AVAV’s presence in the unmanned sector</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Larger UAVs could be a host platform for AVAV’s fastest growing LMS business segment</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Kratos was recently awarded a $50 MM contract for its new counter UAS offerings and also has autonomous trucks and sea vehicles, offering AVAV upside through diversification</a:t>
            </a:r>
            <a:endParaRPr/>
          </a:p>
          <a:p>
            <a:pPr indent="-107950" lvl="0" marL="17145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974" name="Google Shape;974;p56"/>
          <p:cNvSpPr/>
          <p:nvPr/>
        </p:nvSpPr>
        <p:spPr>
          <a:xfrm>
            <a:off x="6442470" y="2044700"/>
            <a:ext cx="2472930" cy="1866900"/>
          </a:xfrm>
          <a:prstGeom prst="rect">
            <a:avLst/>
          </a:prstGeom>
          <a:solidFill>
            <a:schemeClr val="lt1"/>
          </a:solid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In our base case, we assumed synergies of 4-5% for SG&amp;A due to possible logistical and geographic consolidation in Southern CA</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Also in our base case, we assumed COGS synergies of 4-6% due to saved costs with key inputs technology</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Across all cases, we also included minimal revenue synergies due to shared knowledge giving AVAV a higher chance of winning contracts</a:t>
            </a:r>
            <a:endParaRPr/>
          </a:p>
        </p:txBody>
      </p:sp>
      <p:sp>
        <p:nvSpPr>
          <p:cNvPr id="975" name="Google Shape;975;p56"/>
          <p:cNvSpPr/>
          <p:nvPr/>
        </p:nvSpPr>
        <p:spPr>
          <a:xfrm>
            <a:off x="228599" y="4693039"/>
            <a:ext cx="2472930" cy="1453761"/>
          </a:xfrm>
          <a:prstGeom prst="rect">
            <a:avLst/>
          </a:prstGeom>
          <a:solidFill>
            <a:schemeClr val="lt1"/>
          </a:solid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Kratos has prioritized innovation of its UxS segment through swarm technology, which has yet to be seen in AVAV’s products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Kratos also offers strong C5ISR solutions (Command, Control, Communications, Computers, Combat Systems, Intelligence, Surveillance, Reconnaissance)</a:t>
            </a:r>
            <a:endParaRPr/>
          </a:p>
        </p:txBody>
      </p:sp>
      <p:sp>
        <p:nvSpPr>
          <p:cNvPr id="976" name="Google Shape;976;p56"/>
          <p:cNvSpPr/>
          <p:nvPr/>
        </p:nvSpPr>
        <p:spPr>
          <a:xfrm>
            <a:off x="6442470" y="4693039"/>
            <a:ext cx="2472930" cy="1453761"/>
          </a:xfrm>
          <a:prstGeom prst="rect">
            <a:avLst/>
          </a:prstGeom>
          <a:solidFill>
            <a:schemeClr val="lt1"/>
          </a:solid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Ultimately, we found the acquisition to be accretive to EPS with the % accretion growing every year to 2030E</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2025E Accretion: 1.3%</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2030E Accretion: 18.1%</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The primary drivers of the accretion increase were due to cost savings, but we also found revenue synergies</a:t>
            </a:r>
            <a:endParaRPr/>
          </a:p>
          <a:p>
            <a:pPr indent="-107950" lvl="0" marL="17145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977" name="Google Shape;977;p56"/>
          <p:cNvSpPr/>
          <p:nvPr/>
        </p:nvSpPr>
        <p:spPr>
          <a:xfrm>
            <a:off x="3335534" y="4284732"/>
            <a:ext cx="2472930" cy="307829"/>
          </a:xfrm>
          <a:prstGeom prst="rect">
            <a:avLst/>
          </a:prstGeom>
          <a:solidFill>
            <a:srgbClr val="C7EFFF"/>
          </a:solidFill>
          <a:ln cap="flat" cmpd="sng" w="25400">
            <a:solidFill>
              <a:srgbClr val="C7E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R&amp;D Advantages</a:t>
            </a:r>
            <a:endParaRPr/>
          </a:p>
        </p:txBody>
      </p:sp>
      <p:sp>
        <p:nvSpPr>
          <p:cNvPr id="978" name="Google Shape;978;p56"/>
          <p:cNvSpPr/>
          <p:nvPr/>
        </p:nvSpPr>
        <p:spPr>
          <a:xfrm>
            <a:off x="3323624" y="4693039"/>
            <a:ext cx="2472930" cy="1453761"/>
          </a:xfrm>
          <a:prstGeom prst="rect">
            <a:avLst/>
          </a:prstGeom>
          <a:solidFill>
            <a:schemeClr val="lt1"/>
          </a:solid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AVAV’s R&amp;D as a % of revenue is ~2.5x greater than comparable contractors, and Kratos will contribute to its R&amp;D advantage with its low cost solutions and scalability</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Across all cases, R&amp;D synergies were the greatest due to AVAV and KTOS’ advantage in research and saved cost through collaboration</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p:txBody>
      </p:sp>
      <p:grpSp>
        <p:nvGrpSpPr>
          <p:cNvPr id="979" name="Google Shape;979;p56"/>
          <p:cNvGrpSpPr/>
          <p:nvPr/>
        </p:nvGrpSpPr>
        <p:grpSpPr>
          <a:xfrm>
            <a:off x="6508432" y="23033"/>
            <a:ext cx="1357491" cy="510527"/>
            <a:chOff x="3750849" y="50687"/>
            <a:chExt cx="2454605" cy="510227"/>
          </a:xfrm>
        </p:grpSpPr>
        <p:grpSp>
          <p:nvGrpSpPr>
            <p:cNvPr id="980" name="Google Shape;980;p56"/>
            <p:cNvGrpSpPr/>
            <p:nvPr/>
          </p:nvGrpSpPr>
          <p:grpSpPr>
            <a:xfrm>
              <a:off x="3862043" y="67910"/>
              <a:ext cx="2343411" cy="492915"/>
              <a:chOff x="0" y="914542"/>
              <a:chExt cx="2343411" cy="492915"/>
            </a:xfrm>
          </p:grpSpPr>
          <p:sp>
            <p:nvSpPr>
              <p:cNvPr id="981" name="Google Shape;981;p56"/>
              <p:cNvSpPr/>
              <p:nvPr/>
            </p:nvSpPr>
            <p:spPr>
              <a:xfrm>
                <a:off x="0" y="914542"/>
                <a:ext cx="1232289" cy="492915"/>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txBox="1"/>
              <p:nvPr/>
            </p:nvSpPr>
            <p:spPr>
              <a:xfrm>
                <a:off x="246458" y="914542"/>
                <a:ext cx="739374" cy="492915"/>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Acquisition Highlights</a:t>
                </a:r>
                <a:endParaRPr/>
              </a:p>
            </p:txBody>
          </p:sp>
          <p:sp>
            <p:nvSpPr>
              <p:cNvPr id="983" name="Google Shape;983;p56"/>
              <p:cNvSpPr/>
              <p:nvPr/>
            </p:nvSpPr>
            <p:spPr>
              <a:xfrm>
                <a:off x="1111122" y="914542"/>
                <a:ext cx="1232289" cy="492915"/>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txBox="1"/>
              <p:nvPr/>
            </p:nvSpPr>
            <p:spPr>
              <a:xfrm>
                <a:off x="1357580" y="914542"/>
                <a:ext cx="739374" cy="492915"/>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Acquisition Proposal</a:t>
                </a:r>
                <a:endParaRPr/>
              </a:p>
            </p:txBody>
          </p:sp>
        </p:grpSp>
        <p:sp>
          <p:nvSpPr>
            <p:cNvPr id="985" name="Google Shape;985;p56"/>
            <p:cNvSpPr/>
            <p:nvPr/>
          </p:nvSpPr>
          <p:spPr>
            <a:xfrm>
              <a:off x="3750849" y="50687"/>
              <a:ext cx="2418205"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57"/>
          <p:cNvSpPr txBox="1"/>
          <p:nvPr>
            <p:ph idx="1" type="body"/>
          </p:nvPr>
        </p:nvSpPr>
        <p:spPr>
          <a:xfrm>
            <a:off x="228599" y="975219"/>
            <a:ext cx="8697296"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latin typeface="Arial"/>
                <a:ea typeface="Arial"/>
                <a:cs typeface="Arial"/>
                <a:sym typeface="Arial"/>
              </a:rPr>
              <a:t>Multiple synergies, from supply chain and R&amp;D costs to product complements and contractor expansion, can be capitalized on </a:t>
            </a:r>
            <a:endParaRPr/>
          </a:p>
        </p:txBody>
      </p:sp>
      <p:sp>
        <p:nvSpPr>
          <p:cNvPr id="992" name="Google Shape;992;p57"/>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Concrete Synergy Realization</a:t>
            </a:r>
            <a:endParaRPr/>
          </a:p>
        </p:txBody>
      </p:sp>
      <p:sp>
        <p:nvSpPr>
          <p:cNvPr id="993" name="Google Shape;993;p57"/>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i="1" lang="en-US">
                <a:solidFill>
                  <a:srgbClr val="A5A5A5"/>
                </a:solidFill>
                <a:latin typeface="Arial"/>
                <a:ea typeface="Arial"/>
                <a:cs typeface="Arial"/>
                <a:sym typeface="Arial"/>
              </a:rPr>
              <a:t>Sources: CapIQ, Company Filings</a:t>
            </a:r>
            <a:endParaRPr/>
          </a:p>
        </p:txBody>
      </p:sp>
      <p:sp>
        <p:nvSpPr>
          <p:cNvPr id="994" name="Google Shape;994;p5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995" name="Google Shape;995;p57"/>
          <p:cNvSpPr txBox="1"/>
          <p:nvPr/>
        </p:nvSpPr>
        <p:spPr>
          <a:xfrm>
            <a:off x="450051" y="1426771"/>
            <a:ext cx="8471648"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Synergy Expectations</a:t>
            </a:r>
            <a:endParaRPr/>
          </a:p>
        </p:txBody>
      </p:sp>
      <p:sp>
        <p:nvSpPr>
          <p:cNvPr id="996" name="Google Shape;996;p57"/>
          <p:cNvSpPr txBox="1"/>
          <p:nvPr/>
        </p:nvSpPr>
        <p:spPr>
          <a:xfrm>
            <a:off x="5549263" y="1772799"/>
            <a:ext cx="2911289" cy="27699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Revenue Synergies</a:t>
            </a:r>
            <a:endParaRPr/>
          </a:p>
        </p:txBody>
      </p:sp>
      <p:sp>
        <p:nvSpPr>
          <p:cNvPr id="997" name="Google Shape;997;p57"/>
          <p:cNvSpPr txBox="1"/>
          <p:nvPr/>
        </p:nvSpPr>
        <p:spPr>
          <a:xfrm>
            <a:off x="1816396" y="1768167"/>
            <a:ext cx="1491856" cy="27699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Cost Synergies </a:t>
            </a:r>
            <a:endParaRPr/>
          </a:p>
        </p:txBody>
      </p:sp>
      <p:sp>
        <p:nvSpPr>
          <p:cNvPr id="998" name="Google Shape;998;p57"/>
          <p:cNvSpPr txBox="1"/>
          <p:nvPr/>
        </p:nvSpPr>
        <p:spPr>
          <a:xfrm>
            <a:off x="4685875" y="3206204"/>
            <a:ext cx="2911289"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R&amp;D as a Percentage of Revenue</a:t>
            </a:r>
            <a:endParaRPr/>
          </a:p>
        </p:txBody>
      </p:sp>
      <p:graphicFrame>
        <p:nvGraphicFramePr>
          <p:cNvPr id="999" name="Google Shape;999;p57"/>
          <p:cNvGraphicFramePr/>
          <p:nvPr/>
        </p:nvGraphicFramePr>
        <p:xfrm>
          <a:off x="4499757" y="3462594"/>
          <a:ext cx="4343400" cy="2825379"/>
        </p:xfrm>
        <a:graphic>
          <a:graphicData uri="http://schemas.openxmlformats.org/drawingml/2006/chart">
            <c:chart r:id="rId3"/>
          </a:graphicData>
        </a:graphic>
      </p:graphicFrame>
      <p:sp>
        <p:nvSpPr>
          <p:cNvPr id="1000" name="Google Shape;1000;p57"/>
          <p:cNvSpPr txBox="1"/>
          <p:nvPr/>
        </p:nvSpPr>
        <p:spPr>
          <a:xfrm>
            <a:off x="207784" y="2096487"/>
            <a:ext cx="1665242" cy="86177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Consolidating </a:t>
            </a:r>
            <a:r>
              <a:rPr b="1" i="0" lang="en-US" sz="1000" u="none" cap="none" strike="noStrike">
                <a:solidFill>
                  <a:srgbClr val="000000"/>
                </a:solidFill>
                <a:latin typeface="Arial"/>
                <a:ea typeface="Arial"/>
                <a:cs typeface="Arial"/>
                <a:sym typeface="Arial"/>
              </a:rPr>
              <a:t>supply chains </a:t>
            </a:r>
            <a:r>
              <a:rPr b="0" i="0" lang="en-US" sz="1000" u="none" cap="none" strike="noStrike">
                <a:solidFill>
                  <a:srgbClr val="000000"/>
                </a:solidFill>
                <a:latin typeface="Arial"/>
                <a:ea typeface="Arial"/>
                <a:cs typeface="Arial"/>
                <a:sym typeface="Arial"/>
              </a:rPr>
              <a:t>will reduce costs related to raw materials, components, or procurement</a:t>
            </a:r>
            <a:endParaRPr/>
          </a:p>
        </p:txBody>
      </p:sp>
      <p:sp>
        <p:nvSpPr>
          <p:cNvPr id="1001" name="Google Shape;1001;p57"/>
          <p:cNvSpPr txBox="1"/>
          <p:nvPr/>
        </p:nvSpPr>
        <p:spPr>
          <a:xfrm>
            <a:off x="1923310" y="2121699"/>
            <a:ext cx="1278029" cy="86177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Joint </a:t>
            </a:r>
            <a:r>
              <a:rPr b="1" i="0" lang="en-US" sz="1000" u="none" cap="none" strike="noStrike">
                <a:solidFill>
                  <a:srgbClr val="000000"/>
                </a:solidFill>
                <a:latin typeface="Arial"/>
                <a:ea typeface="Arial"/>
                <a:cs typeface="Arial"/>
                <a:sym typeface="Arial"/>
              </a:rPr>
              <a:t>R&amp;D efforts </a:t>
            </a:r>
            <a:r>
              <a:rPr b="0" i="0" lang="en-US" sz="1000" u="none" cap="none" strike="noStrike">
                <a:solidFill>
                  <a:srgbClr val="000000"/>
                </a:solidFill>
                <a:latin typeface="Arial"/>
                <a:ea typeface="Arial"/>
                <a:cs typeface="Arial"/>
                <a:sym typeface="Arial"/>
              </a:rPr>
              <a:t>will help avoid research duplication and pool development costs</a:t>
            </a:r>
            <a:endParaRPr/>
          </a:p>
        </p:txBody>
      </p:sp>
      <p:sp>
        <p:nvSpPr>
          <p:cNvPr id="1002" name="Google Shape;1002;p57"/>
          <p:cNvSpPr txBox="1"/>
          <p:nvPr/>
        </p:nvSpPr>
        <p:spPr>
          <a:xfrm>
            <a:off x="3273138" y="2129399"/>
            <a:ext cx="1648524" cy="86177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Sharing costs of immense capital investments will reduce </a:t>
            </a:r>
            <a:r>
              <a:rPr b="1" i="0" lang="en-US" sz="1000" u="none" cap="none" strike="noStrike">
                <a:solidFill>
                  <a:srgbClr val="000000"/>
                </a:solidFill>
                <a:latin typeface="Arial"/>
                <a:ea typeface="Arial"/>
                <a:cs typeface="Arial"/>
                <a:sym typeface="Arial"/>
              </a:rPr>
              <a:t>risks for large contracts</a:t>
            </a:r>
            <a:r>
              <a:rPr b="0" i="0" lang="en-US" sz="1000" u="none" cap="none" strike="noStrike">
                <a:solidFill>
                  <a:srgbClr val="000000"/>
                </a:solidFill>
                <a:latin typeface="Arial"/>
                <a:ea typeface="Arial"/>
                <a:cs typeface="Arial"/>
                <a:sym typeface="Arial"/>
              </a:rPr>
              <a:t> and </a:t>
            </a:r>
            <a:r>
              <a:rPr b="1" i="0" lang="en-US" sz="1000" u="none" cap="none" strike="noStrike">
                <a:solidFill>
                  <a:srgbClr val="000000"/>
                </a:solidFill>
                <a:latin typeface="Arial"/>
                <a:ea typeface="Arial"/>
                <a:cs typeface="Arial"/>
                <a:sym typeface="Arial"/>
              </a:rPr>
              <a:t>contract bidding</a:t>
            </a:r>
            <a:endParaRPr/>
          </a:p>
        </p:txBody>
      </p:sp>
      <p:sp>
        <p:nvSpPr>
          <p:cNvPr id="1003" name="Google Shape;1003;p57"/>
          <p:cNvSpPr txBox="1"/>
          <p:nvPr/>
        </p:nvSpPr>
        <p:spPr>
          <a:xfrm>
            <a:off x="5037068" y="2129399"/>
            <a:ext cx="1852433" cy="86177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By </a:t>
            </a:r>
            <a:r>
              <a:rPr b="1" i="0" lang="en-US" sz="1000" u="none" cap="none" strike="noStrike">
                <a:solidFill>
                  <a:srgbClr val="000000"/>
                </a:solidFill>
                <a:latin typeface="Arial"/>
                <a:ea typeface="Arial"/>
                <a:cs typeface="Arial"/>
                <a:sym typeface="Arial"/>
              </a:rPr>
              <a:t>leveraging relationships </a:t>
            </a:r>
            <a:r>
              <a:rPr b="0" i="0" lang="en-US" sz="1000" u="none" cap="none" strike="noStrike">
                <a:solidFill>
                  <a:srgbClr val="000000"/>
                </a:solidFill>
                <a:latin typeface="Arial"/>
                <a:ea typeface="Arial"/>
                <a:cs typeface="Arial"/>
                <a:sym typeface="Arial"/>
              </a:rPr>
              <a:t>AeroVironment has with large contractors, Kratos products can complement existing products</a:t>
            </a:r>
            <a:endParaRPr/>
          </a:p>
        </p:txBody>
      </p:sp>
      <p:sp>
        <p:nvSpPr>
          <p:cNvPr id="1004" name="Google Shape;1004;p57"/>
          <p:cNvSpPr txBox="1"/>
          <p:nvPr/>
        </p:nvSpPr>
        <p:spPr>
          <a:xfrm>
            <a:off x="7004908" y="2121699"/>
            <a:ext cx="1933600" cy="86177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Kratos’ specialization in high performance drones will </a:t>
            </a:r>
            <a:r>
              <a:rPr b="1" i="0" lang="en-US" sz="1000" u="none" cap="none" strike="noStrike">
                <a:solidFill>
                  <a:srgbClr val="000000"/>
                </a:solidFill>
                <a:latin typeface="Arial"/>
                <a:ea typeface="Arial"/>
                <a:cs typeface="Arial"/>
                <a:sym typeface="Arial"/>
              </a:rPr>
              <a:t>complement capabilities </a:t>
            </a:r>
            <a:r>
              <a:rPr b="0" i="0" lang="en-US" sz="1000" u="none" cap="none" strike="noStrike">
                <a:solidFill>
                  <a:srgbClr val="000000"/>
                </a:solidFill>
                <a:latin typeface="Arial"/>
                <a:ea typeface="Arial"/>
                <a:cs typeface="Arial"/>
                <a:sym typeface="Arial"/>
              </a:rPr>
              <a:t>of AeroVironment’s small tactical drones </a:t>
            </a:r>
            <a:endParaRPr/>
          </a:p>
        </p:txBody>
      </p:sp>
      <p:sp>
        <p:nvSpPr>
          <p:cNvPr id="1005" name="Google Shape;1005;p57"/>
          <p:cNvSpPr txBox="1"/>
          <p:nvPr/>
        </p:nvSpPr>
        <p:spPr>
          <a:xfrm>
            <a:off x="450051" y="3206205"/>
            <a:ext cx="3550024"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Past Contractors</a:t>
            </a:r>
            <a:endParaRPr/>
          </a:p>
        </p:txBody>
      </p:sp>
      <p:sp>
        <p:nvSpPr>
          <p:cNvPr id="1006" name="Google Shape;1006;p57"/>
          <p:cNvSpPr txBox="1"/>
          <p:nvPr/>
        </p:nvSpPr>
        <p:spPr>
          <a:xfrm>
            <a:off x="641462" y="3556069"/>
            <a:ext cx="657260"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Kratos</a:t>
            </a:r>
            <a:endParaRPr/>
          </a:p>
        </p:txBody>
      </p:sp>
      <p:sp>
        <p:nvSpPr>
          <p:cNvPr id="1007" name="Google Shape;1007;p57"/>
          <p:cNvSpPr txBox="1"/>
          <p:nvPr/>
        </p:nvSpPr>
        <p:spPr>
          <a:xfrm>
            <a:off x="2370368" y="3520357"/>
            <a:ext cx="124386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AeroVironment</a:t>
            </a:r>
            <a:endParaRPr/>
          </a:p>
        </p:txBody>
      </p:sp>
      <p:pic>
        <p:nvPicPr>
          <p:cNvPr id="1008" name="Google Shape;1008;p57"/>
          <p:cNvPicPr preferRelativeResize="0"/>
          <p:nvPr/>
        </p:nvPicPr>
        <p:blipFill rotWithShape="1">
          <a:blip r:embed="rId4">
            <a:alphaModFix/>
          </a:blip>
          <a:srcRect b="0" l="0" r="0" t="0"/>
          <a:stretch/>
        </p:blipFill>
        <p:spPr>
          <a:xfrm>
            <a:off x="542233" y="3852980"/>
            <a:ext cx="798634" cy="622649"/>
          </a:xfrm>
          <a:prstGeom prst="rect">
            <a:avLst/>
          </a:prstGeom>
          <a:noFill/>
          <a:ln>
            <a:noFill/>
          </a:ln>
        </p:spPr>
      </p:pic>
      <p:pic>
        <p:nvPicPr>
          <p:cNvPr descr="United States Navy - Wikipedia" id="1009" name="Google Shape;1009;p57"/>
          <p:cNvPicPr preferRelativeResize="0"/>
          <p:nvPr/>
        </p:nvPicPr>
        <p:blipFill rotWithShape="1">
          <a:blip r:embed="rId5">
            <a:alphaModFix/>
          </a:blip>
          <a:srcRect b="0" l="0" r="0" t="0"/>
          <a:stretch/>
        </p:blipFill>
        <p:spPr>
          <a:xfrm>
            <a:off x="581578" y="4638666"/>
            <a:ext cx="744981" cy="745671"/>
          </a:xfrm>
          <a:prstGeom prst="rect">
            <a:avLst/>
          </a:prstGeom>
          <a:noFill/>
          <a:ln>
            <a:noFill/>
          </a:ln>
        </p:spPr>
      </p:pic>
      <p:pic>
        <p:nvPicPr>
          <p:cNvPr descr="New Army brand redefines 'Be All You Can Be' for a new generation | Article  | The United States Army" id="1010" name="Google Shape;1010;p57"/>
          <p:cNvPicPr preferRelativeResize="0"/>
          <p:nvPr/>
        </p:nvPicPr>
        <p:blipFill rotWithShape="1">
          <a:blip r:embed="rId6">
            <a:alphaModFix/>
          </a:blip>
          <a:srcRect b="28099" l="0" r="0" t="31203"/>
          <a:stretch/>
        </p:blipFill>
        <p:spPr>
          <a:xfrm>
            <a:off x="149761" y="5504622"/>
            <a:ext cx="1583576" cy="429636"/>
          </a:xfrm>
          <a:prstGeom prst="rect">
            <a:avLst/>
          </a:prstGeom>
          <a:noFill/>
          <a:ln>
            <a:noFill/>
          </a:ln>
        </p:spPr>
      </p:pic>
      <p:pic>
        <p:nvPicPr>
          <p:cNvPr descr="Flag of Europe - Wikipedia" id="1011" name="Google Shape;1011;p57"/>
          <p:cNvPicPr preferRelativeResize="0"/>
          <p:nvPr/>
        </p:nvPicPr>
        <p:blipFill rotWithShape="1">
          <a:blip r:embed="rId7">
            <a:alphaModFix/>
          </a:blip>
          <a:srcRect b="0" l="0" r="0" t="0"/>
          <a:stretch/>
        </p:blipFill>
        <p:spPr>
          <a:xfrm>
            <a:off x="2335296" y="3890813"/>
            <a:ext cx="1315144" cy="876762"/>
          </a:xfrm>
          <a:prstGeom prst="rect">
            <a:avLst/>
          </a:prstGeom>
          <a:noFill/>
          <a:ln>
            <a:noFill/>
          </a:ln>
        </p:spPr>
      </p:pic>
      <p:pic>
        <p:nvPicPr>
          <p:cNvPr descr="DoD Emblem" id="1012" name="Google Shape;1012;p57"/>
          <p:cNvPicPr preferRelativeResize="0"/>
          <p:nvPr/>
        </p:nvPicPr>
        <p:blipFill rotWithShape="1">
          <a:blip r:embed="rId8">
            <a:alphaModFix/>
          </a:blip>
          <a:srcRect b="0" l="16567" r="15311" t="0"/>
          <a:stretch/>
        </p:blipFill>
        <p:spPr>
          <a:xfrm>
            <a:off x="2435998" y="4980961"/>
            <a:ext cx="1112599" cy="953297"/>
          </a:xfrm>
          <a:prstGeom prst="rect">
            <a:avLst/>
          </a:prstGeom>
          <a:noFill/>
          <a:ln>
            <a:noFill/>
          </a:ln>
        </p:spPr>
      </p:pic>
      <p:cxnSp>
        <p:nvCxnSpPr>
          <p:cNvPr id="1013" name="Google Shape;1013;p57"/>
          <p:cNvCxnSpPr/>
          <p:nvPr/>
        </p:nvCxnSpPr>
        <p:spPr>
          <a:xfrm>
            <a:off x="260914" y="1703770"/>
            <a:ext cx="8647398" cy="0"/>
          </a:xfrm>
          <a:prstGeom prst="straightConnector1">
            <a:avLst/>
          </a:prstGeom>
          <a:noFill/>
          <a:ln cap="flat" cmpd="sng" w="9525">
            <a:solidFill>
              <a:schemeClr val="dk1"/>
            </a:solidFill>
            <a:prstDash val="solid"/>
            <a:round/>
            <a:headEnd len="sm" w="sm" type="none"/>
            <a:tailEnd len="sm" w="sm" type="none"/>
          </a:ln>
        </p:spPr>
      </p:cxnSp>
      <p:cxnSp>
        <p:nvCxnSpPr>
          <p:cNvPr id="1014" name="Google Shape;1014;p57"/>
          <p:cNvCxnSpPr/>
          <p:nvPr/>
        </p:nvCxnSpPr>
        <p:spPr>
          <a:xfrm>
            <a:off x="378373" y="2056831"/>
            <a:ext cx="4480560" cy="0"/>
          </a:xfrm>
          <a:prstGeom prst="straightConnector1">
            <a:avLst/>
          </a:prstGeom>
          <a:noFill/>
          <a:ln cap="flat" cmpd="sng" w="9525">
            <a:solidFill>
              <a:schemeClr val="dk1"/>
            </a:solidFill>
            <a:prstDash val="solid"/>
            <a:round/>
            <a:headEnd len="sm" w="sm" type="none"/>
            <a:tailEnd len="sm" w="sm" type="none"/>
          </a:ln>
        </p:spPr>
      </p:cxnSp>
      <p:cxnSp>
        <p:nvCxnSpPr>
          <p:cNvPr id="1015" name="Google Shape;1015;p57"/>
          <p:cNvCxnSpPr/>
          <p:nvPr/>
        </p:nvCxnSpPr>
        <p:spPr>
          <a:xfrm>
            <a:off x="4950373" y="2055416"/>
            <a:ext cx="3840480" cy="0"/>
          </a:xfrm>
          <a:prstGeom prst="straightConnector1">
            <a:avLst/>
          </a:prstGeom>
          <a:noFill/>
          <a:ln cap="flat" cmpd="sng" w="9525">
            <a:solidFill>
              <a:schemeClr val="dk1"/>
            </a:solidFill>
            <a:prstDash val="solid"/>
            <a:round/>
            <a:headEnd len="sm" w="sm" type="none"/>
            <a:tailEnd len="sm" w="sm" type="none"/>
          </a:ln>
        </p:spPr>
      </p:cxnSp>
      <p:cxnSp>
        <p:nvCxnSpPr>
          <p:cNvPr id="1016" name="Google Shape;1016;p57"/>
          <p:cNvCxnSpPr/>
          <p:nvPr/>
        </p:nvCxnSpPr>
        <p:spPr>
          <a:xfrm>
            <a:off x="378373" y="3462595"/>
            <a:ext cx="4023360" cy="0"/>
          </a:xfrm>
          <a:prstGeom prst="straightConnector1">
            <a:avLst/>
          </a:prstGeom>
          <a:noFill/>
          <a:ln cap="flat" cmpd="sng" w="9525">
            <a:solidFill>
              <a:schemeClr val="dk1"/>
            </a:solidFill>
            <a:prstDash val="solid"/>
            <a:round/>
            <a:headEnd len="sm" w="sm" type="none"/>
            <a:tailEnd len="sm" w="sm" type="none"/>
          </a:ln>
        </p:spPr>
      </p:cxnSp>
      <p:cxnSp>
        <p:nvCxnSpPr>
          <p:cNvPr id="1017" name="Google Shape;1017;p57"/>
          <p:cNvCxnSpPr/>
          <p:nvPr/>
        </p:nvCxnSpPr>
        <p:spPr>
          <a:xfrm>
            <a:off x="4659777" y="3463592"/>
            <a:ext cx="4114800" cy="0"/>
          </a:xfrm>
          <a:prstGeom prst="straightConnector1">
            <a:avLst/>
          </a:prstGeom>
          <a:noFill/>
          <a:ln cap="flat" cmpd="sng" w="9525">
            <a:solidFill>
              <a:schemeClr val="dk1"/>
            </a:solidFill>
            <a:prstDash val="solid"/>
            <a:round/>
            <a:headEnd len="sm" w="sm" type="none"/>
            <a:tailEnd len="sm" w="sm" type="none"/>
          </a:ln>
        </p:spPr>
      </p:cxnSp>
      <p:grpSp>
        <p:nvGrpSpPr>
          <p:cNvPr id="1018" name="Google Shape;1018;p57"/>
          <p:cNvGrpSpPr/>
          <p:nvPr/>
        </p:nvGrpSpPr>
        <p:grpSpPr>
          <a:xfrm>
            <a:off x="6508432" y="23033"/>
            <a:ext cx="1357491" cy="510527"/>
            <a:chOff x="3750849" y="50687"/>
            <a:chExt cx="2454605" cy="510227"/>
          </a:xfrm>
        </p:grpSpPr>
        <p:grpSp>
          <p:nvGrpSpPr>
            <p:cNvPr id="1019" name="Google Shape;1019;p57"/>
            <p:cNvGrpSpPr/>
            <p:nvPr/>
          </p:nvGrpSpPr>
          <p:grpSpPr>
            <a:xfrm>
              <a:off x="3862043" y="67910"/>
              <a:ext cx="2343411" cy="492915"/>
              <a:chOff x="0" y="914542"/>
              <a:chExt cx="2343411" cy="492915"/>
            </a:xfrm>
          </p:grpSpPr>
          <p:sp>
            <p:nvSpPr>
              <p:cNvPr id="1020" name="Google Shape;1020;p57"/>
              <p:cNvSpPr/>
              <p:nvPr/>
            </p:nvSpPr>
            <p:spPr>
              <a:xfrm>
                <a:off x="0" y="914542"/>
                <a:ext cx="1232289" cy="492915"/>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txBox="1"/>
              <p:nvPr/>
            </p:nvSpPr>
            <p:spPr>
              <a:xfrm>
                <a:off x="246458" y="914542"/>
                <a:ext cx="739374" cy="492915"/>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Acquisition Highlights</a:t>
                </a:r>
                <a:endParaRPr/>
              </a:p>
            </p:txBody>
          </p:sp>
          <p:sp>
            <p:nvSpPr>
              <p:cNvPr id="1022" name="Google Shape;1022;p57"/>
              <p:cNvSpPr/>
              <p:nvPr/>
            </p:nvSpPr>
            <p:spPr>
              <a:xfrm>
                <a:off x="1111122" y="914542"/>
                <a:ext cx="1232289" cy="492915"/>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txBox="1"/>
              <p:nvPr/>
            </p:nvSpPr>
            <p:spPr>
              <a:xfrm>
                <a:off x="1357580" y="914542"/>
                <a:ext cx="739374" cy="492915"/>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Acquisition Proposal</a:t>
                </a:r>
                <a:endParaRPr/>
              </a:p>
            </p:txBody>
          </p:sp>
        </p:grpSp>
        <p:sp>
          <p:nvSpPr>
            <p:cNvPr id="1024" name="Google Shape;1024;p57"/>
            <p:cNvSpPr/>
            <p:nvPr/>
          </p:nvSpPr>
          <p:spPr>
            <a:xfrm>
              <a:off x="3750849" y="50687"/>
              <a:ext cx="2418205"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58"/>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Overview of Proposal</a:t>
            </a:r>
            <a:endParaRPr sz="2200"/>
          </a:p>
        </p:txBody>
      </p:sp>
      <p:sp>
        <p:nvSpPr>
          <p:cNvPr id="1030" name="Google Shape;1030;p58"/>
          <p:cNvSpPr txBox="1"/>
          <p:nvPr/>
        </p:nvSpPr>
        <p:spPr>
          <a:xfrm>
            <a:off x="228599" y="945399"/>
            <a:ext cx="6861175" cy="482600"/>
          </a:xfrm>
          <a:prstGeom prst="rect">
            <a:avLst/>
          </a:prstGeom>
          <a:no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5A6E8C"/>
                </a:solidFill>
                <a:latin typeface="Arial"/>
                <a:ea typeface="Arial"/>
                <a:cs typeface="Arial"/>
                <a:sym typeface="Arial"/>
              </a:rPr>
              <a:t>Proposing that AeroVironment carve out Kratos’ Unmanned Systems segment in a 60% stock and 40% debt deal</a:t>
            </a:r>
            <a:endParaRPr b="0" i="0" sz="1400" u="none" cap="none" strike="noStrike">
              <a:solidFill>
                <a:srgbClr val="000000"/>
              </a:solidFill>
              <a:latin typeface="Arial"/>
              <a:ea typeface="Arial"/>
              <a:cs typeface="Arial"/>
              <a:sym typeface="Arial"/>
            </a:endParaRPr>
          </a:p>
        </p:txBody>
      </p:sp>
      <p:sp>
        <p:nvSpPr>
          <p:cNvPr id="1031" name="Google Shape;1031;p5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cxnSp>
        <p:nvCxnSpPr>
          <p:cNvPr id="1032" name="Google Shape;1032;p58"/>
          <p:cNvCxnSpPr/>
          <p:nvPr/>
        </p:nvCxnSpPr>
        <p:spPr>
          <a:xfrm>
            <a:off x="140821" y="1571632"/>
            <a:ext cx="4328850" cy="17245"/>
          </a:xfrm>
          <a:prstGeom prst="straightConnector1">
            <a:avLst/>
          </a:prstGeom>
          <a:noFill/>
          <a:ln cap="flat" cmpd="sng" w="19050">
            <a:solidFill>
              <a:schemeClr val="dk1"/>
            </a:solidFill>
            <a:prstDash val="solid"/>
            <a:miter lim="800000"/>
            <a:headEnd len="sm" w="sm" type="none"/>
            <a:tailEnd len="sm" w="sm" type="none"/>
          </a:ln>
        </p:spPr>
      </p:cxnSp>
      <p:sp>
        <p:nvSpPr>
          <p:cNvPr id="1033" name="Google Shape;1033;p58"/>
          <p:cNvSpPr txBox="1"/>
          <p:nvPr/>
        </p:nvSpPr>
        <p:spPr>
          <a:xfrm>
            <a:off x="149288" y="1303230"/>
            <a:ext cx="4019318"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Summary of Proposal</a:t>
            </a:r>
            <a:endParaRPr b="0" i="0" sz="1400" u="none" cap="none" strike="noStrike">
              <a:solidFill>
                <a:srgbClr val="000000"/>
              </a:solidFill>
              <a:latin typeface="Arial"/>
              <a:ea typeface="Arial"/>
              <a:cs typeface="Arial"/>
              <a:sym typeface="Arial"/>
            </a:endParaRPr>
          </a:p>
        </p:txBody>
      </p:sp>
      <p:cxnSp>
        <p:nvCxnSpPr>
          <p:cNvPr id="1034" name="Google Shape;1034;p58"/>
          <p:cNvCxnSpPr/>
          <p:nvPr/>
        </p:nvCxnSpPr>
        <p:spPr>
          <a:xfrm>
            <a:off x="4701732" y="1588877"/>
            <a:ext cx="4241069" cy="0"/>
          </a:xfrm>
          <a:prstGeom prst="straightConnector1">
            <a:avLst/>
          </a:prstGeom>
          <a:noFill/>
          <a:ln cap="flat" cmpd="sng" w="19050">
            <a:solidFill>
              <a:schemeClr val="dk1"/>
            </a:solidFill>
            <a:prstDash val="solid"/>
            <a:miter lim="800000"/>
            <a:headEnd len="sm" w="sm" type="none"/>
            <a:tailEnd len="sm" w="sm" type="none"/>
          </a:ln>
        </p:spPr>
      </p:cxnSp>
      <p:sp>
        <p:nvSpPr>
          <p:cNvPr id="1035" name="Google Shape;1035;p58"/>
          <p:cNvSpPr txBox="1"/>
          <p:nvPr/>
        </p:nvSpPr>
        <p:spPr>
          <a:xfrm>
            <a:off x="4701732" y="1311878"/>
            <a:ext cx="3789270"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Transaction Summary</a:t>
            </a:r>
            <a:endParaRPr b="0" i="0" sz="1400" u="none" cap="none" strike="noStrike">
              <a:solidFill>
                <a:srgbClr val="000000"/>
              </a:solidFill>
              <a:latin typeface="Arial"/>
              <a:ea typeface="Arial"/>
              <a:cs typeface="Arial"/>
              <a:sym typeface="Arial"/>
            </a:endParaRPr>
          </a:p>
        </p:txBody>
      </p:sp>
      <p:sp>
        <p:nvSpPr>
          <p:cNvPr id="1036" name="Google Shape;1036;p58"/>
          <p:cNvSpPr/>
          <p:nvPr/>
        </p:nvSpPr>
        <p:spPr>
          <a:xfrm>
            <a:off x="149288" y="1687267"/>
            <a:ext cx="1615736" cy="276740"/>
          </a:xfrm>
          <a:prstGeom prst="rect">
            <a:avLst/>
          </a:prstGeom>
          <a:solidFill>
            <a:srgbClr val="5A6E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Key Terms</a:t>
            </a:r>
            <a:endParaRPr/>
          </a:p>
        </p:txBody>
      </p:sp>
      <p:sp>
        <p:nvSpPr>
          <p:cNvPr id="1037" name="Google Shape;1037;p58"/>
          <p:cNvSpPr/>
          <p:nvPr/>
        </p:nvSpPr>
        <p:spPr>
          <a:xfrm>
            <a:off x="1873188" y="1687267"/>
            <a:ext cx="2596483" cy="276740"/>
          </a:xfrm>
          <a:prstGeom prst="rect">
            <a:avLst/>
          </a:prstGeom>
          <a:solidFill>
            <a:srgbClr val="5A6E8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lt1"/>
                </a:solidFill>
                <a:latin typeface="Arial"/>
                <a:ea typeface="Arial"/>
                <a:cs typeface="Arial"/>
                <a:sym typeface="Arial"/>
              </a:rPr>
              <a:t>Description</a:t>
            </a:r>
            <a:endParaRPr/>
          </a:p>
        </p:txBody>
      </p:sp>
      <p:sp>
        <p:nvSpPr>
          <p:cNvPr id="1038" name="Google Shape;1038;p58"/>
          <p:cNvSpPr/>
          <p:nvPr/>
        </p:nvSpPr>
        <p:spPr>
          <a:xfrm>
            <a:off x="149288" y="2064439"/>
            <a:ext cx="1615736" cy="1016852"/>
          </a:xfrm>
          <a:prstGeom prst="rect">
            <a:avLst/>
          </a:prstGeom>
          <a:solidFill>
            <a:srgbClr val="C7E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Price</a:t>
            </a:r>
            <a:endParaRPr/>
          </a:p>
        </p:txBody>
      </p:sp>
      <p:sp>
        <p:nvSpPr>
          <p:cNvPr id="1039" name="Google Shape;1039;p58"/>
          <p:cNvSpPr/>
          <p:nvPr/>
        </p:nvSpPr>
        <p:spPr>
          <a:xfrm>
            <a:off x="149288" y="3181723"/>
            <a:ext cx="1615736" cy="274320"/>
          </a:xfrm>
          <a:prstGeom prst="rect">
            <a:avLst/>
          </a:prstGeom>
          <a:solidFill>
            <a:srgbClr val="C7E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Forms of Consideration</a:t>
            </a:r>
            <a:endParaRPr/>
          </a:p>
        </p:txBody>
      </p:sp>
      <p:sp>
        <p:nvSpPr>
          <p:cNvPr id="1040" name="Google Shape;1040;p58"/>
          <p:cNvSpPr/>
          <p:nvPr/>
        </p:nvSpPr>
        <p:spPr>
          <a:xfrm>
            <a:off x="149288" y="3556475"/>
            <a:ext cx="1615736" cy="562764"/>
          </a:xfrm>
          <a:prstGeom prst="rect">
            <a:avLst/>
          </a:prstGeom>
          <a:solidFill>
            <a:srgbClr val="C7E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Financing</a:t>
            </a:r>
            <a:endParaRPr/>
          </a:p>
        </p:txBody>
      </p:sp>
      <p:sp>
        <p:nvSpPr>
          <p:cNvPr id="1041" name="Google Shape;1041;p58"/>
          <p:cNvSpPr/>
          <p:nvPr/>
        </p:nvSpPr>
        <p:spPr>
          <a:xfrm>
            <a:off x="149288" y="4219671"/>
            <a:ext cx="1615736" cy="1064276"/>
          </a:xfrm>
          <a:prstGeom prst="rect">
            <a:avLst/>
          </a:prstGeom>
          <a:solidFill>
            <a:srgbClr val="C7E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Certain Conditions to Close</a:t>
            </a:r>
            <a:endParaRPr/>
          </a:p>
        </p:txBody>
      </p:sp>
      <p:sp>
        <p:nvSpPr>
          <p:cNvPr id="1042" name="Google Shape;1042;p58"/>
          <p:cNvSpPr/>
          <p:nvPr/>
        </p:nvSpPr>
        <p:spPr>
          <a:xfrm>
            <a:off x="149288" y="5391643"/>
            <a:ext cx="1615736" cy="274320"/>
          </a:xfrm>
          <a:prstGeom prst="rect">
            <a:avLst/>
          </a:prstGeom>
          <a:solidFill>
            <a:srgbClr val="C7E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Termination Fee</a:t>
            </a:r>
            <a:endParaRPr/>
          </a:p>
        </p:txBody>
      </p:sp>
      <p:sp>
        <p:nvSpPr>
          <p:cNvPr id="1043" name="Google Shape;1043;p58"/>
          <p:cNvSpPr/>
          <p:nvPr/>
        </p:nvSpPr>
        <p:spPr>
          <a:xfrm>
            <a:off x="149288" y="5772643"/>
            <a:ext cx="1615736" cy="274320"/>
          </a:xfrm>
          <a:prstGeom prst="rect">
            <a:avLst/>
          </a:prstGeom>
          <a:solidFill>
            <a:srgbClr val="C7E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Announcement Timing</a:t>
            </a:r>
            <a:endParaRPr/>
          </a:p>
        </p:txBody>
      </p:sp>
      <p:sp>
        <p:nvSpPr>
          <p:cNvPr id="1044" name="Google Shape;1044;p58"/>
          <p:cNvSpPr/>
          <p:nvPr/>
        </p:nvSpPr>
        <p:spPr>
          <a:xfrm>
            <a:off x="1873188" y="2064438"/>
            <a:ext cx="2596483" cy="1016851"/>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Implied share price of $31.92, representing a 20% premium to current share price</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Exchange ratio of 0.16</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Representing an AV of $188.9 mm (KTOS UMS) and $5,986.0 mm (AVAV)</a:t>
            </a:r>
            <a:endParaRPr/>
          </a:p>
        </p:txBody>
      </p:sp>
      <p:sp>
        <p:nvSpPr>
          <p:cNvPr id="1045" name="Google Shape;1045;p58"/>
          <p:cNvSpPr/>
          <p:nvPr/>
        </p:nvSpPr>
        <p:spPr>
          <a:xfrm>
            <a:off x="1873188" y="3176355"/>
            <a:ext cx="2596483" cy="274320"/>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60% stock and 40% debt</a:t>
            </a:r>
            <a:endParaRPr/>
          </a:p>
        </p:txBody>
      </p:sp>
      <p:sp>
        <p:nvSpPr>
          <p:cNvPr id="1046" name="Google Shape;1046;p58"/>
          <p:cNvSpPr/>
          <p:nvPr/>
        </p:nvSpPr>
        <p:spPr>
          <a:xfrm>
            <a:off x="1873188" y="3556475"/>
            <a:ext cx="2596483" cy="557921"/>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Assumed that AVAV has delivered to KTOS a copy of the commitment letter by and among the financing sources</a:t>
            </a:r>
            <a:endParaRPr/>
          </a:p>
        </p:txBody>
      </p:sp>
      <p:sp>
        <p:nvSpPr>
          <p:cNvPr id="1047" name="Google Shape;1047;p58"/>
          <p:cNvSpPr/>
          <p:nvPr/>
        </p:nvSpPr>
        <p:spPr>
          <a:xfrm>
            <a:off x="1873188" y="4222092"/>
            <a:ext cx="2596483" cy="1064276"/>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Stockholder approval shall be obtained by a vote of Kratos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Regulatory approval</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The form S-4 to be declared effective by the SEC</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Absence of a Material Adverse Event</a:t>
            </a:r>
            <a:endParaRPr/>
          </a:p>
        </p:txBody>
      </p:sp>
      <p:sp>
        <p:nvSpPr>
          <p:cNvPr id="1048" name="Google Shape;1048;p58"/>
          <p:cNvSpPr/>
          <p:nvPr/>
        </p:nvSpPr>
        <p:spPr>
          <a:xfrm>
            <a:off x="1873188" y="5390237"/>
            <a:ext cx="2596483" cy="274320"/>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2% of aggregate equity value to be paid</a:t>
            </a:r>
            <a:endParaRPr/>
          </a:p>
        </p:txBody>
      </p:sp>
      <p:sp>
        <p:nvSpPr>
          <p:cNvPr id="1049" name="Google Shape;1049;p58"/>
          <p:cNvSpPr/>
          <p:nvPr/>
        </p:nvSpPr>
        <p:spPr>
          <a:xfrm>
            <a:off x="1873188" y="5767304"/>
            <a:ext cx="2596483" cy="274320"/>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Expected closing Q1 2025</a:t>
            </a:r>
            <a:endParaRPr/>
          </a:p>
        </p:txBody>
      </p:sp>
      <p:grpSp>
        <p:nvGrpSpPr>
          <p:cNvPr id="1050" name="Google Shape;1050;p58"/>
          <p:cNvGrpSpPr/>
          <p:nvPr/>
        </p:nvGrpSpPr>
        <p:grpSpPr>
          <a:xfrm>
            <a:off x="6569926" y="23033"/>
            <a:ext cx="2397656" cy="510527"/>
            <a:chOff x="3862043" y="50687"/>
            <a:chExt cx="4335425" cy="510227"/>
          </a:xfrm>
        </p:grpSpPr>
        <p:grpSp>
          <p:nvGrpSpPr>
            <p:cNvPr id="1051" name="Google Shape;1051;p58"/>
            <p:cNvGrpSpPr/>
            <p:nvPr/>
          </p:nvGrpSpPr>
          <p:grpSpPr>
            <a:xfrm>
              <a:off x="3862043" y="67909"/>
              <a:ext cx="2343412" cy="492916"/>
              <a:chOff x="0" y="914541"/>
              <a:chExt cx="2343412" cy="492916"/>
            </a:xfrm>
          </p:grpSpPr>
          <p:sp>
            <p:nvSpPr>
              <p:cNvPr id="1052" name="Google Shape;1052;p58"/>
              <p:cNvSpPr/>
              <p:nvPr/>
            </p:nvSpPr>
            <p:spPr>
              <a:xfrm>
                <a:off x="0" y="914541"/>
                <a:ext cx="1232290" cy="492916"/>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8"/>
              <p:cNvSpPr txBox="1"/>
              <p:nvPr/>
            </p:nvSpPr>
            <p:spPr>
              <a:xfrm>
                <a:off x="246458"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Acquisition Highlights</a:t>
                </a:r>
                <a:endParaRPr/>
              </a:p>
            </p:txBody>
          </p:sp>
          <p:sp>
            <p:nvSpPr>
              <p:cNvPr id="1054" name="Google Shape;1054;p58"/>
              <p:cNvSpPr/>
              <p:nvPr/>
            </p:nvSpPr>
            <p:spPr>
              <a:xfrm>
                <a:off x="1111122" y="914541"/>
                <a:ext cx="1232290" cy="492916"/>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8"/>
              <p:cNvSpPr txBox="1"/>
              <p:nvPr/>
            </p:nvSpPr>
            <p:spPr>
              <a:xfrm>
                <a:off x="1357580"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Acquisition Proposal</a:t>
                </a:r>
                <a:endParaRPr/>
              </a:p>
            </p:txBody>
          </p:sp>
        </p:grpSp>
        <p:sp>
          <p:nvSpPr>
            <p:cNvPr id="1056" name="Google Shape;1056;p58"/>
            <p:cNvSpPr/>
            <p:nvPr/>
          </p:nvSpPr>
          <p:spPr>
            <a:xfrm>
              <a:off x="5779263" y="50687"/>
              <a:ext cx="2418205"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graphicFrame>
        <p:nvGraphicFramePr>
          <p:cNvPr id="1057" name="Google Shape;1057;p58"/>
          <p:cNvGraphicFramePr/>
          <p:nvPr/>
        </p:nvGraphicFramePr>
        <p:xfrm>
          <a:off x="4701731" y="1691053"/>
          <a:ext cx="3000000" cy="3000000"/>
        </p:xfrm>
        <a:graphic>
          <a:graphicData uri="http://schemas.openxmlformats.org/drawingml/2006/table">
            <a:tbl>
              <a:tblPr>
                <a:noFill/>
                <a:tableStyleId>{CD2059F3-1883-406C-95EC-54DB755B4F8F}</a:tableStyleId>
              </a:tblPr>
              <a:tblGrid>
                <a:gridCol w="1626800"/>
                <a:gridCol w="653575"/>
                <a:gridCol w="653575"/>
                <a:gridCol w="653575"/>
                <a:gridCol w="653575"/>
              </a:tblGrid>
              <a:tr h="171875">
                <a:tc gridSpan="5">
                  <a:txBody>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Transaction Summary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hMerge="1"/>
                <a:tc hMerge="1"/>
                <a:tc hMerge="1"/>
                <a:tc hMerge="1"/>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Current</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Final Proposal</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2024-11-25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2024-12-31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Share Price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gridSpan="2">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$26.60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hMerge="1"/>
                <a:tc gridSpan="2">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$31.92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hMerge="1"/>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FDSO (MM)</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5.9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5.9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71875">
                <a:tc>
                  <a:txBody>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Fully Diluted Equity Value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gridSpan="2">
                  <a:txBody>
                    <a:bodyPr/>
                    <a:lstStyle/>
                    <a:p>
                      <a:pPr indent="0" lvl="0" marL="0" marR="0" rtl="0" algn="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$157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hMerge="1"/>
                <a:tc gridSpan="2">
                  <a:txBody>
                    <a:bodyPr/>
                    <a:lstStyle/>
                    <a:p>
                      <a:pPr indent="0" lvl="0" marL="0" marR="0" rtl="0" algn="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$189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hMerge="1"/>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Debt</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61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61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Cash</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62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gridSpan="2">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62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291625">
                <a:tc>
                  <a:txBody>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Fully Diluted Aggregate Value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gridSpan="2">
                  <a:txBody>
                    <a:bodyPr/>
                    <a:lstStyle/>
                    <a:p>
                      <a:pPr indent="0" lvl="0" marL="0" marR="0" rtl="0" algn="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$157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hMerge="1"/>
                <a:tc gridSpan="2">
                  <a:txBody>
                    <a:bodyPr/>
                    <a:lstStyle/>
                    <a:p>
                      <a:pPr indent="0" lvl="0" marL="0" marR="0" rtl="0" algn="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$188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hMerge="1"/>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2">
                  <a:txBody>
                    <a:bodyPr/>
                    <a:lstStyle/>
                    <a:p>
                      <a:pPr indent="0" lvl="0" marL="0" marR="0" rtl="0" algn="ctr">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r>
              <a:tr h="171875">
                <a:tc>
                  <a:txBody>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EBITDA (2024) Multiple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Metric</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FY2024E Street Case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6.5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24.1x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28.9x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162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FY2024E Management Case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6.1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25.7x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1000" u="none" cap="none" strike="noStrike">
                        <a:solidFill>
                          <a:srgbClr val="000000"/>
                        </a:solidFill>
                        <a:latin typeface="Calibri"/>
                        <a:ea typeface="Calibri"/>
                        <a:cs typeface="Calibri"/>
                        <a:sym typeface="Calibri"/>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30.8x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t/>
                      </a:r>
                      <a:endParaRPr b="0" i="0" sz="1000" u="none" cap="none" strike="noStrike">
                        <a:solidFill>
                          <a:srgbClr val="000000"/>
                        </a:solidFill>
                        <a:latin typeface="Calibri"/>
                        <a:ea typeface="Calibri"/>
                        <a:cs typeface="Calibri"/>
                        <a:sym typeface="Calibri"/>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r>
              <a:tr h="171875">
                <a:tc>
                  <a:txBody>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EBITDA (2025) Multiple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Metric</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FY2025E Street Case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6.0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26.1x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31.4x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9162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FY2025E Management Case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5.7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27.5x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1000" u="none" cap="none" strike="noStrike">
                        <a:solidFill>
                          <a:srgbClr val="000000"/>
                        </a:solidFill>
                        <a:latin typeface="Calibri"/>
                        <a:ea typeface="Calibri"/>
                        <a:cs typeface="Calibri"/>
                        <a:sym typeface="Calibri"/>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33.0x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Calibri"/>
                        <a:ea typeface="Calibri"/>
                        <a:cs typeface="Calibri"/>
                        <a:sym typeface="Calibri"/>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1875">
                <a:tc>
                  <a:txBody>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Implied Price Premium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Premium to Current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$26.60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20.0%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Premium to 30-Day Average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$24.81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28.7%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Premium to 90-Day Average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$23.92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33.4%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Premium to LTM High</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$27.73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15.1%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18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Premium to 1-Year Average</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$20.63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54.7%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59"/>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a:solidFill>
                  <a:srgbClr val="0F2241"/>
                </a:solidFill>
              </a:rPr>
              <a:t>KTOS/AVAV Accretion</a:t>
            </a:r>
            <a:endParaRPr/>
          </a:p>
        </p:txBody>
      </p:sp>
      <p:sp>
        <p:nvSpPr>
          <p:cNvPr id="1064" name="Google Shape;1064;p5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1065" name="Google Shape;1065;p59"/>
          <p:cNvGraphicFramePr/>
          <p:nvPr/>
        </p:nvGraphicFramePr>
        <p:xfrm>
          <a:off x="2477928" y="1422134"/>
          <a:ext cx="6494147" cy="1477141"/>
        </p:xfrm>
        <a:graphic>
          <a:graphicData uri="http://schemas.openxmlformats.org/drawingml/2006/chart">
            <c:chart r:id="rId3"/>
          </a:graphicData>
        </a:graphic>
      </p:graphicFrame>
      <p:graphicFrame>
        <p:nvGraphicFramePr>
          <p:cNvPr id="1066" name="Google Shape;1066;p59"/>
          <p:cNvGraphicFramePr/>
          <p:nvPr/>
        </p:nvGraphicFramePr>
        <p:xfrm>
          <a:off x="2687441" y="3678771"/>
          <a:ext cx="6284635" cy="2166719"/>
        </p:xfrm>
        <a:graphic>
          <a:graphicData uri="http://schemas.openxmlformats.org/drawingml/2006/chart">
            <c:chart r:id="rId4"/>
          </a:graphicData>
        </a:graphic>
      </p:graphicFrame>
      <p:grpSp>
        <p:nvGrpSpPr>
          <p:cNvPr id="1067" name="Google Shape;1067;p59"/>
          <p:cNvGrpSpPr/>
          <p:nvPr/>
        </p:nvGrpSpPr>
        <p:grpSpPr>
          <a:xfrm>
            <a:off x="2687441" y="1065898"/>
            <a:ext cx="6284634" cy="310069"/>
            <a:chOff x="326843" y="1111325"/>
            <a:chExt cx="3769117" cy="301096"/>
          </a:xfrm>
        </p:grpSpPr>
        <p:sp>
          <p:nvSpPr>
            <p:cNvPr id="1068" name="Google Shape;1068;p59"/>
            <p:cNvSpPr txBox="1"/>
            <p:nvPr/>
          </p:nvSpPr>
          <p:spPr>
            <a:xfrm>
              <a:off x="326843" y="1111325"/>
              <a:ext cx="3677064"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Accretion Percentage</a:t>
              </a:r>
              <a:endParaRPr/>
            </a:p>
          </p:txBody>
        </p:sp>
        <p:cxnSp>
          <p:nvCxnSpPr>
            <p:cNvPr id="1069" name="Google Shape;1069;p59"/>
            <p:cNvCxnSpPr/>
            <p:nvPr/>
          </p:nvCxnSpPr>
          <p:spPr>
            <a:xfrm>
              <a:off x="326843" y="1412421"/>
              <a:ext cx="3769117" cy="0"/>
            </a:xfrm>
            <a:prstGeom prst="straightConnector1">
              <a:avLst/>
            </a:prstGeom>
            <a:noFill/>
            <a:ln cap="flat" cmpd="sng" w="12700">
              <a:solidFill>
                <a:schemeClr val="dk1"/>
              </a:solidFill>
              <a:prstDash val="solid"/>
              <a:round/>
              <a:headEnd len="sm" w="sm" type="none"/>
              <a:tailEnd len="sm" w="sm" type="none"/>
            </a:ln>
          </p:spPr>
        </p:cxnSp>
      </p:grpSp>
      <p:grpSp>
        <p:nvGrpSpPr>
          <p:cNvPr id="1070" name="Google Shape;1070;p59"/>
          <p:cNvGrpSpPr/>
          <p:nvPr/>
        </p:nvGrpSpPr>
        <p:grpSpPr>
          <a:xfrm>
            <a:off x="2687441" y="3129326"/>
            <a:ext cx="6284634" cy="280810"/>
            <a:chOff x="312983" y="3373601"/>
            <a:chExt cx="3769117" cy="299674"/>
          </a:xfrm>
        </p:grpSpPr>
        <p:sp>
          <p:nvSpPr>
            <p:cNvPr id="1071" name="Google Shape;1071;p59"/>
            <p:cNvSpPr txBox="1"/>
            <p:nvPr/>
          </p:nvSpPr>
          <p:spPr>
            <a:xfrm>
              <a:off x="323663" y="3373601"/>
              <a:ext cx="3677064"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Pro Forma Combined EPS ($MM)</a:t>
              </a:r>
              <a:endParaRPr/>
            </a:p>
          </p:txBody>
        </p:sp>
        <p:cxnSp>
          <p:nvCxnSpPr>
            <p:cNvPr id="1072" name="Google Shape;1072;p59"/>
            <p:cNvCxnSpPr/>
            <p:nvPr/>
          </p:nvCxnSpPr>
          <p:spPr>
            <a:xfrm>
              <a:off x="312983" y="3673275"/>
              <a:ext cx="3769117" cy="0"/>
            </a:xfrm>
            <a:prstGeom prst="straightConnector1">
              <a:avLst/>
            </a:prstGeom>
            <a:noFill/>
            <a:ln cap="flat" cmpd="sng" w="12700">
              <a:solidFill>
                <a:schemeClr val="dk1"/>
              </a:solidFill>
              <a:prstDash val="solid"/>
              <a:round/>
              <a:headEnd len="sm" w="sm" type="none"/>
              <a:tailEnd len="sm" w="sm" type="none"/>
            </a:ln>
          </p:spPr>
        </p:cxnSp>
      </p:grpSp>
      <p:sp>
        <p:nvSpPr>
          <p:cNvPr id="1073" name="Google Shape;1073;p59"/>
          <p:cNvSpPr txBox="1"/>
          <p:nvPr/>
        </p:nvSpPr>
        <p:spPr>
          <a:xfrm>
            <a:off x="228599" y="1526058"/>
            <a:ext cx="1888881" cy="3939540"/>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Assumes revenue synergies with a CAGR of 27.4% through increased product bundling</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COGS synergies were assumed to have a CAGR of 13.8% because of expected economies of scale and the elimination of overlapping manufacturing processes </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Expected consolidated R&amp;D expenses led to an assumption with a CAGR of 11.5% for R&amp;D synergies</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 Assumes a CAGR of 8.27% for SG&amp;A synergies due to consolidated relationship management with the government</a:t>
            </a:r>
            <a:endParaRPr/>
          </a:p>
        </p:txBody>
      </p:sp>
      <p:sp>
        <p:nvSpPr>
          <p:cNvPr id="1074" name="Google Shape;1074;p59"/>
          <p:cNvSpPr txBox="1"/>
          <p:nvPr/>
        </p:nvSpPr>
        <p:spPr>
          <a:xfrm>
            <a:off x="2705249" y="3495828"/>
            <a:ext cx="2222293"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A1E2"/>
                </a:solidFill>
                <a:latin typeface="Arial"/>
                <a:ea typeface="Arial"/>
                <a:cs typeface="Arial"/>
                <a:sym typeface="Arial"/>
              </a:rPr>
              <a:t>2025E-2030E EPS CAGR: 14.1%</a:t>
            </a:r>
            <a:endParaRPr/>
          </a:p>
        </p:txBody>
      </p:sp>
      <p:cxnSp>
        <p:nvCxnSpPr>
          <p:cNvPr id="1075" name="Google Shape;1075;p59"/>
          <p:cNvCxnSpPr/>
          <p:nvPr/>
        </p:nvCxnSpPr>
        <p:spPr>
          <a:xfrm>
            <a:off x="2314155" y="1072378"/>
            <a:ext cx="0" cy="4952765"/>
          </a:xfrm>
          <a:prstGeom prst="straightConnector1">
            <a:avLst/>
          </a:prstGeom>
          <a:noFill/>
          <a:ln cap="flat" cmpd="sng" w="19050">
            <a:solidFill>
              <a:srgbClr val="A5A5A5"/>
            </a:solidFill>
            <a:prstDash val="solid"/>
            <a:round/>
            <a:headEnd len="sm" w="sm" type="none"/>
            <a:tailEnd len="sm" w="sm" type="none"/>
          </a:ln>
        </p:spPr>
      </p:cxnSp>
      <p:sp>
        <p:nvSpPr>
          <p:cNvPr id="1076" name="Google Shape;1076;p59"/>
          <p:cNvSpPr txBox="1"/>
          <p:nvPr/>
        </p:nvSpPr>
        <p:spPr>
          <a:xfrm>
            <a:off x="228599" y="1072378"/>
            <a:ext cx="2222293"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A1E2"/>
                </a:solidFill>
                <a:latin typeface="Arial"/>
                <a:ea typeface="Arial"/>
                <a:cs typeface="Arial"/>
                <a:sym typeface="Arial"/>
              </a:rPr>
              <a:t>Key Assumptions:</a:t>
            </a:r>
            <a:endParaRPr/>
          </a:p>
        </p:txBody>
      </p:sp>
      <p:grpSp>
        <p:nvGrpSpPr>
          <p:cNvPr id="1077" name="Google Shape;1077;p59"/>
          <p:cNvGrpSpPr/>
          <p:nvPr/>
        </p:nvGrpSpPr>
        <p:grpSpPr>
          <a:xfrm>
            <a:off x="6569926" y="23033"/>
            <a:ext cx="2397656" cy="510527"/>
            <a:chOff x="3862043" y="50687"/>
            <a:chExt cx="4335425" cy="510227"/>
          </a:xfrm>
        </p:grpSpPr>
        <p:grpSp>
          <p:nvGrpSpPr>
            <p:cNvPr id="1078" name="Google Shape;1078;p59"/>
            <p:cNvGrpSpPr/>
            <p:nvPr/>
          </p:nvGrpSpPr>
          <p:grpSpPr>
            <a:xfrm>
              <a:off x="3862043" y="67909"/>
              <a:ext cx="2343412" cy="492916"/>
              <a:chOff x="0" y="914541"/>
              <a:chExt cx="2343412" cy="492916"/>
            </a:xfrm>
          </p:grpSpPr>
          <p:sp>
            <p:nvSpPr>
              <p:cNvPr id="1079" name="Google Shape;1079;p59"/>
              <p:cNvSpPr/>
              <p:nvPr/>
            </p:nvSpPr>
            <p:spPr>
              <a:xfrm>
                <a:off x="0" y="914541"/>
                <a:ext cx="1232290" cy="492916"/>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9"/>
              <p:cNvSpPr txBox="1"/>
              <p:nvPr/>
            </p:nvSpPr>
            <p:spPr>
              <a:xfrm>
                <a:off x="246458"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Acquisition Highlights</a:t>
                </a:r>
                <a:endParaRPr/>
              </a:p>
            </p:txBody>
          </p:sp>
          <p:sp>
            <p:nvSpPr>
              <p:cNvPr id="1081" name="Google Shape;1081;p59"/>
              <p:cNvSpPr/>
              <p:nvPr/>
            </p:nvSpPr>
            <p:spPr>
              <a:xfrm>
                <a:off x="1111122" y="914541"/>
                <a:ext cx="1232290" cy="492916"/>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9"/>
              <p:cNvSpPr txBox="1"/>
              <p:nvPr/>
            </p:nvSpPr>
            <p:spPr>
              <a:xfrm>
                <a:off x="1357580" y="914541"/>
                <a:ext cx="739374" cy="492916"/>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Acquisition Proposal</a:t>
                </a:r>
                <a:endParaRPr/>
              </a:p>
            </p:txBody>
          </p:sp>
        </p:grpSp>
        <p:sp>
          <p:nvSpPr>
            <p:cNvPr id="1083" name="Google Shape;1083;p59"/>
            <p:cNvSpPr/>
            <p:nvPr/>
          </p:nvSpPr>
          <p:spPr>
            <a:xfrm>
              <a:off x="5779263" y="50687"/>
              <a:ext cx="2418205" cy="510227"/>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60"/>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lnSpcReduction="10000"/>
          </a:bodyPr>
          <a:lstStyle/>
          <a:p>
            <a:pPr indent="-228600" lvl="0" marL="457200" rtl="0" algn="l">
              <a:lnSpc>
                <a:spcPct val="90000"/>
              </a:lnSpc>
              <a:spcBef>
                <a:spcPts val="1000"/>
              </a:spcBef>
              <a:spcAft>
                <a:spcPts val="0"/>
              </a:spcAft>
              <a:buClr>
                <a:schemeClr val="lt1"/>
              </a:buClr>
              <a:buSzPts val="2000"/>
              <a:buNone/>
            </a:pPr>
            <a:r>
              <a:rPr lang="en-US"/>
              <a:t>VIII. Appendix A: AVAV Supporting Materials</a:t>
            </a:r>
            <a:endParaRPr/>
          </a:p>
        </p:txBody>
      </p:sp>
      <p:sp>
        <p:nvSpPr>
          <p:cNvPr id="1089" name="Google Shape;1089;p6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090" name="Google Shape;1090;p60"/>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228600" lvl="0" marL="457200" rtl="0" algn="r">
              <a:lnSpc>
                <a:spcPct val="90000"/>
              </a:lnSpc>
              <a:spcBef>
                <a:spcPts val="1000"/>
              </a:spcBef>
              <a:spcAft>
                <a:spcPts val="0"/>
              </a:spcAft>
              <a:buClr>
                <a:srgbClr val="7B7B7B"/>
              </a:buClr>
              <a:buSzPts val="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9"/>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lnSpcReduction="10000"/>
          </a:bodyPr>
          <a:lstStyle/>
          <a:p>
            <a:pPr indent="-228600" lvl="0" marL="457200" rtl="0" algn="l">
              <a:lnSpc>
                <a:spcPct val="90000"/>
              </a:lnSpc>
              <a:spcBef>
                <a:spcPts val="1000"/>
              </a:spcBef>
              <a:spcAft>
                <a:spcPts val="0"/>
              </a:spcAft>
              <a:buClr>
                <a:schemeClr val="lt1"/>
              </a:buClr>
              <a:buSzPts val="2000"/>
              <a:buNone/>
            </a:pPr>
            <a:r>
              <a:rPr lang="en-US"/>
              <a:t>I. Executive Summary </a:t>
            </a:r>
            <a:endParaRPr/>
          </a:p>
        </p:txBody>
      </p:sp>
      <p:sp>
        <p:nvSpPr>
          <p:cNvPr id="106" name="Google Shape;106;p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07" name="Google Shape;107;p29"/>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228600" lvl="0" marL="457200" rtl="0" algn="r">
              <a:lnSpc>
                <a:spcPct val="90000"/>
              </a:lnSpc>
              <a:spcBef>
                <a:spcPts val="1000"/>
              </a:spcBef>
              <a:spcAft>
                <a:spcPts val="0"/>
              </a:spcAft>
              <a:buClr>
                <a:srgbClr val="7B7B7B"/>
              </a:buClr>
              <a:buSzPts val="8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grpSp>
        <p:nvGrpSpPr>
          <p:cNvPr id="1096" name="Google Shape;1096;p61"/>
          <p:cNvGrpSpPr/>
          <p:nvPr/>
        </p:nvGrpSpPr>
        <p:grpSpPr>
          <a:xfrm>
            <a:off x="517415" y="5466957"/>
            <a:ext cx="8196180" cy="599404"/>
            <a:chOff x="496425" y="2910850"/>
            <a:chExt cx="8196180" cy="599404"/>
          </a:xfrm>
        </p:grpSpPr>
        <p:pic>
          <p:nvPicPr>
            <p:cNvPr descr="General Dynamics Logo | Capitol Technology University | Washington D.C. &amp;  Maryland Area" id="1097" name="Google Shape;1097;p61"/>
            <p:cNvPicPr preferRelativeResize="0"/>
            <p:nvPr/>
          </p:nvPicPr>
          <p:blipFill rotWithShape="1">
            <a:blip r:embed="rId3">
              <a:alphaModFix/>
            </a:blip>
            <a:srcRect b="0" l="0" r="0" t="0"/>
            <a:stretch/>
          </p:blipFill>
          <p:spPr>
            <a:xfrm>
              <a:off x="2523722" y="2910850"/>
              <a:ext cx="599725" cy="552773"/>
            </a:xfrm>
            <a:prstGeom prst="rect">
              <a:avLst/>
            </a:prstGeom>
            <a:noFill/>
            <a:ln>
              <a:noFill/>
            </a:ln>
          </p:spPr>
        </p:pic>
        <p:pic>
          <p:nvPicPr>
            <p:cNvPr id="1098" name="Google Shape;1098;p61"/>
            <p:cNvPicPr preferRelativeResize="0"/>
            <p:nvPr/>
          </p:nvPicPr>
          <p:blipFill rotWithShape="1">
            <a:blip r:embed="rId4">
              <a:alphaModFix/>
            </a:blip>
            <a:srcRect b="0" l="0" r="0" t="0"/>
            <a:stretch/>
          </p:blipFill>
          <p:spPr>
            <a:xfrm>
              <a:off x="4611192" y="3034827"/>
              <a:ext cx="590526" cy="362863"/>
            </a:xfrm>
            <a:prstGeom prst="rect">
              <a:avLst/>
            </a:prstGeom>
            <a:noFill/>
            <a:ln>
              <a:noFill/>
            </a:ln>
          </p:spPr>
        </p:pic>
        <p:pic>
          <p:nvPicPr>
            <p:cNvPr descr="AeroVironment, Inc. (AVAV) Company Profile &amp; Overview - Stock Analysis" id="1099" name="Google Shape;1099;p61"/>
            <p:cNvPicPr preferRelativeResize="0"/>
            <p:nvPr/>
          </p:nvPicPr>
          <p:blipFill rotWithShape="1">
            <a:blip r:embed="rId5">
              <a:alphaModFix/>
            </a:blip>
            <a:srcRect b="0" l="0" r="0" t="0"/>
            <a:stretch/>
          </p:blipFill>
          <p:spPr>
            <a:xfrm>
              <a:off x="496425" y="2922264"/>
              <a:ext cx="531611" cy="587990"/>
            </a:xfrm>
            <a:prstGeom prst="rect">
              <a:avLst/>
            </a:prstGeom>
            <a:noFill/>
            <a:ln>
              <a:noFill/>
            </a:ln>
          </p:spPr>
        </p:pic>
        <p:pic>
          <p:nvPicPr>
            <p:cNvPr descr="Kratos Defense &amp; Security Solutions logo in transparent PNG format" id="1100" name="Google Shape;1100;p61"/>
            <p:cNvPicPr preferRelativeResize="0"/>
            <p:nvPr/>
          </p:nvPicPr>
          <p:blipFill rotWithShape="1">
            <a:blip r:embed="rId6">
              <a:alphaModFix/>
            </a:blip>
            <a:srcRect b="0" l="0" r="0" t="0"/>
            <a:stretch/>
          </p:blipFill>
          <p:spPr>
            <a:xfrm>
              <a:off x="1137585" y="3133271"/>
              <a:ext cx="496904" cy="109730"/>
            </a:xfrm>
            <a:prstGeom prst="rect">
              <a:avLst/>
            </a:prstGeom>
            <a:noFill/>
            <a:ln>
              <a:noFill/>
            </a:ln>
          </p:spPr>
        </p:pic>
        <p:pic>
          <p:nvPicPr>
            <p:cNvPr descr="Astronics - Wikipedia" id="1101" name="Google Shape;1101;p61"/>
            <p:cNvPicPr preferRelativeResize="0"/>
            <p:nvPr/>
          </p:nvPicPr>
          <p:blipFill rotWithShape="1">
            <a:blip r:embed="rId7">
              <a:alphaModFix/>
            </a:blip>
            <a:srcRect b="0" l="0" r="0" t="0"/>
            <a:stretch/>
          </p:blipFill>
          <p:spPr>
            <a:xfrm>
              <a:off x="1766211" y="3002549"/>
              <a:ext cx="650593" cy="399772"/>
            </a:xfrm>
            <a:prstGeom prst="rect">
              <a:avLst/>
            </a:prstGeom>
            <a:noFill/>
            <a:ln>
              <a:noFill/>
            </a:ln>
          </p:spPr>
        </p:pic>
        <p:pic>
          <p:nvPicPr>
            <p:cNvPr id="1102" name="Google Shape;1102;p61"/>
            <p:cNvPicPr preferRelativeResize="0"/>
            <p:nvPr/>
          </p:nvPicPr>
          <p:blipFill rotWithShape="1">
            <a:blip r:embed="rId8">
              <a:alphaModFix/>
            </a:blip>
            <a:srcRect b="0" l="0" r="0" t="0"/>
            <a:stretch/>
          </p:blipFill>
          <p:spPr>
            <a:xfrm>
              <a:off x="3213833" y="3115475"/>
              <a:ext cx="606191" cy="143525"/>
            </a:xfrm>
            <a:prstGeom prst="rect">
              <a:avLst/>
            </a:prstGeom>
            <a:noFill/>
            <a:ln>
              <a:noFill/>
            </a:ln>
          </p:spPr>
        </p:pic>
        <p:pic>
          <p:nvPicPr>
            <p:cNvPr descr="MDA (company) - Wikipedia" id="1103" name="Google Shape;1103;p61"/>
            <p:cNvPicPr preferRelativeResize="0"/>
            <p:nvPr/>
          </p:nvPicPr>
          <p:blipFill rotWithShape="1">
            <a:blip r:embed="rId9">
              <a:alphaModFix/>
            </a:blip>
            <a:srcRect b="0" l="0" r="0" t="0"/>
            <a:stretch/>
          </p:blipFill>
          <p:spPr>
            <a:xfrm>
              <a:off x="3987542" y="3066429"/>
              <a:ext cx="472393" cy="192571"/>
            </a:xfrm>
            <a:prstGeom prst="rect">
              <a:avLst/>
            </a:prstGeom>
            <a:noFill/>
            <a:ln>
              <a:noFill/>
            </a:ln>
          </p:spPr>
        </p:pic>
        <p:pic>
          <p:nvPicPr>
            <p:cNvPr id="1104" name="Google Shape;1104;p61"/>
            <p:cNvPicPr preferRelativeResize="0"/>
            <p:nvPr/>
          </p:nvPicPr>
          <p:blipFill rotWithShape="1">
            <a:blip r:embed="rId10">
              <a:alphaModFix/>
            </a:blip>
            <a:srcRect b="0" l="0" r="0" t="0"/>
            <a:stretch/>
          </p:blipFill>
          <p:spPr>
            <a:xfrm>
              <a:off x="6702166" y="3121005"/>
              <a:ext cx="707391" cy="105460"/>
            </a:xfrm>
            <a:prstGeom prst="rect">
              <a:avLst/>
            </a:prstGeom>
            <a:noFill/>
            <a:ln>
              <a:noFill/>
            </a:ln>
          </p:spPr>
        </p:pic>
        <p:pic>
          <p:nvPicPr>
            <p:cNvPr descr="Axon Trademark Notice" id="1105" name="Google Shape;1105;p61"/>
            <p:cNvPicPr preferRelativeResize="0"/>
            <p:nvPr/>
          </p:nvPicPr>
          <p:blipFill rotWithShape="1">
            <a:blip r:embed="rId11">
              <a:alphaModFix/>
            </a:blip>
            <a:srcRect b="0" l="0" r="0" t="0"/>
            <a:stretch/>
          </p:blipFill>
          <p:spPr>
            <a:xfrm>
              <a:off x="5293659" y="3133271"/>
              <a:ext cx="588375" cy="115734"/>
            </a:xfrm>
            <a:prstGeom prst="rect">
              <a:avLst/>
            </a:prstGeom>
            <a:noFill/>
            <a:ln>
              <a:noFill/>
            </a:ln>
          </p:spPr>
        </p:pic>
        <p:pic>
          <p:nvPicPr>
            <p:cNvPr descr="Northrop Grumman Logo - PNG and Vector - Logo Download" id="1106" name="Google Shape;1106;p61"/>
            <p:cNvPicPr preferRelativeResize="0"/>
            <p:nvPr/>
          </p:nvPicPr>
          <p:blipFill rotWithShape="1">
            <a:blip r:embed="rId12">
              <a:alphaModFix/>
            </a:blip>
            <a:srcRect b="0" l="0" r="0" t="0"/>
            <a:stretch/>
          </p:blipFill>
          <p:spPr>
            <a:xfrm>
              <a:off x="5947000" y="3114340"/>
              <a:ext cx="663225" cy="146808"/>
            </a:xfrm>
            <a:prstGeom prst="rect">
              <a:avLst/>
            </a:prstGeom>
            <a:noFill/>
            <a:ln>
              <a:noFill/>
            </a:ln>
          </p:spPr>
        </p:pic>
        <p:pic>
          <p:nvPicPr>
            <p:cNvPr descr="Textron Logo and symbol, meaning, history, PNG, brand" id="1107" name="Google Shape;1107;p61"/>
            <p:cNvPicPr preferRelativeResize="0"/>
            <p:nvPr/>
          </p:nvPicPr>
          <p:blipFill rotWithShape="1">
            <a:blip r:embed="rId13">
              <a:alphaModFix/>
            </a:blip>
            <a:srcRect b="0" l="0" r="0" t="0"/>
            <a:stretch/>
          </p:blipFill>
          <p:spPr>
            <a:xfrm>
              <a:off x="7486650" y="3008459"/>
              <a:ext cx="552324" cy="310586"/>
            </a:xfrm>
            <a:prstGeom prst="rect">
              <a:avLst/>
            </a:prstGeom>
            <a:noFill/>
            <a:ln>
              <a:noFill/>
            </a:ln>
          </p:spPr>
        </p:pic>
        <p:pic>
          <p:nvPicPr>
            <p:cNvPr descr="RTX Corporation - Wikipedia" id="1108" name="Google Shape;1108;p61"/>
            <p:cNvPicPr preferRelativeResize="0"/>
            <p:nvPr/>
          </p:nvPicPr>
          <p:blipFill rotWithShape="1">
            <a:blip r:embed="rId14">
              <a:alphaModFix/>
            </a:blip>
            <a:srcRect b="0" l="0" r="0" t="0"/>
            <a:stretch/>
          </p:blipFill>
          <p:spPr>
            <a:xfrm>
              <a:off x="8193160" y="3084626"/>
              <a:ext cx="499445" cy="191776"/>
            </a:xfrm>
            <a:prstGeom prst="rect">
              <a:avLst/>
            </a:prstGeom>
            <a:noFill/>
            <a:ln>
              <a:noFill/>
            </a:ln>
          </p:spPr>
        </p:pic>
      </p:grpSp>
      <p:grpSp>
        <p:nvGrpSpPr>
          <p:cNvPr id="1109" name="Google Shape;1109;p61"/>
          <p:cNvGrpSpPr/>
          <p:nvPr/>
        </p:nvGrpSpPr>
        <p:grpSpPr>
          <a:xfrm>
            <a:off x="496425" y="2910850"/>
            <a:ext cx="8196180" cy="599404"/>
            <a:chOff x="496425" y="2910850"/>
            <a:chExt cx="8196180" cy="599404"/>
          </a:xfrm>
        </p:grpSpPr>
        <p:pic>
          <p:nvPicPr>
            <p:cNvPr descr="General Dynamics Logo | Capitol Technology University | Washington D.C. &amp;  Maryland Area" id="1110" name="Google Shape;1110;p61"/>
            <p:cNvPicPr preferRelativeResize="0"/>
            <p:nvPr/>
          </p:nvPicPr>
          <p:blipFill rotWithShape="1">
            <a:blip r:embed="rId3">
              <a:alphaModFix/>
            </a:blip>
            <a:srcRect b="0" l="0" r="0" t="0"/>
            <a:stretch/>
          </p:blipFill>
          <p:spPr>
            <a:xfrm>
              <a:off x="2523722" y="2910850"/>
              <a:ext cx="599725" cy="552773"/>
            </a:xfrm>
            <a:prstGeom prst="rect">
              <a:avLst/>
            </a:prstGeom>
            <a:noFill/>
            <a:ln>
              <a:noFill/>
            </a:ln>
          </p:spPr>
        </p:pic>
        <p:pic>
          <p:nvPicPr>
            <p:cNvPr id="1111" name="Google Shape;1111;p61"/>
            <p:cNvPicPr preferRelativeResize="0"/>
            <p:nvPr/>
          </p:nvPicPr>
          <p:blipFill rotWithShape="1">
            <a:blip r:embed="rId4">
              <a:alphaModFix/>
            </a:blip>
            <a:srcRect b="0" l="0" r="0" t="0"/>
            <a:stretch/>
          </p:blipFill>
          <p:spPr>
            <a:xfrm>
              <a:off x="4611192" y="3034827"/>
              <a:ext cx="590526" cy="362863"/>
            </a:xfrm>
            <a:prstGeom prst="rect">
              <a:avLst/>
            </a:prstGeom>
            <a:noFill/>
            <a:ln>
              <a:noFill/>
            </a:ln>
          </p:spPr>
        </p:pic>
        <p:pic>
          <p:nvPicPr>
            <p:cNvPr descr="AeroVironment, Inc. (AVAV) Company Profile &amp; Overview - Stock Analysis" id="1112" name="Google Shape;1112;p61"/>
            <p:cNvPicPr preferRelativeResize="0"/>
            <p:nvPr/>
          </p:nvPicPr>
          <p:blipFill rotWithShape="1">
            <a:blip r:embed="rId5">
              <a:alphaModFix/>
            </a:blip>
            <a:srcRect b="0" l="0" r="0" t="0"/>
            <a:stretch/>
          </p:blipFill>
          <p:spPr>
            <a:xfrm>
              <a:off x="496425" y="2922264"/>
              <a:ext cx="531611" cy="587990"/>
            </a:xfrm>
            <a:prstGeom prst="rect">
              <a:avLst/>
            </a:prstGeom>
            <a:noFill/>
            <a:ln>
              <a:noFill/>
            </a:ln>
          </p:spPr>
        </p:pic>
        <p:pic>
          <p:nvPicPr>
            <p:cNvPr descr="Kratos Defense &amp; Security Solutions logo in transparent PNG format" id="1113" name="Google Shape;1113;p61"/>
            <p:cNvPicPr preferRelativeResize="0"/>
            <p:nvPr/>
          </p:nvPicPr>
          <p:blipFill rotWithShape="1">
            <a:blip r:embed="rId6">
              <a:alphaModFix/>
            </a:blip>
            <a:srcRect b="0" l="0" r="0" t="0"/>
            <a:stretch/>
          </p:blipFill>
          <p:spPr>
            <a:xfrm>
              <a:off x="1137585" y="3133271"/>
              <a:ext cx="496904" cy="109730"/>
            </a:xfrm>
            <a:prstGeom prst="rect">
              <a:avLst/>
            </a:prstGeom>
            <a:noFill/>
            <a:ln>
              <a:noFill/>
            </a:ln>
          </p:spPr>
        </p:pic>
        <p:pic>
          <p:nvPicPr>
            <p:cNvPr descr="Astronics - Wikipedia" id="1114" name="Google Shape;1114;p61"/>
            <p:cNvPicPr preferRelativeResize="0"/>
            <p:nvPr/>
          </p:nvPicPr>
          <p:blipFill rotWithShape="1">
            <a:blip r:embed="rId7">
              <a:alphaModFix/>
            </a:blip>
            <a:srcRect b="0" l="0" r="0" t="0"/>
            <a:stretch/>
          </p:blipFill>
          <p:spPr>
            <a:xfrm>
              <a:off x="1766211" y="3002549"/>
              <a:ext cx="650593" cy="399772"/>
            </a:xfrm>
            <a:prstGeom prst="rect">
              <a:avLst/>
            </a:prstGeom>
            <a:noFill/>
            <a:ln>
              <a:noFill/>
            </a:ln>
          </p:spPr>
        </p:pic>
        <p:pic>
          <p:nvPicPr>
            <p:cNvPr id="1115" name="Google Shape;1115;p61"/>
            <p:cNvPicPr preferRelativeResize="0"/>
            <p:nvPr/>
          </p:nvPicPr>
          <p:blipFill rotWithShape="1">
            <a:blip r:embed="rId8">
              <a:alphaModFix/>
            </a:blip>
            <a:srcRect b="0" l="0" r="0" t="0"/>
            <a:stretch/>
          </p:blipFill>
          <p:spPr>
            <a:xfrm>
              <a:off x="3213833" y="3115475"/>
              <a:ext cx="606191" cy="143525"/>
            </a:xfrm>
            <a:prstGeom prst="rect">
              <a:avLst/>
            </a:prstGeom>
            <a:noFill/>
            <a:ln>
              <a:noFill/>
            </a:ln>
          </p:spPr>
        </p:pic>
        <p:pic>
          <p:nvPicPr>
            <p:cNvPr descr="MDA (company) - Wikipedia" id="1116" name="Google Shape;1116;p61"/>
            <p:cNvPicPr preferRelativeResize="0"/>
            <p:nvPr/>
          </p:nvPicPr>
          <p:blipFill rotWithShape="1">
            <a:blip r:embed="rId9">
              <a:alphaModFix/>
            </a:blip>
            <a:srcRect b="0" l="0" r="0" t="0"/>
            <a:stretch/>
          </p:blipFill>
          <p:spPr>
            <a:xfrm>
              <a:off x="3987542" y="3066429"/>
              <a:ext cx="472393" cy="192571"/>
            </a:xfrm>
            <a:prstGeom prst="rect">
              <a:avLst/>
            </a:prstGeom>
            <a:noFill/>
            <a:ln>
              <a:noFill/>
            </a:ln>
          </p:spPr>
        </p:pic>
        <p:pic>
          <p:nvPicPr>
            <p:cNvPr id="1117" name="Google Shape;1117;p61"/>
            <p:cNvPicPr preferRelativeResize="0"/>
            <p:nvPr/>
          </p:nvPicPr>
          <p:blipFill rotWithShape="1">
            <a:blip r:embed="rId10">
              <a:alphaModFix/>
            </a:blip>
            <a:srcRect b="0" l="0" r="0" t="0"/>
            <a:stretch/>
          </p:blipFill>
          <p:spPr>
            <a:xfrm>
              <a:off x="6702166" y="3121005"/>
              <a:ext cx="707391" cy="105460"/>
            </a:xfrm>
            <a:prstGeom prst="rect">
              <a:avLst/>
            </a:prstGeom>
            <a:noFill/>
            <a:ln>
              <a:noFill/>
            </a:ln>
          </p:spPr>
        </p:pic>
        <p:pic>
          <p:nvPicPr>
            <p:cNvPr descr="Axon Trademark Notice" id="1118" name="Google Shape;1118;p61"/>
            <p:cNvPicPr preferRelativeResize="0"/>
            <p:nvPr/>
          </p:nvPicPr>
          <p:blipFill rotWithShape="1">
            <a:blip r:embed="rId11">
              <a:alphaModFix/>
            </a:blip>
            <a:srcRect b="0" l="0" r="0" t="0"/>
            <a:stretch/>
          </p:blipFill>
          <p:spPr>
            <a:xfrm>
              <a:off x="5293659" y="3133271"/>
              <a:ext cx="588375" cy="115734"/>
            </a:xfrm>
            <a:prstGeom prst="rect">
              <a:avLst/>
            </a:prstGeom>
            <a:noFill/>
            <a:ln>
              <a:noFill/>
            </a:ln>
          </p:spPr>
        </p:pic>
        <p:pic>
          <p:nvPicPr>
            <p:cNvPr descr="Northrop Grumman Logo - PNG and Vector - Logo Download" id="1119" name="Google Shape;1119;p61"/>
            <p:cNvPicPr preferRelativeResize="0"/>
            <p:nvPr/>
          </p:nvPicPr>
          <p:blipFill rotWithShape="1">
            <a:blip r:embed="rId12">
              <a:alphaModFix/>
            </a:blip>
            <a:srcRect b="0" l="0" r="0" t="0"/>
            <a:stretch/>
          </p:blipFill>
          <p:spPr>
            <a:xfrm>
              <a:off x="5947000" y="3114340"/>
              <a:ext cx="663225" cy="146808"/>
            </a:xfrm>
            <a:prstGeom prst="rect">
              <a:avLst/>
            </a:prstGeom>
            <a:noFill/>
            <a:ln>
              <a:noFill/>
            </a:ln>
          </p:spPr>
        </p:pic>
        <p:pic>
          <p:nvPicPr>
            <p:cNvPr descr="Textron Logo and symbol, meaning, history, PNG, brand" id="1120" name="Google Shape;1120;p61"/>
            <p:cNvPicPr preferRelativeResize="0"/>
            <p:nvPr/>
          </p:nvPicPr>
          <p:blipFill rotWithShape="1">
            <a:blip r:embed="rId13">
              <a:alphaModFix/>
            </a:blip>
            <a:srcRect b="0" l="0" r="0" t="0"/>
            <a:stretch/>
          </p:blipFill>
          <p:spPr>
            <a:xfrm>
              <a:off x="7486650" y="3008459"/>
              <a:ext cx="552324" cy="310586"/>
            </a:xfrm>
            <a:prstGeom prst="rect">
              <a:avLst/>
            </a:prstGeom>
            <a:noFill/>
            <a:ln>
              <a:noFill/>
            </a:ln>
          </p:spPr>
        </p:pic>
        <p:pic>
          <p:nvPicPr>
            <p:cNvPr descr="RTX Corporation - Wikipedia" id="1121" name="Google Shape;1121;p61"/>
            <p:cNvPicPr preferRelativeResize="0"/>
            <p:nvPr/>
          </p:nvPicPr>
          <p:blipFill rotWithShape="1">
            <a:blip r:embed="rId14">
              <a:alphaModFix/>
            </a:blip>
            <a:srcRect b="0" l="0" r="0" t="0"/>
            <a:stretch/>
          </p:blipFill>
          <p:spPr>
            <a:xfrm>
              <a:off x="8193160" y="3084626"/>
              <a:ext cx="499445" cy="191776"/>
            </a:xfrm>
            <a:prstGeom prst="rect">
              <a:avLst/>
            </a:prstGeom>
            <a:noFill/>
            <a:ln>
              <a:noFill/>
            </a:ln>
          </p:spPr>
        </p:pic>
      </p:grpSp>
      <p:sp>
        <p:nvSpPr>
          <p:cNvPr id="1122" name="Google Shape;1122;p61"/>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Comparable Operating Metric Benchmarking</a:t>
            </a:r>
            <a:endParaRPr sz="2200"/>
          </a:p>
        </p:txBody>
      </p:sp>
      <p:sp>
        <p:nvSpPr>
          <p:cNvPr id="1123" name="Google Shape;1123;p61"/>
          <p:cNvSpPr txBox="1"/>
          <p:nvPr>
            <p:ph idx="3" type="body"/>
          </p:nvPr>
        </p:nvSpPr>
        <p:spPr>
          <a:xfrm>
            <a:off x="1308805" y="6349695"/>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rgbClr val="7F7F7F"/>
              </a:buClr>
              <a:buSzPts val="800"/>
              <a:buNone/>
            </a:pPr>
            <a:r>
              <a:rPr i="1" lang="en-US">
                <a:solidFill>
                  <a:srgbClr val="A5A5A5"/>
                </a:solidFill>
              </a:rPr>
              <a:t>Source: CapIQ</a:t>
            </a:r>
            <a:endParaRPr i="1">
              <a:solidFill>
                <a:srgbClr val="A5A5A5"/>
              </a:solidFill>
            </a:endParaRPr>
          </a:p>
        </p:txBody>
      </p:sp>
      <p:sp>
        <p:nvSpPr>
          <p:cNvPr id="1124" name="Google Shape;1124;p61"/>
          <p:cNvSpPr txBox="1"/>
          <p:nvPr/>
        </p:nvSpPr>
        <p:spPr>
          <a:xfrm>
            <a:off x="312983" y="1037136"/>
            <a:ext cx="303777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EBITDA Margin (%)</a:t>
            </a:r>
            <a:endParaRPr b="0" i="0" sz="1400" u="none" cap="none" strike="noStrike">
              <a:solidFill>
                <a:srgbClr val="000000"/>
              </a:solidFill>
              <a:latin typeface="Arial"/>
              <a:ea typeface="Arial"/>
              <a:cs typeface="Arial"/>
              <a:sym typeface="Arial"/>
            </a:endParaRPr>
          </a:p>
        </p:txBody>
      </p:sp>
      <p:cxnSp>
        <p:nvCxnSpPr>
          <p:cNvPr id="1125" name="Google Shape;1125;p61"/>
          <p:cNvCxnSpPr/>
          <p:nvPr/>
        </p:nvCxnSpPr>
        <p:spPr>
          <a:xfrm>
            <a:off x="228599" y="1314135"/>
            <a:ext cx="8686800" cy="0"/>
          </a:xfrm>
          <a:prstGeom prst="straightConnector1">
            <a:avLst/>
          </a:prstGeom>
          <a:noFill/>
          <a:ln cap="flat" cmpd="sng" w="19050">
            <a:solidFill>
              <a:schemeClr val="dk1"/>
            </a:solidFill>
            <a:prstDash val="solid"/>
            <a:miter lim="800000"/>
            <a:headEnd len="sm" w="sm" type="none"/>
            <a:tailEnd len="sm" w="sm" type="none"/>
          </a:ln>
        </p:spPr>
      </p:cxnSp>
      <p:sp>
        <p:nvSpPr>
          <p:cNvPr id="1126" name="Google Shape;1126;p61"/>
          <p:cNvSpPr txBox="1"/>
          <p:nvPr/>
        </p:nvSpPr>
        <p:spPr>
          <a:xfrm>
            <a:off x="312983" y="3426559"/>
            <a:ext cx="303777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Gross Margin (%)</a:t>
            </a:r>
            <a:endParaRPr b="0" i="0" sz="1400" u="none" cap="none" strike="noStrike">
              <a:solidFill>
                <a:srgbClr val="000000"/>
              </a:solidFill>
              <a:latin typeface="Arial"/>
              <a:ea typeface="Arial"/>
              <a:cs typeface="Arial"/>
              <a:sym typeface="Arial"/>
            </a:endParaRPr>
          </a:p>
        </p:txBody>
      </p:sp>
      <p:cxnSp>
        <p:nvCxnSpPr>
          <p:cNvPr id="1127" name="Google Shape;1127;p61"/>
          <p:cNvCxnSpPr/>
          <p:nvPr/>
        </p:nvCxnSpPr>
        <p:spPr>
          <a:xfrm>
            <a:off x="254502" y="3697659"/>
            <a:ext cx="8686800" cy="0"/>
          </a:xfrm>
          <a:prstGeom prst="straightConnector1">
            <a:avLst/>
          </a:prstGeom>
          <a:noFill/>
          <a:ln cap="flat" cmpd="sng" w="19050">
            <a:solidFill>
              <a:schemeClr val="dk1"/>
            </a:solidFill>
            <a:prstDash val="solid"/>
            <a:miter lim="800000"/>
            <a:headEnd len="sm" w="sm" type="none"/>
            <a:tailEnd len="sm" w="sm" type="none"/>
          </a:ln>
        </p:spPr>
      </p:cxnSp>
      <p:sp>
        <p:nvSpPr>
          <p:cNvPr id="1128" name="Google Shape;1128;p61"/>
          <p:cNvSpPr txBox="1"/>
          <p:nvPr/>
        </p:nvSpPr>
        <p:spPr>
          <a:xfrm>
            <a:off x="1405728" y="3723359"/>
            <a:ext cx="1791979" cy="477054"/>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B0F0"/>
                </a:solidFill>
                <a:latin typeface="Arial"/>
                <a:ea typeface="Arial"/>
                <a:cs typeface="Arial"/>
                <a:sym typeface="Arial"/>
              </a:rPr>
              <a:t>2023 Median: 22.9%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000"/>
              <a:buFont typeface="Arial"/>
              <a:buNone/>
            </a:pPr>
            <a:r>
              <a:rPr b="1" i="0" lang="en-US" sz="1000" u="none" cap="none" strike="noStrike">
                <a:solidFill>
                  <a:srgbClr val="00B0F0"/>
                </a:solidFill>
                <a:latin typeface="Arial"/>
                <a:ea typeface="Arial"/>
                <a:cs typeface="Arial"/>
                <a:sym typeface="Arial"/>
              </a:rPr>
              <a:t>2024 Median: 21.6%</a:t>
            </a:r>
            <a:endParaRPr b="0" i="0" sz="1400" u="none" cap="none" strike="noStrike">
              <a:solidFill>
                <a:srgbClr val="000000"/>
              </a:solidFill>
              <a:latin typeface="Arial"/>
              <a:ea typeface="Arial"/>
              <a:cs typeface="Arial"/>
              <a:sym typeface="Arial"/>
            </a:endParaRPr>
          </a:p>
        </p:txBody>
      </p:sp>
      <p:sp>
        <p:nvSpPr>
          <p:cNvPr id="1129" name="Google Shape;1129;p61"/>
          <p:cNvSpPr/>
          <p:nvPr/>
        </p:nvSpPr>
        <p:spPr>
          <a:xfrm>
            <a:off x="353511" y="1365583"/>
            <a:ext cx="738104" cy="2063417"/>
          </a:xfrm>
          <a:prstGeom prst="rect">
            <a:avLst/>
          </a:prstGeom>
          <a:noFill/>
          <a:ln cap="flat" cmpd="sng" w="12700">
            <a:solidFill>
              <a:srgbClr val="0070C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0" name="Google Shape;1130;p61"/>
          <p:cNvSpPr/>
          <p:nvPr/>
        </p:nvSpPr>
        <p:spPr>
          <a:xfrm>
            <a:off x="367802" y="3875976"/>
            <a:ext cx="713680" cy="2188325"/>
          </a:xfrm>
          <a:prstGeom prst="rect">
            <a:avLst/>
          </a:prstGeom>
          <a:noFill/>
          <a:ln cap="flat" cmpd="sng" w="12700">
            <a:solidFill>
              <a:srgbClr val="0070C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31" name="Google Shape;1131;p61"/>
          <p:cNvSpPr txBox="1"/>
          <p:nvPr/>
        </p:nvSpPr>
        <p:spPr>
          <a:xfrm>
            <a:off x="1451898" y="1359114"/>
            <a:ext cx="1791979" cy="477054"/>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B0F0"/>
                </a:solidFill>
                <a:latin typeface="Arial"/>
                <a:ea typeface="Arial"/>
                <a:cs typeface="Arial"/>
                <a:sym typeface="Arial"/>
              </a:rPr>
              <a:t>2023 Median: 11.9%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000"/>
              <a:buFont typeface="Arial"/>
              <a:buNone/>
            </a:pPr>
            <a:r>
              <a:rPr b="1" i="0" lang="en-US" sz="1000" u="none" cap="none" strike="noStrike">
                <a:solidFill>
                  <a:srgbClr val="00B0F0"/>
                </a:solidFill>
                <a:latin typeface="Arial"/>
                <a:ea typeface="Arial"/>
                <a:cs typeface="Arial"/>
                <a:sym typeface="Arial"/>
              </a:rPr>
              <a:t>2024 Median: 11.3%</a:t>
            </a:r>
            <a:endParaRPr b="0" i="0" sz="1400" u="none" cap="none" strike="noStrike">
              <a:solidFill>
                <a:srgbClr val="000000"/>
              </a:solidFill>
              <a:latin typeface="Arial"/>
              <a:ea typeface="Arial"/>
              <a:cs typeface="Arial"/>
              <a:sym typeface="Arial"/>
            </a:endParaRPr>
          </a:p>
        </p:txBody>
      </p:sp>
      <p:sp>
        <p:nvSpPr>
          <p:cNvPr id="1132" name="Google Shape;1132;p61"/>
          <p:cNvSpPr txBox="1"/>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aphicFrame>
        <p:nvGraphicFramePr>
          <p:cNvPr id="1133" name="Google Shape;1133;p61"/>
          <p:cNvGraphicFramePr/>
          <p:nvPr/>
        </p:nvGraphicFramePr>
        <p:xfrm>
          <a:off x="195803" y="1037008"/>
          <a:ext cx="8830778" cy="2704426"/>
        </p:xfrm>
        <a:graphic>
          <a:graphicData uri="http://schemas.openxmlformats.org/drawingml/2006/chart">
            <c:chart r:id="rId15"/>
          </a:graphicData>
        </a:graphic>
      </p:graphicFrame>
      <p:cxnSp>
        <p:nvCxnSpPr>
          <p:cNvPr id="1134" name="Google Shape;1134;p61"/>
          <p:cNvCxnSpPr/>
          <p:nvPr/>
        </p:nvCxnSpPr>
        <p:spPr>
          <a:xfrm>
            <a:off x="254502" y="2954641"/>
            <a:ext cx="8618129" cy="0"/>
          </a:xfrm>
          <a:prstGeom prst="straightConnector1">
            <a:avLst/>
          </a:prstGeom>
          <a:noFill/>
          <a:ln cap="flat" cmpd="sng" w="9525">
            <a:solidFill>
              <a:schemeClr val="dk1"/>
            </a:solidFill>
            <a:prstDash val="solid"/>
            <a:round/>
            <a:headEnd len="sm" w="sm" type="none"/>
            <a:tailEnd len="sm" w="sm" type="none"/>
          </a:ln>
        </p:spPr>
      </p:cxnSp>
      <p:cxnSp>
        <p:nvCxnSpPr>
          <p:cNvPr id="1135" name="Google Shape;1135;p61"/>
          <p:cNvCxnSpPr/>
          <p:nvPr/>
        </p:nvCxnSpPr>
        <p:spPr>
          <a:xfrm>
            <a:off x="262935" y="5561580"/>
            <a:ext cx="8618129" cy="0"/>
          </a:xfrm>
          <a:prstGeom prst="straightConnector1">
            <a:avLst/>
          </a:prstGeom>
          <a:noFill/>
          <a:ln cap="flat" cmpd="sng" w="9525">
            <a:solidFill>
              <a:schemeClr val="dk1"/>
            </a:solidFill>
            <a:prstDash val="solid"/>
            <a:round/>
            <a:headEnd len="sm" w="sm" type="none"/>
            <a:tailEnd len="sm" w="sm" type="none"/>
          </a:ln>
        </p:spPr>
      </p:cxnSp>
      <p:graphicFrame>
        <p:nvGraphicFramePr>
          <p:cNvPr id="1136" name="Google Shape;1136;p61"/>
          <p:cNvGraphicFramePr/>
          <p:nvPr/>
        </p:nvGraphicFramePr>
        <p:xfrm>
          <a:off x="202698" y="3180877"/>
          <a:ext cx="8830778" cy="3073691"/>
        </p:xfrm>
        <a:graphic>
          <a:graphicData uri="http://schemas.openxmlformats.org/drawingml/2006/chart">
            <c:chart r:id="rId16"/>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62"/>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Comparable Operating Metric Benchmarking</a:t>
            </a:r>
            <a:endParaRPr sz="2200"/>
          </a:p>
        </p:txBody>
      </p:sp>
      <p:sp>
        <p:nvSpPr>
          <p:cNvPr id="1143" name="Google Shape;1143;p62"/>
          <p:cNvSpPr txBox="1"/>
          <p:nvPr>
            <p:ph idx="3" type="body"/>
          </p:nvPr>
        </p:nvSpPr>
        <p:spPr>
          <a:xfrm>
            <a:off x="1308805" y="6349695"/>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rgbClr val="7F7F7F"/>
              </a:buClr>
              <a:buSzPts val="800"/>
              <a:buNone/>
            </a:pPr>
            <a:r>
              <a:rPr i="1" lang="en-US">
                <a:solidFill>
                  <a:srgbClr val="A5A5A5"/>
                </a:solidFill>
              </a:rPr>
              <a:t>Source: CapIQ</a:t>
            </a:r>
            <a:endParaRPr i="1">
              <a:solidFill>
                <a:srgbClr val="A5A5A5"/>
              </a:solidFill>
            </a:endParaRPr>
          </a:p>
        </p:txBody>
      </p:sp>
      <p:sp>
        <p:nvSpPr>
          <p:cNvPr id="1144" name="Google Shape;1144;p62"/>
          <p:cNvSpPr txBox="1"/>
          <p:nvPr/>
        </p:nvSpPr>
        <p:spPr>
          <a:xfrm>
            <a:off x="312983" y="1037136"/>
            <a:ext cx="303777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R&amp;D as a % of Revenue</a:t>
            </a:r>
            <a:endParaRPr b="0" i="0" sz="1400" u="none" cap="none" strike="noStrike">
              <a:solidFill>
                <a:srgbClr val="000000"/>
              </a:solidFill>
              <a:latin typeface="Arial"/>
              <a:ea typeface="Arial"/>
              <a:cs typeface="Arial"/>
              <a:sym typeface="Arial"/>
            </a:endParaRPr>
          </a:p>
        </p:txBody>
      </p:sp>
      <p:cxnSp>
        <p:nvCxnSpPr>
          <p:cNvPr id="1145" name="Google Shape;1145;p62"/>
          <p:cNvCxnSpPr/>
          <p:nvPr/>
        </p:nvCxnSpPr>
        <p:spPr>
          <a:xfrm>
            <a:off x="228599" y="1314135"/>
            <a:ext cx="8686800" cy="0"/>
          </a:xfrm>
          <a:prstGeom prst="straightConnector1">
            <a:avLst/>
          </a:prstGeom>
          <a:noFill/>
          <a:ln cap="flat" cmpd="sng" w="19050">
            <a:solidFill>
              <a:schemeClr val="dk1"/>
            </a:solidFill>
            <a:prstDash val="solid"/>
            <a:miter lim="800000"/>
            <a:headEnd len="sm" w="sm" type="none"/>
            <a:tailEnd len="sm" w="sm" type="none"/>
          </a:ln>
        </p:spPr>
      </p:cxnSp>
      <p:sp>
        <p:nvSpPr>
          <p:cNvPr id="1146" name="Google Shape;1146;p62"/>
          <p:cNvSpPr txBox="1"/>
          <p:nvPr/>
        </p:nvSpPr>
        <p:spPr>
          <a:xfrm>
            <a:off x="322508" y="3426559"/>
            <a:ext cx="303777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Capital Expenditure as a % of Revenue</a:t>
            </a:r>
            <a:endParaRPr b="0" i="0" sz="1400" u="none" cap="none" strike="noStrike">
              <a:solidFill>
                <a:srgbClr val="000000"/>
              </a:solidFill>
              <a:latin typeface="Arial"/>
              <a:ea typeface="Arial"/>
              <a:cs typeface="Arial"/>
              <a:sym typeface="Arial"/>
            </a:endParaRPr>
          </a:p>
        </p:txBody>
      </p:sp>
      <p:cxnSp>
        <p:nvCxnSpPr>
          <p:cNvPr id="1147" name="Google Shape;1147;p62"/>
          <p:cNvCxnSpPr/>
          <p:nvPr/>
        </p:nvCxnSpPr>
        <p:spPr>
          <a:xfrm>
            <a:off x="264027" y="3697659"/>
            <a:ext cx="8686800" cy="0"/>
          </a:xfrm>
          <a:prstGeom prst="straightConnector1">
            <a:avLst/>
          </a:prstGeom>
          <a:noFill/>
          <a:ln cap="flat" cmpd="sng" w="19050">
            <a:solidFill>
              <a:schemeClr val="dk1"/>
            </a:solidFill>
            <a:prstDash val="solid"/>
            <a:miter lim="800000"/>
            <a:headEnd len="sm" w="sm" type="none"/>
            <a:tailEnd len="sm" w="sm" type="none"/>
          </a:ln>
        </p:spPr>
      </p:cxnSp>
      <p:sp>
        <p:nvSpPr>
          <p:cNvPr id="1148" name="Google Shape;1148;p62"/>
          <p:cNvSpPr/>
          <p:nvPr/>
        </p:nvSpPr>
        <p:spPr>
          <a:xfrm>
            <a:off x="312983" y="1413035"/>
            <a:ext cx="653563" cy="1910527"/>
          </a:xfrm>
          <a:prstGeom prst="rect">
            <a:avLst/>
          </a:prstGeom>
          <a:noFill/>
          <a:ln cap="flat" cmpd="sng" w="12700">
            <a:solidFill>
              <a:srgbClr val="0070C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49" name="Google Shape;1149;p62"/>
          <p:cNvSpPr txBox="1"/>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en-US" sz="1000" u="none" cap="none" strike="noStrike">
                <a:solidFill>
                  <a:schemeClr val="dk1"/>
                </a:solidFill>
                <a:latin typeface="Arial"/>
                <a:ea typeface="Arial"/>
                <a:cs typeface="Arial"/>
                <a:sym typeface="Arial"/>
              </a:rPr>
              <a:t>‹#›</a:t>
            </a:fld>
            <a:endParaRPr b="0" i="0" sz="1000" u="none" cap="none" strike="noStrike">
              <a:solidFill>
                <a:schemeClr val="dk1"/>
              </a:solidFill>
              <a:latin typeface="Arial"/>
              <a:ea typeface="Arial"/>
              <a:cs typeface="Arial"/>
              <a:sym typeface="Arial"/>
            </a:endParaRPr>
          </a:p>
        </p:txBody>
      </p:sp>
      <p:grpSp>
        <p:nvGrpSpPr>
          <p:cNvPr id="1150" name="Google Shape;1150;p62"/>
          <p:cNvGrpSpPr/>
          <p:nvPr/>
        </p:nvGrpSpPr>
        <p:grpSpPr>
          <a:xfrm>
            <a:off x="366186" y="2667943"/>
            <a:ext cx="8196180" cy="599404"/>
            <a:chOff x="496425" y="2910850"/>
            <a:chExt cx="8196180" cy="599404"/>
          </a:xfrm>
        </p:grpSpPr>
        <p:pic>
          <p:nvPicPr>
            <p:cNvPr descr="General Dynamics Logo | Capitol Technology University | Washington D.C. &amp;  Maryland Area" id="1151" name="Google Shape;1151;p62"/>
            <p:cNvPicPr preferRelativeResize="0"/>
            <p:nvPr/>
          </p:nvPicPr>
          <p:blipFill rotWithShape="1">
            <a:blip r:embed="rId3">
              <a:alphaModFix/>
            </a:blip>
            <a:srcRect b="0" l="0" r="0" t="0"/>
            <a:stretch/>
          </p:blipFill>
          <p:spPr>
            <a:xfrm>
              <a:off x="2523722" y="2910850"/>
              <a:ext cx="599725" cy="552773"/>
            </a:xfrm>
            <a:prstGeom prst="rect">
              <a:avLst/>
            </a:prstGeom>
            <a:noFill/>
            <a:ln>
              <a:noFill/>
            </a:ln>
          </p:spPr>
        </p:pic>
        <p:pic>
          <p:nvPicPr>
            <p:cNvPr id="1152" name="Google Shape;1152;p62"/>
            <p:cNvPicPr preferRelativeResize="0"/>
            <p:nvPr/>
          </p:nvPicPr>
          <p:blipFill rotWithShape="1">
            <a:blip r:embed="rId4">
              <a:alphaModFix/>
            </a:blip>
            <a:srcRect b="0" l="0" r="0" t="0"/>
            <a:stretch/>
          </p:blipFill>
          <p:spPr>
            <a:xfrm>
              <a:off x="4611192" y="3034827"/>
              <a:ext cx="590526" cy="362863"/>
            </a:xfrm>
            <a:prstGeom prst="rect">
              <a:avLst/>
            </a:prstGeom>
            <a:noFill/>
            <a:ln>
              <a:noFill/>
            </a:ln>
          </p:spPr>
        </p:pic>
        <p:pic>
          <p:nvPicPr>
            <p:cNvPr descr="AeroVironment, Inc. (AVAV) Company Profile &amp; Overview - Stock Analysis" id="1153" name="Google Shape;1153;p62"/>
            <p:cNvPicPr preferRelativeResize="0"/>
            <p:nvPr/>
          </p:nvPicPr>
          <p:blipFill rotWithShape="1">
            <a:blip r:embed="rId5">
              <a:alphaModFix/>
            </a:blip>
            <a:srcRect b="0" l="0" r="0" t="0"/>
            <a:stretch/>
          </p:blipFill>
          <p:spPr>
            <a:xfrm>
              <a:off x="496425" y="2922264"/>
              <a:ext cx="531611" cy="587990"/>
            </a:xfrm>
            <a:prstGeom prst="rect">
              <a:avLst/>
            </a:prstGeom>
            <a:noFill/>
            <a:ln>
              <a:noFill/>
            </a:ln>
          </p:spPr>
        </p:pic>
        <p:pic>
          <p:nvPicPr>
            <p:cNvPr descr="Kratos Defense &amp; Security Solutions logo in transparent PNG format" id="1154" name="Google Shape;1154;p62"/>
            <p:cNvPicPr preferRelativeResize="0"/>
            <p:nvPr/>
          </p:nvPicPr>
          <p:blipFill rotWithShape="1">
            <a:blip r:embed="rId6">
              <a:alphaModFix/>
            </a:blip>
            <a:srcRect b="0" l="0" r="0" t="0"/>
            <a:stretch/>
          </p:blipFill>
          <p:spPr>
            <a:xfrm>
              <a:off x="1137585" y="3133271"/>
              <a:ext cx="496904" cy="109730"/>
            </a:xfrm>
            <a:prstGeom prst="rect">
              <a:avLst/>
            </a:prstGeom>
            <a:noFill/>
            <a:ln>
              <a:noFill/>
            </a:ln>
          </p:spPr>
        </p:pic>
        <p:pic>
          <p:nvPicPr>
            <p:cNvPr descr="Astronics - Wikipedia" id="1155" name="Google Shape;1155;p62"/>
            <p:cNvPicPr preferRelativeResize="0"/>
            <p:nvPr/>
          </p:nvPicPr>
          <p:blipFill rotWithShape="1">
            <a:blip r:embed="rId7">
              <a:alphaModFix/>
            </a:blip>
            <a:srcRect b="0" l="0" r="0" t="0"/>
            <a:stretch/>
          </p:blipFill>
          <p:spPr>
            <a:xfrm>
              <a:off x="1766211" y="3002549"/>
              <a:ext cx="650593" cy="399772"/>
            </a:xfrm>
            <a:prstGeom prst="rect">
              <a:avLst/>
            </a:prstGeom>
            <a:noFill/>
            <a:ln>
              <a:noFill/>
            </a:ln>
          </p:spPr>
        </p:pic>
        <p:pic>
          <p:nvPicPr>
            <p:cNvPr id="1156" name="Google Shape;1156;p62"/>
            <p:cNvPicPr preferRelativeResize="0"/>
            <p:nvPr/>
          </p:nvPicPr>
          <p:blipFill rotWithShape="1">
            <a:blip r:embed="rId8">
              <a:alphaModFix/>
            </a:blip>
            <a:srcRect b="0" l="0" r="0" t="0"/>
            <a:stretch/>
          </p:blipFill>
          <p:spPr>
            <a:xfrm>
              <a:off x="3213833" y="3115475"/>
              <a:ext cx="606191" cy="143525"/>
            </a:xfrm>
            <a:prstGeom prst="rect">
              <a:avLst/>
            </a:prstGeom>
            <a:noFill/>
            <a:ln>
              <a:noFill/>
            </a:ln>
          </p:spPr>
        </p:pic>
        <p:pic>
          <p:nvPicPr>
            <p:cNvPr descr="MDA (company) - Wikipedia" id="1157" name="Google Shape;1157;p62"/>
            <p:cNvPicPr preferRelativeResize="0"/>
            <p:nvPr/>
          </p:nvPicPr>
          <p:blipFill rotWithShape="1">
            <a:blip r:embed="rId9">
              <a:alphaModFix/>
            </a:blip>
            <a:srcRect b="0" l="0" r="0" t="0"/>
            <a:stretch/>
          </p:blipFill>
          <p:spPr>
            <a:xfrm>
              <a:off x="3987542" y="3066429"/>
              <a:ext cx="472393" cy="192571"/>
            </a:xfrm>
            <a:prstGeom prst="rect">
              <a:avLst/>
            </a:prstGeom>
            <a:noFill/>
            <a:ln>
              <a:noFill/>
            </a:ln>
          </p:spPr>
        </p:pic>
        <p:pic>
          <p:nvPicPr>
            <p:cNvPr id="1158" name="Google Shape;1158;p62"/>
            <p:cNvPicPr preferRelativeResize="0"/>
            <p:nvPr/>
          </p:nvPicPr>
          <p:blipFill rotWithShape="1">
            <a:blip r:embed="rId10">
              <a:alphaModFix/>
            </a:blip>
            <a:srcRect b="0" l="0" r="0" t="0"/>
            <a:stretch/>
          </p:blipFill>
          <p:spPr>
            <a:xfrm>
              <a:off x="6702166" y="3121005"/>
              <a:ext cx="707391" cy="105460"/>
            </a:xfrm>
            <a:prstGeom prst="rect">
              <a:avLst/>
            </a:prstGeom>
            <a:noFill/>
            <a:ln>
              <a:noFill/>
            </a:ln>
          </p:spPr>
        </p:pic>
        <p:pic>
          <p:nvPicPr>
            <p:cNvPr descr="Axon Trademark Notice" id="1159" name="Google Shape;1159;p62"/>
            <p:cNvPicPr preferRelativeResize="0"/>
            <p:nvPr/>
          </p:nvPicPr>
          <p:blipFill rotWithShape="1">
            <a:blip r:embed="rId11">
              <a:alphaModFix/>
            </a:blip>
            <a:srcRect b="0" l="0" r="0" t="0"/>
            <a:stretch/>
          </p:blipFill>
          <p:spPr>
            <a:xfrm>
              <a:off x="5293659" y="3133271"/>
              <a:ext cx="588375" cy="115734"/>
            </a:xfrm>
            <a:prstGeom prst="rect">
              <a:avLst/>
            </a:prstGeom>
            <a:noFill/>
            <a:ln>
              <a:noFill/>
            </a:ln>
          </p:spPr>
        </p:pic>
        <p:pic>
          <p:nvPicPr>
            <p:cNvPr descr="Northrop Grumman Logo - PNG and Vector - Logo Download" id="1160" name="Google Shape;1160;p62"/>
            <p:cNvPicPr preferRelativeResize="0"/>
            <p:nvPr/>
          </p:nvPicPr>
          <p:blipFill rotWithShape="1">
            <a:blip r:embed="rId12">
              <a:alphaModFix/>
            </a:blip>
            <a:srcRect b="0" l="0" r="0" t="0"/>
            <a:stretch/>
          </p:blipFill>
          <p:spPr>
            <a:xfrm>
              <a:off x="5947000" y="3114340"/>
              <a:ext cx="663225" cy="146808"/>
            </a:xfrm>
            <a:prstGeom prst="rect">
              <a:avLst/>
            </a:prstGeom>
            <a:noFill/>
            <a:ln>
              <a:noFill/>
            </a:ln>
          </p:spPr>
        </p:pic>
        <p:pic>
          <p:nvPicPr>
            <p:cNvPr descr="Textron Logo and symbol, meaning, history, PNG, brand" id="1161" name="Google Shape;1161;p62"/>
            <p:cNvPicPr preferRelativeResize="0"/>
            <p:nvPr/>
          </p:nvPicPr>
          <p:blipFill rotWithShape="1">
            <a:blip r:embed="rId13">
              <a:alphaModFix/>
            </a:blip>
            <a:srcRect b="0" l="0" r="0" t="0"/>
            <a:stretch/>
          </p:blipFill>
          <p:spPr>
            <a:xfrm>
              <a:off x="7486650" y="3008459"/>
              <a:ext cx="552324" cy="310586"/>
            </a:xfrm>
            <a:prstGeom prst="rect">
              <a:avLst/>
            </a:prstGeom>
            <a:noFill/>
            <a:ln>
              <a:noFill/>
            </a:ln>
          </p:spPr>
        </p:pic>
        <p:pic>
          <p:nvPicPr>
            <p:cNvPr descr="RTX Corporation - Wikipedia" id="1162" name="Google Shape;1162;p62"/>
            <p:cNvPicPr preferRelativeResize="0"/>
            <p:nvPr/>
          </p:nvPicPr>
          <p:blipFill rotWithShape="1">
            <a:blip r:embed="rId14">
              <a:alphaModFix/>
            </a:blip>
            <a:srcRect b="0" l="0" r="0" t="0"/>
            <a:stretch/>
          </p:blipFill>
          <p:spPr>
            <a:xfrm>
              <a:off x="8193160" y="3084626"/>
              <a:ext cx="499445" cy="191776"/>
            </a:xfrm>
            <a:prstGeom prst="rect">
              <a:avLst/>
            </a:prstGeom>
            <a:noFill/>
            <a:ln>
              <a:noFill/>
            </a:ln>
          </p:spPr>
        </p:pic>
      </p:grpSp>
      <p:graphicFrame>
        <p:nvGraphicFramePr>
          <p:cNvPr id="1163" name="Google Shape;1163;p62"/>
          <p:cNvGraphicFramePr/>
          <p:nvPr/>
        </p:nvGraphicFramePr>
        <p:xfrm>
          <a:off x="203006" y="891151"/>
          <a:ext cx="8522541" cy="2660198"/>
        </p:xfrm>
        <a:graphic>
          <a:graphicData uri="http://schemas.openxmlformats.org/drawingml/2006/chart">
            <c:chart r:id="rId15"/>
          </a:graphicData>
        </a:graphic>
      </p:graphicFrame>
      <p:cxnSp>
        <p:nvCxnSpPr>
          <p:cNvPr id="1164" name="Google Shape;1164;p62"/>
          <p:cNvCxnSpPr/>
          <p:nvPr/>
        </p:nvCxnSpPr>
        <p:spPr>
          <a:xfrm>
            <a:off x="366186" y="2736019"/>
            <a:ext cx="8279548" cy="0"/>
          </a:xfrm>
          <a:prstGeom prst="straightConnector1">
            <a:avLst/>
          </a:prstGeom>
          <a:noFill/>
          <a:ln cap="flat" cmpd="sng" w="9525">
            <a:solidFill>
              <a:schemeClr val="dk1"/>
            </a:solidFill>
            <a:prstDash val="solid"/>
            <a:miter lim="800000"/>
            <a:headEnd len="sm" w="sm" type="none"/>
            <a:tailEnd len="sm" w="sm" type="none"/>
          </a:ln>
        </p:spPr>
      </p:cxnSp>
      <p:grpSp>
        <p:nvGrpSpPr>
          <p:cNvPr id="1165" name="Google Shape;1165;p62"/>
          <p:cNvGrpSpPr/>
          <p:nvPr/>
        </p:nvGrpSpPr>
        <p:grpSpPr>
          <a:xfrm>
            <a:off x="435792" y="5438195"/>
            <a:ext cx="8196180" cy="599404"/>
            <a:chOff x="496425" y="2910850"/>
            <a:chExt cx="8196180" cy="599404"/>
          </a:xfrm>
        </p:grpSpPr>
        <p:pic>
          <p:nvPicPr>
            <p:cNvPr descr="General Dynamics Logo | Capitol Technology University | Washington D.C. &amp;  Maryland Area" id="1166" name="Google Shape;1166;p62"/>
            <p:cNvPicPr preferRelativeResize="0"/>
            <p:nvPr/>
          </p:nvPicPr>
          <p:blipFill rotWithShape="1">
            <a:blip r:embed="rId3">
              <a:alphaModFix/>
            </a:blip>
            <a:srcRect b="0" l="0" r="0" t="0"/>
            <a:stretch/>
          </p:blipFill>
          <p:spPr>
            <a:xfrm>
              <a:off x="2523722" y="2910850"/>
              <a:ext cx="599725" cy="552773"/>
            </a:xfrm>
            <a:prstGeom prst="rect">
              <a:avLst/>
            </a:prstGeom>
            <a:noFill/>
            <a:ln>
              <a:noFill/>
            </a:ln>
          </p:spPr>
        </p:pic>
        <p:pic>
          <p:nvPicPr>
            <p:cNvPr id="1167" name="Google Shape;1167;p62"/>
            <p:cNvPicPr preferRelativeResize="0"/>
            <p:nvPr/>
          </p:nvPicPr>
          <p:blipFill rotWithShape="1">
            <a:blip r:embed="rId4">
              <a:alphaModFix/>
            </a:blip>
            <a:srcRect b="0" l="0" r="0" t="0"/>
            <a:stretch/>
          </p:blipFill>
          <p:spPr>
            <a:xfrm>
              <a:off x="4611192" y="3034827"/>
              <a:ext cx="590526" cy="362863"/>
            </a:xfrm>
            <a:prstGeom prst="rect">
              <a:avLst/>
            </a:prstGeom>
            <a:noFill/>
            <a:ln>
              <a:noFill/>
            </a:ln>
          </p:spPr>
        </p:pic>
        <p:pic>
          <p:nvPicPr>
            <p:cNvPr descr="AeroVironment, Inc. (AVAV) Company Profile &amp; Overview - Stock Analysis" id="1168" name="Google Shape;1168;p62"/>
            <p:cNvPicPr preferRelativeResize="0"/>
            <p:nvPr/>
          </p:nvPicPr>
          <p:blipFill rotWithShape="1">
            <a:blip r:embed="rId5">
              <a:alphaModFix/>
            </a:blip>
            <a:srcRect b="0" l="0" r="0" t="0"/>
            <a:stretch/>
          </p:blipFill>
          <p:spPr>
            <a:xfrm>
              <a:off x="496425" y="2922264"/>
              <a:ext cx="531611" cy="587990"/>
            </a:xfrm>
            <a:prstGeom prst="rect">
              <a:avLst/>
            </a:prstGeom>
            <a:noFill/>
            <a:ln>
              <a:noFill/>
            </a:ln>
          </p:spPr>
        </p:pic>
        <p:pic>
          <p:nvPicPr>
            <p:cNvPr descr="Kratos Defense &amp; Security Solutions logo in transparent PNG format" id="1169" name="Google Shape;1169;p62"/>
            <p:cNvPicPr preferRelativeResize="0"/>
            <p:nvPr/>
          </p:nvPicPr>
          <p:blipFill rotWithShape="1">
            <a:blip r:embed="rId6">
              <a:alphaModFix/>
            </a:blip>
            <a:srcRect b="0" l="0" r="0" t="0"/>
            <a:stretch/>
          </p:blipFill>
          <p:spPr>
            <a:xfrm>
              <a:off x="1137585" y="3133271"/>
              <a:ext cx="496904" cy="109730"/>
            </a:xfrm>
            <a:prstGeom prst="rect">
              <a:avLst/>
            </a:prstGeom>
            <a:noFill/>
            <a:ln>
              <a:noFill/>
            </a:ln>
          </p:spPr>
        </p:pic>
        <p:pic>
          <p:nvPicPr>
            <p:cNvPr descr="Astronics - Wikipedia" id="1170" name="Google Shape;1170;p62"/>
            <p:cNvPicPr preferRelativeResize="0"/>
            <p:nvPr/>
          </p:nvPicPr>
          <p:blipFill rotWithShape="1">
            <a:blip r:embed="rId7">
              <a:alphaModFix/>
            </a:blip>
            <a:srcRect b="0" l="0" r="0" t="0"/>
            <a:stretch/>
          </p:blipFill>
          <p:spPr>
            <a:xfrm>
              <a:off x="1766211" y="3002549"/>
              <a:ext cx="650593" cy="399772"/>
            </a:xfrm>
            <a:prstGeom prst="rect">
              <a:avLst/>
            </a:prstGeom>
            <a:noFill/>
            <a:ln>
              <a:noFill/>
            </a:ln>
          </p:spPr>
        </p:pic>
        <p:pic>
          <p:nvPicPr>
            <p:cNvPr id="1171" name="Google Shape;1171;p62"/>
            <p:cNvPicPr preferRelativeResize="0"/>
            <p:nvPr/>
          </p:nvPicPr>
          <p:blipFill rotWithShape="1">
            <a:blip r:embed="rId8">
              <a:alphaModFix/>
            </a:blip>
            <a:srcRect b="0" l="0" r="0" t="0"/>
            <a:stretch/>
          </p:blipFill>
          <p:spPr>
            <a:xfrm>
              <a:off x="3213833" y="3115475"/>
              <a:ext cx="606191" cy="143525"/>
            </a:xfrm>
            <a:prstGeom prst="rect">
              <a:avLst/>
            </a:prstGeom>
            <a:noFill/>
            <a:ln>
              <a:noFill/>
            </a:ln>
          </p:spPr>
        </p:pic>
        <p:pic>
          <p:nvPicPr>
            <p:cNvPr descr="MDA (company) - Wikipedia" id="1172" name="Google Shape;1172;p62"/>
            <p:cNvPicPr preferRelativeResize="0"/>
            <p:nvPr/>
          </p:nvPicPr>
          <p:blipFill rotWithShape="1">
            <a:blip r:embed="rId9">
              <a:alphaModFix/>
            </a:blip>
            <a:srcRect b="0" l="0" r="0" t="0"/>
            <a:stretch/>
          </p:blipFill>
          <p:spPr>
            <a:xfrm>
              <a:off x="3987542" y="3066429"/>
              <a:ext cx="472393" cy="192571"/>
            </a:xfrm>
            <a:prstGeom prst="rect">
              <a:avLst/>
            </a:prstGeom>
            <a:noFill/>
            <a:ln>
              <a:noFill/>
            </a:ln>
          </p:spPr>
        </p:pic>
        <p:pic>
          <p:nvPicPr>
            <p:cNvPr id="1173" name="Google Shape;1173;p62"/>
            <p:cNvPicPr preferRelativeResize="0"/>
            <p:nvPr/>
          </p:nvPicPr>
          <p:blipFill rotWithShape="1">
            <a:blip r:embed="rId10">
              <a:alphaModFix/>
            </a:blip>
            <a:srcRect b="0" l="0" r="0" t="0"/>
            <a:stretch/>
          </p:blipFill>
          <p:spPr>
            <a:xfrm>
              <a:off x="6702166" y="3121005"/>
              <a:ext cx="707391" cy="105460"/>
            </a:xfrm>
            <a:prstGeom prst="rect">
              <a:avLst/>
            </a:prstGeom>
            <a:noFill/>
            <a:ln>
              <a:noFill/>
            </a:ln>
          </p:spPr>
        </p:pic>
        <p:pic>
          <p:nvPicPr>
            <p:cNvPr descr="Axon Trademark Notice" id="1174" name="Google Shape;1174;p62"/>
            <p:cNvPicPr preferRelativeResize="0"/>
            <p:nvPr/>
          </p:nvPicPr>
          <p:blipFill rotWithShape="1">
            <a:blip r:embed="rId11">
              <a:alphaModFix/>
            </a:blip>
            <a:srcRect b="0" l="0" r="0" t="0"/>
            <a:stretch/>
          </p:blipFill>
          <p:spPr>
            <a:xfrm>
              <a:off x="5293659" y="3133271"/>
              <a:ext cx="588375" cy="115734"/>
            </a:xfrm>
            <a:prstGeom prst="rect">
              <a:avLst/>
            </a:prstGeom>
            <a:noFill/>
            <a:ln>
              <a:noFill/>
            </a:ln>
          </p:spPr>
        </p:pic>
        <p:pic>
          <p:nvPicPr>
            <p:cNvPr descr="Northrop Grumman Logo - PNG and Vector - Logo Download" id="1175" name="Google Shape;1175;p62"/>
            <p:cNvPicPr preferRelativeResize="0"/>
            <p:nvPr/>
          </p:nvPicPr>
          <p:blipFill rotWithShape="1">
            <a:blip r:embed="rId12">
              <a:alphaModFix/>
            </a:blip>
            <a:srcRect b="0" l="0" r="0" t="0"/>
            <a:stretch/>
          </p:blipFill>
          <p:spPr>
            <a:xfrm>
              <a:off x="5947000" y="3114340"/>
              <a:ext cx="663225" cy="146808"/>
            </a:xfrm>
            <a:prstGeom prst="rect">
              <a:avLst/>
            </a:prstGeom>
            <a:noFill/>
            <a:ln>
              <a:noFill/>
            </a:ln>
          </p:spPr>
        </p:pic>
        <p:pic>
          <p:nvPicPr>
            <p:cNvPr descr="Textron Logo and symbol, meaning, history, PNG, brand" id="1176" name="Google Shape;1176;p62"/>
            <p:cNvPicPr preferRelativeResize="0"/>
            <p:nvPr/>
          </p:nvPicPr>
          <p:blipFill rotWithShape="1">
            <a:blip r:embed="rId13">
              <a:alphaModFix/>
            </a:blip>
            <a:srcRect b="0" l="0" r="0" t="0"/>
            <a:stretch/>
          </p:blipFill>
          <p:spPr>
            <a:xfrm>
              <a:off x="7486650" y="3008459"/>
              <a:ext cx="552324" cy="310586"/>
            </a:xfrm>
            <a:prstGeom prst="rect">
              <a:avLst/>
            </a:prstGeom>
            <a:noFill/>
            <a:ln>
              <a:noFill/>
            </a:ln>
          </p:spPr>
        </p:pic>
        <p:pic>
          <p:nvPicPr>
            <p:cNvPr descr="RTX Corporation - Wikipedia" id="1177" name="Google Shape;1177;p62"/>
            <p:cNvPicPr preferRelativeResize="0"/>
            <p:nvPr/>
          </p:nvPicPr>
          <p:blipFill rotWithShape="1">
            <a:blip r:embed="rId14">
              <a:alphaModFix/>
            </a:blip>
            <a:srcRect b="0" l="0" r="0" t="0"/>
            <a:stretch/>
          </p:blipFill>
          <p:spPr>
            <a:xfrm>
              <a:off x="8193160" y="3084626"/>
              <a:ext cx="499445" cy="191776"/>
            </a:xfrm>
            <a:prstGeom prst="rect">
              <a:avLst/>
            </a:prstGeom>
            <a:noFill/>
            <a:ln>
              <a:noFill/>
            </a:ln>
          </p:spPr>
        </p:pic>
      </p:grpSp>
      <p:graphicFrame>
        <p:nvGraphicFramePr>
          <p:cNvPr id="1178" name="Google Shape;1178;p62"/>
          <p:cNvGraphicFramePr/>
          <p:nvPr/>
        </p:nvGraphicFramePr>
        <p:xfrm>
          <a:off x="169169" y="3724248"/>
          <a:ext cx="8686800" cy="2672045"/>
        </p:xfrm>
        <a:graphic>
          <a:graphicData uri="http://schemas.openxmlformats.org/drawingml/2006/chart">
            <c:chart r:id="rId16"/>
          </a:graphicData>
        </a:graphic>
      </p:graphicFrame>
      <p:cxnSp>
        <p:nvCxnSpPr>
          <p:cNvPr id="1179" name="Google Shape;1179;p62"/>
          <p:cNvCxnSpPr/>
          <p:nvPr/>
        </p:nvCxnSpPr>
        <p:spPr>
          <a:xfrm>
            <a:off x="312983" y="5481532"/>
            <a:ext cx="8412564" cy="0"/>
          </a:xfrm>
          <a:prstGeom prst="straightConnector1">
            <a:avLst/>
          </a:prstGeom>
          <a:noFill/>
          <a:ln cap="flat" cmpd="sng" w="9525">
            <a:solidFill>
              <a:schemeClr val="dk1"/>
            </a:solidFill>
            <a:prstDash val="solid"/>
            <a:miter lim="800000"/>
            <a:headEnd len="sm" w="sm" type="none"/>
            <a:tailEnd len="sm" w="sm" type="none"/>
          </a:ln>
        </p:spPr>
      </p:cxnSp>
      <p:sp>
        <p:nvSpPr>
          <p:cNvPr id="1180" name="Google Shape;1180;p62"/>
          <p:cNvSpPr/>
          <p:nvPr/>
        </p:nvSpPr>
        <p:spPr>
          <a:xfrm>
            <a:off x="354772" y="3951260"/>
            <a:ext cx="642892" cy="2073479"/>
          </a:xfrm>
          <a:prstGeom prst="rect">
            <a:avLst/>
          </a:prstGeom>
          <a:noFill/>
          <a:ln cap="flat" cmpd="sng" w="12700">
            <a:solidFill>
              <a:srgbClr val="0070C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grpSp>
        <p:nvGrpSpPr>
          <p:cNvPr id="1186" name="Google Shape;1186;p63"/>
          <p:cNvGrpSpPr/>
          <p:nvPr/>
        </p:nvGrpSpPr>
        <p:grpSpPr>
          <a:xfrm>
            <a:off x="420802" y="5385730"/>
            <a:ext cx="8196180" cy="599404"/>
            <a:chOff x="496425" y="2910850"/>
            <a:chExt cx="8196180" cy="599404"/>
          </a:xfrm>
        </p:grpSpPr>
        <p:pic>
          <p:nvPicPr>
            <p:cNvPr descr="General Dynamics Logo | Capitol Technology University | Washington D.C. &amp;  Maryland Area" id="1187" name="Google Shape;1187;p63"/>
            <p:cNvPicPr preferRelativeResize="0"/>
            <p:nvPr/>
          </p:nvPicPr>
          <p:blipFill rotWithShape="1">
            <a:blip r:embed="rId3">
              <a:alphaModFix/>
            </a:blip>
            <a:srcRect b="0" l="0" r="0" t="0"/>
            <a:stretch/>
          </p:blipFill>
          <p:spPr>
            <a:xfrm>
              <a:off x="2523722" y="2910850"/>
              <a:ext cx="599725" cy="552773"/>
            </a:xfrm>
            <a:prstGeom prst="rect">
              <a:avLst/>
            </a:prstGeom>
            <a:noFill/>
            <a:ln>
              <a:noFill/>
            </a:ln>
          </p:spPr>
        </p:pic>
        <p:pic>
          <p:nvPicPr>
            <p:cNvPr id="1188" name="Google Shape;1188;p63"/>
            <p:cNvPicPr preferRelativeResize="0"/>
            <p:nvPr/>
          </p:nvPicPr>
          <p:blipFill rotWithShape="1">
            <a:blip r:embed="rId4">
              <a:alphaModFix/>
            </a:blip>
            <a:srcRect b="0" l="0" r="0" t="0"/>
            <a:stretch/>
          </p:blipFill>
          <p:spPr>
            <a:xfrm>
              <a:off x="4611192" y="3034827"/>
              <a:ext cx="590526" cy="362863"/>
            </a:xfrm>
            <a:prstGeom prst="rect">
              <a:avLst/>
            </a:prstGeom>
            <a:noFill/>
            <a:ln>
              <a:noFill/>
            </a:ln>
          </p:spPr>
        </p:pic>
        <p:pic>
          <p:nvPicPr>
            <p:cNvPr descr="AeroVironment, Inc. (AVAV) Company Profile &amp; Overview - Stock Analysis" id="1189" name="Google Shape;1189;p63"/>
            <p:cNvPicPr preferRelativeResize="0"/>
            <p:nvPr/>
          </p:nvPicPr>
          <p:blipFill rotWithShape="1">
            <a:blip r:embed="rId5">
              <a:alphaModFix/>
            </a:blip>
            <a:srcRect b="0" l="0" r="0" t="0"/>
            <a:stretch/>
          </p:blipFill>
          <p:spPr>
            <a:xfrm>
              <a:off x="496425" y="2922264"/>
              <a:ext cx="531611" cy="587990"/>
            </a:xfrm>
            <a:prstGeom prst="rect">
              <a:avLst/>
            </a:prstGeom>
            <a:noFill/>
            <a:ln>
              <a:noFill/>
            </a:ln>
          </p:spPr>
        </p:pic>
        <p:pic>
          <p:nvPicPr>
            <p:cNvPr descr="Kratos Defense &amp; Security Solutions logo in transparent PNG format" id="1190" name="Google Shape;1190;p63"/>
            <p:cNvPicPr preferRelativeResize="0"/>
            <p:nvPr/>
          </p:nvPicPr>
          <p:blipFill rotWithShape="1">
            <a:blip r:embed="rId6">
              <a:alphaModFix/>
            </a:blip>
            <a:srcRect b="0" l="0" r="0" t="0"/>
            <a:stretch/>
          </p:blipFill>
          <p:spPr>
            <a:xfrm>
              <a:off x="1137585" y="3133271"/>
              <a:ext cx="496904" cy="109730"/>
            </a:xfrm>
            <a:prstGeom prst="rect">
              <a:avLst/>
            </a:prstGeom>
            <a:noFill/>
            <a:ln>
              <a:noFill/>
            </a:ln>
          </p:spPr>
        </p:pic>
        <p:pic>
          <p:nvPicPr>
            <p:cNvPr descr="Astronics - Wikipedia" id="1191" name="Google Shape;1191;p63"/>
            <p:cNvPicPr preferRelativeResize="0"/>
            <p:nvPr/>
          </p:nvPicPr>
          <p:blipFill rotWithShape="1">
            <a:blip r:embed="rId7">
              <a:alphaModFix/>
            </a:blip>
            <a:srcRect b="0" l="0" r="0" t="0"/>
            <a:stretch/>
          </p:blipFill>
          <p:spPr>
            <a:xfrm>
              <a:off x="1766211" y="3002549"/>
              <a:ext cx="650593" cy="399772"/>
            </a:xfrm>
            <a:prstGeom prst="rect">
              <a:avLst/>
            </a:prstGeom>
            <a:noFill/>
            <a:ln>
              <a:noFill/>
            </a:ln>
          </p:spPr>
        </p:pic>
        <p:pic>
          <p:nvPicPr>
            <p:cNvPr id="1192" name="Google Shape;1192;p63"/>
            <p:cNvPicPr preferRelativeResize="0"/>
            <p:nvPr/>
          </p:nvPicPr>
          <p:blipFill rotWithShape="1">
            <a:blip r:embed="rId8">
              <a:alphaModFix/>
            </a:blip>
            <a:srcRect b="0" l="0" r="0" t="0"/>
            <a:stretch/>
          </p:blipFill>
          <p:spPr>
            <a:xfrm>
              <a:off x="3213833" y="3115475"/>
              <a:ext cx="606191" cy="143525"/>
            </a:xfrm>
            <a:prstGeom prst="rect">
              <a:avLst/>
            </a:prstGeom>
            <a:noFill/>
            <a:ln>
              <a:noFill/>
            </a:ln>
          </p:spPr>
        </p:pic>
        <p:pic>
          <p:nvPicPr>
            <p:cNvPr descr="MDA (company) - Wikipedia" id="1193" name="Google Shape;1193;p63"/>
            <p:cNvPicPr preferRelativeResize="0"/>
            <p:nvPr/>
          </p:nvPicPr>
          <p:blipFill rotWithShape="1">
            <a:blip r:embed="rId9">
              <a:alphaModFix/>
            </a:blip>
            <a:srcRect b="0" l="0" r="0" t="0"/>
            <a:stretch/>
          </p:blipFill>
          <p:spPr>
            <a:xfrm>
              <a:off x="3987542" y="3066429"/>
              <a:ext cx="472393" cy="192571"/>
            </a:xfrm>
            <a:prstGeom prst="rect">
              <a:avLst/>
            </a:prstGeom>
            <a:noFill/>
            <a:ln>
              <a:noFill/>
            </a:ln>
          </p:spPr>
        </p:pic>
        <p:pic>
          <p:nvPicPr>
            <p:cNvPr id="1194" name="Google Shape;1194;p63"/>
            <p:cNvPicPr preferRelativeResize="0"/>
            <p:nvPr/>
          </p:nvPicPr>
          <p:blipFill rotWithShape="1">
            <a:blip r:embed="rId10">
              <a:alphaModFix/>
            </a:blip>
            <a:srcRect b="0" l="0" r="0" t="0"/>
            <a:stretch/>
          </p:blipFill>
          <p:spPr>
            <a:xfrm>
              <a:off x="6702166" y="3121005"/>
              <a:ext cx="707391" cy="105460"/>
            </a:xfrm>
            <a:prstGeom prst="rect">
              <a:avLst/>
            </a:prstGeom>
            <a:noFill/>
            <a:ln>
              <a:noFill/>
            </a:ln>
          </p:spPr>
        </p:pic>
        <p:pic>
          <p:nvPicPr>
            <p:cNvPr descr="Axon Trademark Notice" id="1195" name="Google Shape;1195;p63"/>
            <p:cNvPicPr preferRelativeResize="0"/>
            <p:nvPr/>
          </p:nvPicPr>
          <p:blipFill rotWithShape="1">
            <a:blip r:embed="rId11">
              <a:alphaModFix/>
            </a:blip>
            <a:srcRect b="0" l="0" r="0" t="0"/>
            <a:stretch/>
          </p:blipFill>
          <p:spPr>
            <a:xfrm>
              <a:off x="5293659" y="3133271"/>
              <a:ext cx="588375" cy="115734"/>
            </a:xfrm>
            <a:prstGeom prst="rect">
              <a:avLst/>
            </a:prstGeom>
            <a:noFill/>
            <a:ln>
              <a:noFill/>
            </a:ln>
          </p:spPr>
        </p:pic>
        <p:pic>
          <p:nvPicPr>
            <p:cNvPr descr="Northrop Grumman Logo - PNG and Vector - Logo Download" id="1196" name="Google Shape;1196;p63"/>
            <p:cNvPicPr preferRelativeResize="0"/>
            <p:nvPr/>
          </p:nvPicPr>
          <p:blipFill rotWithShape="1">
            <a:blip r:embed="rId12">
              <a:alphaModFix/>
            </a:blip>
            <a:srcRect b="0" l="0" r="0" t="0"/>
            <a:stretch/>
          </p:blipFill>
          <p:spPr>
            <a:xfrm>
              <a:off x="5947000" y="3114340"/>
              <a:ext cx="663225" cy="146808"/>
            </a:xfrm>
            <a:prstGeom prst="rect">
              <a:avLst/>
            </a:prstGeom>
            <a:noFill/>
            <a:ln>
              <a:noFill/>
            </a:ln>
          </p:spPr>
        </p:pic>
        <p:pic>
          <p:nvPicPr>
            <p:cNvPr descr="Textron Logo and symbol, meaning, history, PNG, brand" id="1197" name="Google Shape;1197;p63"/>
            <p:cNvPicPr preferRelativeResize="0"/>
            <p:nvPr/>
          </p:nvPicPr>
          <p:blipFill rotWithShape="1">
            <a:blip r:embed="rId13">
              <a:alphaModFix/>
            </a:blip>
            <a:srcRect b="0" l="0" r="0" t="0"/>
            <a:stretch/>
          </p:blipFill>
          <p:spPr>
            <a:xfrm>
              <a:off x="7486650" y="3008459"/>
              <a:ext cx="552324" cy="310586"/>
            </a:xfrm>
            <a:prstGeom prst="rect">
              <a:avLst/>
            </a:prstGeom>
            <a:noFill/>
            <a:ln>
              <a:noFill/>
            </a:ln>
          </p:spPr>
        </p:pic>
        <p:pic>
          <p:nvPicPr>
            <p:cNvPr descr="RTX Corporation - Wikipedia" id="1198" name="Google Shape;1198;p63"/>
            <p:cNvPicPr preferRelativeResize="0"/>
            <p:nvPr/>
          </p:nvPicPr>
          <p:blipFill rotWithShape="1">
            <a:blip r:embed="rId14">
              <a:alphaModFix/>
            </a:blip>
            <a:srcRect b="0" l="0" r="0" t="0"/>
            <a:stretch/>
          </p:blipFill>
          <p:spPr>
            <a:xfrm>
              <a:off x="8193160" y="3084626"/>
              <a:ext cx="499445" cy="191776"/>
            </a:xfrm>
            <a:prstGeom prst="rect">
              <a:avLst/>
            </a:prstGeom>
            <a:noFill/>
            <a:ln>
              <a:noFill/>
            </a:ln>
          </p:spPr>
        </p:pic>
      </p:grpSp>
      <p:grpSp>
        <p:nvGrpSpPr>
          <p:cNvPr id="1199" name="Google Shape;1199;p63"/>
          <p:cNvGrpSpPr/>
          <p:nvPr/>
        </p:nvGrpSpPr>
        <p:grpSpPr>
          <a:xfrm>
            <a:off x="312983" y="2876064"/>
            <a:ext cx="8196180" cy="599404"/>
            <a:chOff x="496425" y="2910850"/>
            <a:chExt cx="8196180" cy="599404"/>
          </a:xfrm>
        </p:grpSpPr>
        <p:pic>
          <p:nvPicPr>
            <p:cNvPr descr="General Dynamics Logo | Capitol Technology University | Washington D.C. &amp;  Maryland Area" id="1200" name="Google Shape;1200;p63"/>
            <p:cNvPicPr preferRelativeResize="0"/>
            <p:nvPr/>
          </p:nvPicPr>
          <p:blipFill rotWithShape="1">
            <a:blip r:embed="rId3">
              <a:alphaModFix/>
            </a:blip>
            <a:srcRect b="0" l="0" r="0" t="0"/>
            <a:stretch/>
          </p:blipFill>
          <p:spPr>
            <a:xfrm>
              <a:off x="2523722" y="2910850"/>
              <a:ext cx="599725" cy="552773"/>
            </a:xfrm>
            <a:prstGeom prst="rect">
              <a:avLst/>
            </a:prstGeom>
            <a:noFill/>
            <a:ln>
              <a:noFill/>
            </a:ln>
          </p:spPr>
        </p:pic>
        <p:pic>
          <p:nvPicPr>
            <p:cNvPr id="1201" name="Google Shape;1201;p63"/>
            <p:cNvPicPr preferRelativeResize="0"/>
            <p:nvPr/>
          </p:nvPicPr>
          <p:blipFill rotWithShape="1">
            <a:blip r:embed="rId4">
              <a:alphaModFix/>
            </a:blip>
            <a:srcRect b="0" l="0" r="0" t="0"/>
            <a:stretch/>
          </p:blipFill>
          <p:spPr>
            <a:xfrm>
              <a:off x="4611192" y="3034827"/>
              <a:ext cx="590526" cy="362863"/>
            </a:xfrm>
            <a:prstGeom prst="rect">
              <a:avLst/>
            </a:prstGeom>
            <a:noFill/>
            <a:ln>
              <a:noFill/>
            </a:ln>
          </p:spPr>
        </p:pic>
        <p:pic>
          <p:nvPicPr>
            <p:cNvPr descr="AeroVironment, Inc. (AVAV) Company Profile &amp; Overview - Stock Analysis" id="1202" name="Google Shape;1202;p63"/>
            <p:cNvPicPr preferRelativeResize="0"/>
            <p:nvPr/>
          </p:nvPicPr>
          <p:blipFill rotWithShape="1">
            <a:blip r:embed="rId5">
              <a:alphaModFix/>
            </a:blip>
            <a:srcRect b="0" l="0" r="0" t="0"/>
            <a:stretch/>
          </p:blipFill>
          <p:spPr>
            <a:xfrm>
              <a:off x="496425" y="2922264"/>
              <a:ext cx="531611" cy="587990"/>
            </a:xfrm>
            <a:prstGeom prst="rect">
              <a:avLst/>
            </a:prstGeom>
            <a:noFill/>
            <a:ln>
              <a:noFill/>
            </a:ln>
          </p:spPr>
        </p:pic>
        <p:pic>
          <p:nvPicPr>
            <p:cNvPr descr="Kratos Defense &amp; Security Solutions logo in transparent PNG format" id="1203" name="Google Shape;1203;p63"/>
            <p:cNvPicPr preferRelativeResize="0"/>
            <p:nvPr/>
          </p:nvPicPr>
          <p:blipFill rotWithShape="1">
            <a:blip r:embed="rId6">
              <a:alphaModFix/>
            </a:blip>
            <a:srcRect b="0" l="0" r="0" t="0"/>
            <a:stretch/>
          </p:blipFill>
          <p:spPr>
            <a:xfrm>
              <a:off x="1137585" y="3133271"/>
              <a:ext cx="496904" cy="109730"/>
            </a:xfrm>
            <a:prstGeom prst="rect">
              <a:avLst/>
            </a:prstGeom>
            <a:noFill/>
            <a:ln>
              <a:noFill/>
            </a:ln>
          </p:spPr>
        </p:pic>
        <p:pic>
          <p:nvPicPr>
            <p:cNvPr descr="Astronics - Wikipedia" id="1204" name="Google Shape;1204;p63"/>
            <p:cNvPicPr preferRelativeResize="0"/>
            <p:nvPr/>
          </p:nvPicPr>
          <p:blipFill rotWithShape="1">
            <a:blip r:embed="rId7">
              <a:alphaModFix/>
            </a:blip>
            <a:srcRect b="0" l="0" r="0" t="0"/>
            <a:stretch/>
          </p:blipFill>
          <p:spPr>
            <a:xfrm>
              <a:off x="1766211" y="3002549"/>
              <a:ext cx="650593" cy="399772"/>
            </a:xfrm>
            <a:prstGeom prst="rect">
              <a:avLst/>
            </a:prstGeom>
            <a:noFill/>
            <a:ln>
              <a:noFill/>
            </a:ln>
          </p:spPr>
        </p:pic>
        <p:pic>
          <p:nvPicPr>
            <p:cNvPr id="1205" name="Google Shape;1205;p63"/>
            <p:cNvPicPr preferRelativeResize="0"/>
            <p:nvPr/>
          </p:nvPicPr>
          <p:blipFill rotWithShape="1">
            <a:blip r:embed="rId8">
              <a:alphaModFix/>
            </a:blip>
            <a:srcRect b="0" l="0" r="0" t="0"/>
            <a:stretch/>
          </p:blipFill>
          <p:spPr>
            <a:xfrm>
              <a:off x="3213833" y="3115475"/>
              <a:ext cx="606191" cy="143525"/>
            </a:xfrm>
            <a:prstGeom prst="rect">
              <a:avLst/>
            </a:prstGeom>
            <a:noFill/>
            <a:ln>
              <a:noFill/>
            </a:ln>
          </p:spPr>
        </p:pic>
        <p:pic>
          <p:nvPicPr>
            <p:cNvPr descr="MDA (company) - Wikipedia" id="1206" name="Google Shape;1206;p63"/>
            <p:cNvPicPr preferRelativeResize="0"/>
            <p:nvPr/>
          </p:nvPicPr>
          <p:blipFill rotWithShape="1">
            <a:blip r:embed="rId9">
              <a:alphaModFix/>
            </a:blip>
            <a:srcRect b="0" l="0" r="0" t="0"/>
            <a:stretch/>
          </p:blipFill>
          <p:spPr>
            <a:xfrm>
              <a:off x="3987542" y="3066429"/>
              <a:ext cx="472393" cy="192571"/>
            </a:xfrm>
            <a:prstGeom prst="rect">
              <a:avLst/>
            </a:prstGeom>
            <a:noFill/>
            <a:ln>
              <a:noFill/>
            </a:ln>
          </p:spPr>
        </p:pic>
        <p:pic>
          <p:nvPicPr>
            <p:cNvPr id="1207" name="Google Shape;1207;p63"/>
            <p:cNvPicPr preferRelativeResize="0"/>
            <p:nvPr/>
          </p:nvPicPr>
          <p:blipFill rotWithShape="1">
            <a:blip r:embed="rId10">
              <a:alphaModFix/>
            </a:blip>
            <a:srcRect b="0" l="0" r="0" t="0"/>
            <a:stretch/>
          </p:blipFill>
          <p:spPr>
            <a:xfrm>
              <a:off x="6702166" y="3121005"/>
              <a:ext cx="707391" cy="105460"/>
            </a:xfrm>
            <a:prstGeom prst="rect">
              <a:avLst/>
            </a:prstGeom>
            <a:noFill/>
            <a:ln>
              <a:noFill/>
            </a:ln>
          </p:spPr>
        </p:pic>
        <p:pic>
          <p:nvPicPr>
            <p:cNvPr descr="Axon Trademark Notice" id="1208" name="Google Shape;1208;p63"/>
            <p:cNvPicPr preferRelativeResize="0"/>
            <p:nvPr/>
          </p:nvPicPr>
          <p:blipFill rotWithShape="1">
            <a:blip r:embed="rId11">
              <a:alphaModFix/>
            </a:blip>
            <a:srcRect b="0" l="0" r="0" t="0"/>
            <a:stretch/>
          </p:blipFill>
          <p:spPr>
            <a:xfrm>
              <a:off x="5293659" y="3133271"/>
              <a:ext cx="588375" cy="115734"/>
            </a:xfrm>
            <a:prstGeom prst="rect">
              <a:avLst/>
            </a:prstGeom>
            <a:noFill/>
            <a:ln>
              <a:noFill/>
            </a:ln>
          </p:spPr>
        </p:pic>
        <p:pic>
          <p:nvPicPr>
            <p:cNvPr descr="Northrop Grumman Logo - PNG and Vector - Logo Download" id="1209" name="Google Shape;1209;p63"/>
            <p:cNvPicPr preferRelativeResize="0"/>
            <p:nvPr/>
          </p:nvPicPr>
          <p:blipFill rotWithShape="1">
            <a:blip r:embed="rId12">
              <a:alphaModFix/>
            </a:blip>
            <a:srcRect b="0" l="0" r="0" t="0"/>
            <a:stretch/>
          </p:blipFill>
          <p:spPr>
            <a:xfrm>
              <a:off x="5947000" y="3114340"/>
              <a:ext cx="663225" cy="146808"/>
            </a:xfrm>
            <a:prstGeom prst="rect">
              <a:avLst/>
            </a:prstGeom>
            <a:noFill/>
            <a:ln>
              <a:noFill/>
            </a:ln>
          </p:spPr>
        </p:pic>
        <p:pic>
          <p:nvPicPr>
            <p:cNvPr descr="Textron Logo and symbol, meaning, history, PNG, brand" id="1210" name="Google Shape;1210;p63"/>
            <p:cNvPicPr preferRelativeResize="0"/>
            <p:nvPr/>
          </p:nvPicPr>
          <p:blipFill rotWithShape="1">
            <a:blip r:embed="rId13">
              <a:alphaModFix/>
            </a:blip>
            <a:srcRect b="0" l="0" r="0" t="0"/>
            <a:stretch/>
          </p:blipFill>
          <p:spPr>
            <a:xfrm>
              <a:off x="7486650" y="3008459"/>
              <a:ext cx="552324" cy="310586"/>
            </a:xfrm>
            <a:prstGeom prst="rect">
              <a:avLst/>
            </a:prstGeom>
            <a:noFill/>
            <a:ln>
              <a:noFill/>
            </a:ln>
          </p:spPr>
        </p:pic>
        <p:pic>
          <p:nvPicPr>
            <p:cNvPr descr="RTX Corporation - Wikipedia" id="1211" name="Google Shape;1211;p63"/>
            <p:cNvPicPr preferRelativeResize="0"/>
            <p:nvPr/>
          </p:nvPicPr>
          <p:blipFill rotWithShape="1">
            <a:blip r:embed="rId14">
              <a:alphaModFix/>
            </a:blip>
            <a:srcRect b="0" l="0" r="0" t="0"/>
            <a:stretch/>
          </p:blipFill>
          <p:spPr>
            <a:xfrm>
              <a:off x="8193160" y="3084626"/>
              <a:ext cx="499445" cy="191776"/>
            </a:xfrm>
            <a:prstGeom prst="rect">
              <a:avLst/>
            </a:prstGeom>
            <a:noFill/>
            <a:ln>
              <a:noFill/>
            </a:ln>
          </p:spPr>
        </p:pic>
      </p:grpSp>
      <p:cxnSp>
        <p:nvCxnSpPr>
          <p:cNvPr id="1212" name="Google Shape;1212;p63"/>
          <p:cNvCxnSpPr/>
          <p:nvPr/>
        </p:nvCxnSpPr>
        <p:spPr>
          <a:xfrm>
            <a:off x="215347" y="2968819"/>
            <a:ext cx="8498827" cy="0"/>
          </a:xfrm>
          <a:prstGeom prst="straightConnector1">
            <a:avLst/>
          </a:prstGeom>
          <a:noFill/>
          <a:ln cap="flat" cmpd="sng" w="9525">
            <a:solidFill>
              <a:schemeClr val="dk1"/>
            </a:solidFill>
            <a:prstDash val="solid"/>
            <a:miter lim="800000"/>
            <a:headEnd len="sm" w="sm" type="none"/>
            <a:tailEnd len="sm" w="sm" type="none"/>
          </a:ln>
        </p:spPr>
      </p:cxnSp>
      <p:sp>
        <p:nvSpPr>
          <p:cNvPr id="1213" name="Google Shape;1213;p63"/>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Comparable Multiples Metric Benchmarking</a:t>
            </a:r>
            <a:endParaRPr sz="2200"/>
          </a:p>
        </p:txBody>
      </p:sp>
      <p:sp>
        <p:nvSpPr>
          <p:cNvPr id="1214" name="Google Shape;1214;p63"/>
          <p:cNvSpPr txBox="1"/>
          <p:nvPr/>
        </p:nvSpPr>
        <p:spPr>
          <a:xfrm>
            <a:off x="312983" y="1037136"/>
            <a:ext cx="303777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AV/EBITDA LTM</a:t>
            </a:r>
            <a:endParaRPr b="0" i="0" sz="1400" u="none" cap="none" strike="noStrike">
              <a:solidFill>
                <a:srgbClr val="000000"/>
              </a:solidFill>
              <a:latin typeface="Arial"/>
              <a:ea typeface="Arial"/>
              <a:cs typeface="Arial"/>
              <a:sym typeface="Arial"/>
            </a:endParaRPr>
          </a:p>
        </p:txBody>
      </p:sp>
      <p:cxnSp>
        <p:nvCxnSpPr>
          <p:cNvPr id="1215" name="Google Shape;1215;p63"/>
          <p:cNvCxnSpPr/>
          <p:nvPr/>
        </p:nvCxnSpPr>
        <p:spPr>
          <a:xfrm>
            <a:off x="104774" y="1314135"/>
            <a:ext cx="8686800" cy="0"/>
          </a:xfrm>
          <a:prstGeom prst="straightConnector1">
            <a:avLst/>
          </a:prstGeom>
          <a:noFill/>
          <a:ln cap="flat" cmpd="sng" w="19050">
            <a:solidFill>
              <a:schemeClr val="dk1"/>
            </a:solidFill>
            <a:prstDash val="solid"/>
            <a:miter lim="800000"/>
            <a:headEnd len="sm" w="sm" type="none"/>
            <a:tailEnd len="sm" w="sm" type="none"/>
          </a:ln>
        </p:spPr>
      </p:cxnSp>
      <p:sp>
        <p:nvSpPr>
          <p:cNvPr id="1216" name="Google Shape;1216;p63"/>
          <p:cNvSpPr txBox="1"/>
          <p:nvPr/>
        </p:nvSpPr>
        <p:spPr>
          <a:xfrm>
            <a:off x="312983" y="3426559"/>
            <a:ext cx="303777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NTM Forward P/E</a:t>
            </a:r>
            <a:endParaRPr b="0" i="0" sz="1400" u="none" cap="none" strike="noStrike">
              <a:solidFill>
                <a:srgbClr val="000000"/>
              </a:solidFill>
              <a:latin typeface="Arial"/>
              <a:ea typeface="Arial"/>
              <a:cs typeface="Arial"/>
              <a:sym typeface="Arial"/>
            </a:endParaRPr>
          </a:p>
        </p:txBody>
      </p:sp>
      <p:cxnSp>
        <p:nvCxnSpPr>
          <p:cNvPr id="1217" name="Google Shape;1217;p63"/>
          <p:cNvCxnSpPr/>
          <p:nvPr/>
        </p:nvCxnSpPr>
        <p:spPr>
          <a:xfrm>
            <a:off x="149727" y="3697659"/>
            <a:ext cx="8686800" cy="0"/>
          </a:xfrm>
          <a:prstGeom prst="straightConnector1">
            <a:avLst/>
          </a:prstGeom>
          <a:noFill/>
          <a:ln cap="flat" cmpd="sng" w="19050">
            <a:solidFill>
              <a:schemeClr val="dk1"/>
            </a:solidFill>
            <a:prstDash val="solid"/>
            <a:miter lim="800000"/>
            <a:headEnd len="sm" w="sm" type="none"/>
            <a:tailEnd len="sm" w="sm" type="none"/>
          </a:ln>
        </p:spPr>
      </p:cxnSp>
      <p:sp>
        <p:nvSpPr>
          <p:cNvPr id="1218" name="Google Shape;1218;p63"/>
          <p:cNvSpPr/>
          <p:nvPr/>
        </p:nvSpPr>
        <p:spPr>
          <a:xfrm>
            <a:off x="228599" y="1776855"/>
            <a:ext cx="697328" cy="1600073"/>
          </a:xfrm>
          <a:prstGeom prst="rect">
            <a:avLst/>
          </a:prstGeom>
          <a:noFill/>
          <a:ln cap="flat" cmpd="sng" w="12700">
            <a:solidFill>
              <a:srgbClr val="0070C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19" name="Google Shape;1219;p63"/>
          <p:cNvSpPr/>
          <p:nvPr/>
        </p:nvSpPr>
        <p:spPr>
          <a:xfrm>
            <a:off x="338593" y="4012930"/>
            <a:ext cx="642892" cy="2057062"/>
          </a:xfrm>
          <a:prstGeom prst="rect">
            <a:avLst/>
          </a:prstGeom>
          <a:noFill/>
          <a:ln cap="flat" cmpd="sng" w="12700">
            <a:solidFill>
              <a:srgbClr val="0070C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220" name="Google Shape;1220;p63"/>
          <p:cNvSpPr txBox="1"/>
          <p:nvPr/>
        </p:nvSpPr>
        <p:spPr>
          <a:xfrm>
            <a:off x="1493981" y="1309818"/>
            <a:ext cx="1791979" cy="477054"/>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B0F0"/>
                </a:solidFill>
                <a:latin typeface="Arial"/>
                <a:ea typeface="Arial"/>
                <a:cs typeface="Arial"/>
                <a:sym typeface="Arial"/>
              </a:rPr>
              <a:t>2023 Median: 15.8x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000"/>
              <a:buFont typeface="Arial"/>
              <a:buNone/>
            </a:pPr>
            <a:r>
              <a:rPr b="1" i="0" lang="en-US" sz="1000" u="none" cap="none" strike="noStrike">
                <a:solidFill>
                  <a:srgbClr val="00B0F0"/>
                </a:solidFill>
                <a:latin typeface="Arial"/>
                <a:ea typeface="Arial"/>
                <a:cs typeface="Arial"/>
                <a:sym typeface="Arial"/>
              </a:rPr>
              <a:t>2024 Median: 15.1x</a:t>
            </a:r>
            <a:endParaRPr b="0" i="0" sz="1400" u="none" cap="none" strike="noStrike">
              <a:solidFill>
                <a:srgbClr val="000000"/>
              </a:solidFill>
              <a:latin typeface="Arial"/>
              <a:ea typeface="Arial"/>
              <a:cs typeface="Arial"/>
              <a:sym typeface="Arial"/>
            </a:endParaRPr>
          </a:p>
        </p:txBody>
      </p:sp>
      <p:sp>
        <p:nvSpPr>
          <p:cNvPr id="1221" name="Google Shape;1221;p63"/>
          <p:cNvSpPr txBox="1"/>
          <p:nvPr/>
        </p:nvSpPr>
        <p:spPr>
          <a:xfrm>
            <a:off x="1530043" y="3731555"/>
            <a:ext cx="1791979" cy="477054"/>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B0F0"/>
                </a:solidFill>
                <a:latin typeface="Arial"/>
                <a:ea typeface="Arial"/>
                <a:cs typeface="Arial"/>
                <a:sym typeface="Arial"/>
              </a:rPr>
              <a:t>2023 Median: 18.7x</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000"/>
              <a:buFont typeface="Arial"/>
              <a:buNone/>
            </a:pPr>
            <a:r>
              <a:rPr b="1" i="0" lang="en-US" sz="1000" u="none" cap="none" strike="noStrike">
                <a:solidFill>
                  <a:srgbClr val="00B0F0"/>
                </a:solidFill>
                <a:latin typeface="Arial"/>
                <a:ea typeface="Arial"/>
                <a:cs typeface="Arial"/>
                <a:sym typeface="Arial"/>
              </a:rPr>
              <a:t>2024 Median: 18.7x</a:t>
            </a:r>
            <a:endParaRPr b="0" i="0" sz="1000" u="none" cap="none" strike="noStrike">
              <a:solidFill>
                <a:srgbClr val="000000"/>
              </a:solidFill>
              <a:latin typeface="Arial"/>
              <a:ea typeface="Arial"/>
              <a:cs typeface="Arial"/>
              <a:sym typeface="Arial"/>
            </a:endParaRPr>
          </a:p>
        </p:txBody>
      </p:sp>
      <p:sp>
        <p:nvSpPr>
          <p:cNvPr id="1222" name="Google Shape;1222;p6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223" name="Google Shape;1223;p63"/>
          <p:cNvSpPr txBox="1"/>
          <p:nvPr/>
        </p:nvSpPr>
        <p:spPr>
          <a:xfrm>
            <a:off x="1308805" y="6349695"/>
            <a:ext cx="7110607" cy="482600"/>
          </a:xfrm>
          <a:prstGeom prst="rect">
            <a:avLst/>
          </a:prstGeom>
          <a:noFill/>
          <a:ln>
            <a:noFill/>
          </a:ln>
        </p:spPr>
        <p:txBody>
          <a:bodyPr anchorCtr="0" anchor="t" bIns="0" lIns="45700" spcFirstLastPara="1" rIns="45700" wrap="square" tIns="0">
            <a:normAutofit/>
          </a:bodyPr>
          <a:lstStyle/>
          <a:p>
            <a:pPr indent="0" lvl="0" marL="0" marR="0" rtl="0" algn="l">
              <a:lnSpc>
                <a:spcPct val="90000"/>
              </a:lnSpc>
              <a:spcBef>
                <a:spcPts val="0"/>
              </a:spcBef>
              <a:spcAft>
                <a:spcPts val="0"/>
              </a:spcAft>
              <a:buClr>
                <a:srgbClr val="7F7F7F"/>
              </a:buClr>
              <a:buSzPts val="800"/>
              <a:buFont typeface="Arial"/>
              <a:buNone/>
            </a:pPr>
            <a:r>
              <a:rPr b="0" i="1" lang="en-US" sz="800" u="none" cap="none" strike="noStrike">
                <a:solidFill>
                  <a:srgbClr val="A5A5A5"/>
                </a:solidFill>
                <a:latin typeface="Arial"/>
                <a:ea typeface="Arial"/>
                <a:cs typeface="Arial"/>
                <a:sym typeface="Arial"/>
              </a:rPr>
              <a:t>Source: CapIQ</a:t>
            </a:r>
            <a:endParaRPr b="0" i="1" sz="800" u="none" cap="none" strike="noStrike">
              <a:solidFill>
                <a:srgbClr val="A5A5A5"/>
              </a:solidFill>
              <a:latin typeface="Arial"/>
              <a:ea typeface="Arial"/>
              <a:cs typeface="Arial"/>
              <a:sym typeface="Arial"/>
            </a:endParaRPr>
          </a:p>
        </p:txBody>
      </p:sp>
      <p:graphicFrame>
        <p:nvGraphicFramePr>
          <p:cNvPr id="1224" name="Google Shape;1224;p63"/>
          <p:cNvGraphicFramePr/>
          <p:nvPr/>
        </p:nvGraphicFramePr>
        <p:xfrm>
          <a:off x="82655" y="1145822"/>
          <a:ext cx="8686800" cy="2745068"/>
        </p:xfrm>
        <a:graphic>
          <a:graphicData uri="http://schemas.openxmlformats.org/drawingml/2006/chart">
            <c:chart r:id="rId15"/>
          </a:graphicData>
        </a:graphic>
      </p:graphicFrame>
      <p:graphicFrame>
        <p:nvGraphicFramePr>
          <p:cNvPr id="1225" name="Google Shape;1225;p63"/>
          <p:cNvGraphicFramePr/>
          <p:nvPr/>
        </p:nvGraphicFramePr>
        <p:xfrm>
          <a:off x="151491" y="3738365"/>
          <a:ext cx="8707521" cy="2745068"/>
        </p:xfrm>
        <a:graphic>
          <a:graphicData uri="http://schemas.openxmlformats.org/drawingml/2006/chart">
            <c:chart r:id="rId16"/>
          </a:graphicData>
        </a:graphic>
      </p:graphicFrame>
      <p:cxnSp>
        <p:nvCxnSpPr>
          <p:cNvPr id="1226" name="Google Shape;1226;p63"/>
          <p:cNvCxnSpPr/>
          <p:nvPr/>
        </p:nvCxnSpPr>
        <p:spPr>
          <a:xfrm>
            <a:off x="247090" y="5465344"/>
            <a:ext cx="8482929" cy="17995"/>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2"/>
          <p:cNvSpPr txBox="1"/>
          <p:nvPr>
            <p:ph idx="1" type="body"/>
          </p:nvPr>
        </p:nvSpPr>
        <p:spPr>
          <a:xfrm>
            <a:off x="228599" y="980189"/>
            <a:ext cx="8686801"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Due to its unique product offerings, the market is confident in AVAV’s ability to generate revenue and EBITDA in the future</a:t>
            </a:r>
            <a:endParaRPr sz="1000">
              <a:latin typeface="Arial"/>
              <a:ea typeface="Arial"/>
              <a:cs typeface="Arial"/>
              <a:sym typeface="Arial"/>
            </a:endParaRPr>
          </a:p>
        </p:txBody>
      </p:sp>
      <p:sp>
        <p:nvSpPr>
          <p:cNvPr id="1233" name="Google Shape;1233;p12"/>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Industry Multiple Evolution</a:t>
            </a:r>
            <a:endParaRPr sz="2200"/>
          </a:p>
        </p:txBody>
      </p:sp>
      <p:sp>
        <p:nvSpPr>
          <p:cNvPr id="1234" name="Google Shape;1234;p12"/>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lt2"/>
              </a:buClr>
              <a:buSzPts val="800"/>
              <a:buNone/>
            </a:pPr>
            <a:r>
              <a:rPr i="1" lang="en-US">
                <a:solidFill>
                  <a:schemeClr val="lt2"/>
                </a:solidFill>
              </a:rPr>
              <a:t>Source: S&amp;P Capital IQ</a:t>
            </a:r>
            <a:endParaRPr/>
          </a:p>
        </p:txBody>
      </p:sp>
      <p:sp>
        <p:nvSpPr>
          <p:cNvPr id="1235" name="Google Shape;1235;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grpSp>
        <p:nvGrpSpPr>
          <p:cNvPr id="1236" name="Google Shape;1236;p12"/>
          <p:cNvGrpSpPr/>
          <p:nvPr/>
        </p:nvGrpSpPr>
        <p:grpSpPr>
          <a:xfrm>
            <a:off x="228597" y="1522565"/>
            <a:ext cx="4114800" cy="276999"/>
            <a:chOff x="228597" y="1522565"/>
            <a:chExt cx="4114800" cy="276999"/>
          </a:xfrm>
        </p:grpSpPr>
        <p:cxnSp>
          <p:nvCxnSpPr>
            <p:cNvPr id="1237" name="Google Shape;1237;p12"/>
            <p:cNvCxnSpPr/>
            <p:nvPr/>
          </p:nvCxnSpPr>
          <p:spPr>
            <a:xfrm>
              <a:off x="228597" y="1799564"/>
              <a:ext cx="4114800" cy="0"/>
            </a:xfrm>
            <a:prstGeom prst="straightConnector1">
              <a:avLst/>
            </a:prstGeom>
            <a:noFill/>
            <a:ln cap="flat" cmpd="sng" w="9525">
              <a:solidFill>
                <a:schemeClr val="dk1"/>
              </a:solidFill>
              <a:prstDash val="solid"/>
              <a:miter lim="800000"/>
              <a:headEnd len="sm" w="sm" type="none"/>
              <a:tailEnd len="sm" w="sm" type="none"/>
            </a:ln>
          </p:spPr>
        </p:cxnSp>
        <p:sp>
          <p:nvSpPr>
            <p:cNvPr id="1238" name="Google Shape;1238;p12"/>
            <p:cNvSpPr txBox="1"/>
            <p:nvPr/>
          </p:nvSpPr>
          <p:spPr>
            <a:xfrm>
              <a:off x="228600" y="1522565"/>
              <a:ext cx="205740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AV/Forward Revenue (3 yr)</a:t>
              </a:r>
              <a:endParaRPr b="0" i="0" sz="1800" u="none" cap="none" strike="noStrike">
                <a:solidFill>
                  <a:schemeClr val="dk1"/>
                </a:solidFill>
                <a:latin typeface="Arial"/>
                <a:ea typeface="Arial"/>
                <a:cs typeface="Arial"/>
                <a:sym typeface="Arial"/>
              </a:endParaRPr>
            </a:p>
          </p:txBody>
        </p:sp>
      </p:grpSp>
      <p:graphicFrame>
        <p:nvGraphicFramePr>
          <p:cNvPr id="1239" name="Google Shape;1239;p12"/>
          <p:cNvGraphicFramePr/>
          <p:nvPr/>
        </p:nvGraphicFramePr>
        <p:xfrm>
          <a:off x="228597" y="1912884"/>
          <a:ext cx="4114800" cy="4235663"/>
        </p:xfrm>
        <a:graphic>
          <a:graphicData uri="http://schemas.openxmlformats.org/drawingml/2006/chart">
            <c:chart r:id="rId3"/>
          </a:graphicData>
        </a:graphic>
      </p:graphicFrame>
      <p:graphicFrame>
        <p:nvGraphicFramePr>
          <p:cNvPr id="1240" name="Google Shape;1240;p12"/>
          <p:cNvGraphicFramePr/>
          <p:nvPr/>
        </p:nvGraphicFramePr>
        <p:xfrm>
          <a:off x="4800600" y="1912883"/>
          <a:ext cx="4114800" cy="4235659"/>
        </p:xfrm>
        <a:graphic>
          <a:graphicData uri="http://schemas.openxmlformats.org/drawingml/2006/chart">
            <c:chart r:id="rId4"/>
          </a:graphicData>
        </a:graphic>
      </p:graphicFrame>
      <p:grpSp>
        <p:nvGrpSpPr>
          <p:cNvPr id="1241" name="Google Shape;1241;p12"/>
          <p:cNvGrpSpPr/>
          <p:nvPr/>
        </p:nvGrpSpPr>
        <p:grpSpPr>
          <a:xfrm>
            <a:off x="4800600" y="1522565"/>
            <a:ext cx="4114800" cy="276999"/>
            <a:chOff x="4800600" y="1522565"/>
            <a:chExt cx="4114800" cy="276999"/>
          </a:xfrm>
        </p:grpSpPr>
        <p:cxnSp>
          <p:nvCxnSpPr>
            <p:cNvPr id="1242" name="Google Shape;1242;p12"/>
            <p:cNvCxnSpPr/>
            <p:nvPr/>
          </p:nvCxnSpPr>
          <p:spPr>
            <a:xfrm>
              <a:off x="4800600" y="1799564"/>
              <a:ext cx="4114800" cy="0"/>
            </a:xfrm>
            <a:prstGeom prst="straightConnector1">
              <a:avLst/>
            </a:prstGeom>
            <a:noFill/>
            <a:ln cap="flat" cmpd="sng" w="9525">
              <a:solidFill>
                <a:schemeClr val="dk1"/>
              </a:solidFill>
              <a:prstDash val="solid"/>
              <a:miter lim="800000"/>
              <a:headEnd len="sm" w="sm" type="none"/>
              <a:tailEnd len="sm" w="sm" type="none"/>
            </a:ln>
          </p:spPr>
        </p:cxnSp>
        <p:sp>
          <p:nvSpPr>
            <p:cNvPr id="1243" name="Google Shape;1243;p12"/>
            <p:cNvSpPr txBox="1"/>
            <p:nvPr/>
          </p:nvSpPr>
          <p:spPr>
            <a:xfrm>
              <a:off x="4800600" y="1522565"/>
              <a:ext cx="205740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AV/Forward EBITDA (3 yr)</a:t>
              </a:r>
              <a:endParaRPr b="0" i="0" sz="1800" u="none" cap="none" strike="noStrike">
                <a:solidFill>
                  <a:schemeClr val="dk1"/>
                </a:solidFill>
                <a:latin typeface="Arial"/>
                <a:ea typeface="Arial"/>
                <a:cs typeface="Arial"/>
                <a:sym typeface="Aria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6"/>
          <p:cNvSpPr txBox="1"/>
          <p:nvPr>
            <p:ph idx="1" type="body"/>
          </p:nvPr>
        </p:nvSpPr>
        <p:spPr>
          <a:xfrm>
            <a:off x="228599" y="904775"/>
            <a:ext cx="6861175"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Ample opportunity exists for companies to consolidate and extend their reach into pre-existing markets </a:t>
            </a:r>
            <a:endParaRPr sz="1000">
              <a:latin typeface="Arial"/>
              <a:ea typeface="Arial"/>
              <a:cs typeface="Arial"/>
              <a:sym typeface="Arial"/>
            </a:endParaRPr>
          </a:p>
        </p:txBody>
      </p:sp>
      <p:sp>
        <p:nvSpPr>
          <p:cNvPr id="1249" name="Google Shape;1249;p16"/>
          <p:cNvSpPr txBox="1"/>
          <p:nvPr>
            <p:ph idx="3" type="body"/>
          </p:nvPr>
        </p:nvSpPr>
        <p:spPr>
          <a:xfrm>
            <a:off x="1184114" y="6259897"/>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rPr i="1" lang="en-US">
                <a:solidFill>
                  <a:srgbClr val="A5A5A5"/>
                </a:solidFill>
              </a:rPr>
              <a:t>Sources: CapIQ, Factset, Sec Filings, Company Press Releases, DefenseNews, SPACENEWS</a:t>
            </a:r>
            <a:endParaRPr i="1">
              <a:solidFill>
                <a:srgbClr val="A5A5A5"/>
              </a:solidFill>
            </a:endParaRPr>
          </a:p>
        </p:txBody>
      </p:sp>
      <p:sp>
        <p:nvSpPr>
          <p:cNvPr id="1250" name="Google Shape;1250;p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251" name="Google Shape;1251;p16"/>
          <p:cNvSpPr txBox="1"/>
          <p:nvPr>
            <p:ph idx="2" type="body"/>
          </p:nvPr>
        </p:nvSpPr>
        <p:spPr>
          <a:xfrm>
            <a:off x="228599" y="468113"/>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Precedent Transactions</a:t>
            </a:r>
            <a:endParaRPr sz="2200"/>
          </a:p>
        </p:txBody>
      </p:sp>
      <p:grpSp>
        <p:nvGrpSpPr>
          <p:cNvPr id="1252" name="Google Shape;1252;p16"/>
          <p:cNvGrpSpPr/>
          <p:nvPr/>
        </p:nvGrpSpPr>
        <p:grpSpPr>
          <a:xfrm>
            <a:off x="228598" y="1258769"/>
            <a:ext cx="2082455" cy="438307"/>
            <a:chOff x="228598" y="1112864"/>
            <a:chExt cx="2082455" cy="438307"/>
          </a:xfrm>
        </p:grpSpPr>
        <p:sp>
          <p:nvSpPr>
            <p:cNvPr id="1253" name="Google Shape;1253;p16"/>
            <p:cNvSpPr txBox="1"/>
            <p:nvPr/>
          </p:nvSpPr>
          <p:spPr>
            <a:xfrm>
              <a:off x="228598" y="1112864"/>
              <a:ext cx="2082455"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CDFF"/>
                </a:buClr>
                <a:buSzPts val="1200"/>
                <a:buFont typeface="Arial"/>
                <a:buNone/>
              </a:pPr>
              <a:r>
                <a:rPr b="1" i="0" lang="en-US" sz="1200" u="none" cap="none" strike="noStrike">
                  <a:solidFill>
                    <a:srgbClr val="00CDFF"/>
                  </a:solidFill>
                  <a:latin typeface="Arial"/>
                  <a:ea typeface="Arial"/>
                  <a:cs typeface="Arial"/>
                  <a:sym typeface="Arial"/>
                </a:rPr>
                <a:t>AV/EBITDA</a:t>
              </a:r>
              <a:endParaRPr b="0" i="0" sz="1800" u="none" cap="none" strike="noStrike">
                <a:solidFill>
                  <a:schemeClr val="dk1"/>
                </a:solidFill>
                <a:latin typeface="Arial"/>
                <a:ea typeface="Arial"/>
                <a:cs typeface="Arial"/>
                <a:sym typeface="Arial"/>
              </a:endParaRPr>
            </a:p>
          </p:txBody>
        </p:sp>
        <p:sp>
          <p:nvSpPr>
            <p:cNvPr id="1254" name="Google Shape;1254;p16"/>
            <p:cNvSpPr txBox="1"/>
            <p:nvPr/>
          </p:nvSpPr>
          <p:spPr>
            <a:xfrm>
              <a:off x="228599" y="1304950"/>
              <a:ext cx="1579180"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Transaction Price ($MM)</a:t>
              </a:r>
              <a:endParaRPr b="0" i="0" sz="1800" u="none" cap="none" strike="noStrike">
                <a:solidFill>
                  <a:schemeClr val="dk1"/>
                </a:solidFill>
                <a:latin typeface="Arial"/>
                <a:ea typeface="Arial"/>
                <a:cs typeface="Arial"/>
                <a:sym typeface="Arial"/>
              </a:endParaRPr>
            </a:p>
          </p:txBody>
        </p:sp>
      </p:grpSp>
      <p:sp>
        <p:nvSpPr>
          <p:cNvPr id="1255" name="Google Shape;1255;p16"/>
          <p:cNvSpPr/>
          <p:nvPr/>
        </p:nvSpPr>
        <p:spPr>
          <a:xfrm>
            <a:off x="1505989" y="1742058"/>
            <a:ext cx="575131" cy="2130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$4684</a:t>
            </a:r>
            <a:endParaRPr b="0" i="0" sz="1800" u="none" cap="none" strike="noStrike">
              <a:solidFill>
                <a:schemeClr val="dk1"/>
              </a:solidFill>
              <a:latin typeface="Arial"/>
              <a:ea typeface="Arial"/>
              <a:cs typeface="Arial"/>
              <a:sym typeface="Arial"/>
            </a:endParaRPr>
          </a:p>
        </p:txBody>
      </p:sp>
      <p:graphicFrame>
        <p:nvGraphicFramePr>
          <p:cNvPr id="1256" name="Google Shape;1256;p16"/>
          <p:cNvGraphicFramePr/>
          <p:nvPr/>
        </p:nvGraphicFramePr>
        <p:xfrm>
          <a:off x="216780" y="1845450"/>
          <a:ext cx="8686802" cy="1647625"/>
        </p:xfrm>
        <a:graphic>
          <a:graphicData uri="http://schemas.openxmlformats.org/drawingml/2006/chart">
            <c:chart r:id="rId3"/>
          </a:graphicData>
        </a:graphic>
      </p:graphicFrame>
      <p:pic>
        <p:nvPicPr>
          <p:cNvPr id="1257" name="Google Shape;1257;p16"/>
          <p:cNvPicPr preferRelativeResize="0"/>
          <p:nvPr/>
        </p:nvPicPr>
        <p:blipFill rotWithShape="1">
          <a:blip r:embed="rId4">
            <a:alphaModFix/>
          </a:blip>
          <a:srcRect b="0" l="0" r="0" t="0"/>
          <a:stretch/>
        </p:blipFill>
        <p:spPr>
          <a:xfrm>
            <a:off x="992405" y="3995298"/>
            <a:ext cx="1502084" cy="382287"/>
          </a:xfrm>
          <a:prstGeom prst="rect">
            <a:avLst/>
          </a:prstGeom>
          <a:noFill/>
          <a:ln>
            <a:noFill/>
          </a:ln>
        </p:spPr>
      </p:pic>
      <p:pic>
        <p:nvPicPr>
          <p:cNvPr descr="L3Harris Technologies logo in transparent PNG and vectorized SVG formats" id="1258" name="Google Shape;1258;p16"/>
          <p:cNvPicPr preferRelativeResize="0"/>
          <p:nvPr/>
        </p:nvPicPr>
        <p:blipFill rotWithShape="1">
          <a:blip r:embed="rId5">
            <a:alphaModFix/>
          </a:blip>
          <a:srcRect b="0" l="0" r="0" t="0"/>
          <a:stretch/>
        </p:blipFill>
        <p:spPr>
          <a:xfrm>
            <a:off x="992405" y="3573275"/>
            <a:ext cx="1384036" cy="382292"/>
          </a:xfrm>
          <a:prstGeom prst="rect">
            <a:avLst/>
          </a:prstGeom>
          <a:noFill/>
          <a:ln>
            <a:noFill/>
          </a:ln>
        </p:spPr>
      </p:pic>
      <p:pic>
        <p:nvPicPr>
          <p:cNvPr id="1259" name="Google Shape;1259;p16"/>
          <p:cNvPicPr preferRelativeResize="0"/>
          <p:nvPr/>
        </p:nvPicPr>
        <p:blipFill rotWithShape="1">
          <a:blip r:embed="rId6">
            <a:alphaModFix/>
          </a:blip>
          <a:srcRect b="0" l="0" r="0" t="0"/>
          <a:stretch/>
        </p:blipFill>
        <p:spPr>
          <a:xfrm>
            <a:off x="2758326" y="3999388"/>
            <a:ext cx="1502084" cy="430806"/>
          </a:xfrm>
          <a:prstGeom prst="rect">
            <a:avLst/>
          </a:prstGeom>
          <a:noFill/>
          <a:ln>
            <a:noFill/>
          </a:ln>
        </p:spPr>
      </p:pic>
      <p:pic>
        <p:nvPicPr>
          <p:cNvPr descr="KKR Logo and symbol, meaning, history, PNG, brand" id="1260" name="Google Shape;1260;p16"/>
          <p:cNvPicPr preferRelativeResize="0"/>
          <p:nvPr/>
        </p:nvPicPr>
        <p:blipFill rotWithShape="1">
          <a:blip r:embed="rId7">
            <a:alphaModFix/>
          </a:blip>
          <a:srcRect b="0" l="0" r="0" t="0"/>
          <a:stretch/>
        </p:blipFill>
        <p:spPr>
          <a:xfrm>
            <a:off x="2967168" y="3362374"/>
            <a:ext cx="1384036" cy="778520"/>
          </a:xfrm>
          <a:prstGeom prst="rect">
            <a:avLst/>
          </a:prstGeom>
          <a:noFill/>
          <a:ln>
            <a:noFill/>
          </a:ln>
        </p:spPr>
      </p:pic>
      <p:pic>
        <p:nvPicPr>
          <p:cNvPr descr="HENSOLDT Avionics | Company A-Z - DCS.aero" id="1261" name="Google Shape;1261;p16"/>
          <p:cNvPicPr preferRelativeResize="0"/>
          <p:nvPr/>
        </p:nvPicPr>
        <p:blipFill rotWithShape="1">
          <a:blip r:embed="rId8">
            <a:alphaModFix/>
          </a:blip>
          <a:srcRect b="0" l="0" r="0" t="0"/>
          <a:stretch/>
        </p:blipFill>
        <p:spPr>
          <a:xfrm>
            <a:off x="4827129" y="3402709"/>
            <a:ext cx="1647625" cy="1647625"/>
          </a:xfrm>
          <a:prstGeom prst="rect">
            <a:avLst/>
          </a:prstGeom>
          <a:noFill/>
          <a:ln>
            <a:noFill/>
          </a:ln>
        </p:spPr>
      </p:pic>
      <p:pic>
        <p:nvPicPr>
          <p:cNvPr id="1262" name="Google Shape;1262;p16"/>
          <p:cNvPicPr preferRelativeResize="0"/>
          <p:nvPr/>
        </p:nvPicPr>
        <p:blipFill rotWithShape="1">
          <a:blip r:embed="rId9">
            <a:alphaModFix/>
          </a:blip>
          <a:srcRect b="0" l="0" r="0" t="0"/>
          <a:stretch/>
        </p:blipFill>
        <p:spPr>
          <a:xfrm>
            <a:off x="4730474" y="3626797"/>
            <a:ext cx="1736406" cy="306886"/>
          </a:xfrm>
          <a:prstGeom prst="rect">
            <a:avLst/>
          </a:prstGeom>
          <a:noFill/>
          <a:ln>
            <a:noFill/>
          </a:ln>
        </p:spPr>
      </p:pic>
      <p:pic>
        <p:nvPicPr>
          <p:cNvPr descr="Latécoère SA. - Searchlight Capital" id="1263" name="Google Shape;1263;p16"/>
          <p:cNvPicPr preferRelativeResize="0"/>
          <p:nvPr/>
        </p:nvPicPr>
        <p:blipFill rotWithShape="1">
          <a:blip r:embed="rId10">
            <a:alphaModFix/>
          </a:blip>
          <a:srcRect b="0" l="0" r="0" t="0"/>
          <a:stretch/>
        </p:blipFill>
        <p:spPr>
          <a:xfrm>
            <a:off x="6860749" y="4040978"/>
            <a:ext cx="1451468" cy="323907"/>
          </a:xfrm>
          <a:prstGeom prst="rect">
            <a:avLst/>
          </a:prstGeom>
          <a:noFill/>
          <a:ln>
            <a:noFill/>
          </a:ln>
        </p:spPr>
      </p:pic>
      <p:pic>
        <p:nvPicPr>
          <p:cNvPr descr="Searchlight Capital - Wikipedia" id="1264" name="Google Shape;1264;p16"/>
          <p:cNvPicPr preferRelativeResize="0"/>
          <p:nvPr/>
        </p:nvPicPr>
        <p:blipFill rotWithShape="1">
          <a:blip r:embed="rId11">
            <a:alphaModFix/>
          </a:blip>
          <a:srcRect b="0" l="0" r="0" t="0"/>
          <a:stretch/>
        </p:blipFill>
        <p:spPr>
          <a:xfrm>
            <a:off x="7156292" y="3436837"/>
            <a:ext cx="1061821" cy="593655"/>
          </a:xfrm>
          <a:prstGeom prst="rect">
            <a:avLst/>
          </a:prstGeom>
          <a:noFill/>
          <a:ln>
            <a:noFill/>
          </a:ln>
        </p:spPr>
      </p:pic>
      <p:sp>
        <p:nvSpPr>
          <p:cNvPr id="1265" name="Google Shape;1265;p16"/>
          <p:cNvSpPr/>
          <p:nvPr/>
        </p:nvSpPr>
        <p:spPr>
          <a:xfrm>
            <a:off x="3428767" y="1750831"/>
            <a:ext cx="575131" cy="19716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$173</a:t>
            </a:r>
            <a:endParaRPr b="0" i="0" sz="1000" u="none" cap="none" strike="noStrike">
              <a:solidFill>
                <a:schemeClr val="dk1"/>
              </a:solidFill>
              <a:latin typeface="Arial"/>
              <a:ea typeface="Arial"/>
              <a:cs typeface="Arial"/>
              <a:sym typeface="Arial"/>
            </a:endParaRPr>
          </a:p>
        </p:txBody>
      </p:sp>
      <p:sp>
        <p:nvSpPr>
          <p:cNvPr id="1266" name="Google Shape;1266;p16"/>
          <p:cNvSpPr/>
          <p:nvPr/>
        </p:nvSpPr>
        <p:spPr>
          <a:xfrm>
            <a:off x="5351545" y="1742058"/>
            <a:ext cx="654383" cy="19716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$731</a:t>
            </a:r>
            <a:endParaRPr b="0" i="0" sz="1800" u="none" cap="none" strike="noStrike">
              <a:solidFill>
                <a:schemeClr val="dk1"/>
              </a:solidFill>
              <a:latin typeface="Arial"/>
              <a:ea typeface="Arial"/>
              <a:cs typeface="Arial"/>
              <a:sym typeface="Arial"/>
            </a:endParaRPr>
          </a:p>
        </p:txBody>
      </p:sp>
      <p:sp>
        <p:nvSpPr>
          <p:cNvPr id="1267" name="Google Shape;1267;p16"/>
          <p:cNvSpPr/>
          <p:nvPr/>
        </p:nvSpPr>
        <p:spPr>
          <a:xfrm>
            <a:off x="7272789" y="1742058"/>
            <a:ext cx="654383" cy="19716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000"/>
              <a:buFont typeface="Arial"/>
              <a:buNone/>
            </a:pPr>
            <a:r>
              <a:rPr b="0" i="0" lang="en-US" sz="1000" u="none" cap="none" strike="noStrike">
                <a:solidFill>
                  <a:schemeClr val="lt1"/>
                </a:solidFill>
                <a:latin typeface="Arial"/>
                <a:ea typeface="Arial"/>
                <a:cs typeface="Arial"/>
                <a:sym typeface="Arial"/>
              </a:rPr>
              <a:t>$106</a:t>
            </a:r>
            <a:endParaRPr b="0" i="0" sz="1800" u="none" cap="none" strike="noStrike">
              <a:solidFill>
                <a:schemeClr val="dk1"/>
              </a:solidFill>
              <a:latin typeface="Arial"/>
              <a:ea typeface="Arial"/>
              <a:cs typeface="Arial"/>
              <a:sym typeface="Arial"/>
            </a:endParaRPr>
          </a:p>
        </p:txBody>
      </p:sp>
      <p:sp>
        <p:nvSpPr>
          <p:cNvPr id="1268" name="Google Shape;1268;p16"/>
          <p:cNvSpPr/>
          <p:nvPr/>
        </p:nvSpPr>
        <p:spPr>
          <a:xfrm>
            <a:off x="851364" y="4597400"/>
            <a:ext cx="1609568" cy="1477170"/>
          </a:xfrm>
          <a:prstGeom prst="rect">
            <a:avLst/>
          </a:prstGeom>
          <a:no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Attempt to keep up with high demand for missiles and rocket motors</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Added expertise in missile defense systems and hypersonics</a:t>
            </a:r>
            <a:endParaRPr b="0" i="0" sz="1000" u="none" cap="none" strike="noStrike">
              <a:solidFill>
                <a:schemeClr val="dk1"/>
              </a:solidFill>
              <a:latin typeface="Arial"/>
              <a:ea typeface="Arial"/>
              <a:cs typeface="Arial"/>
              <a:sym typeface="Arial"/>
            </a:endParaRPr>
          </a:p>
        </p:txBody>
      </p:sp>
      <p:sp>
        <p:nvSpPr>
          <p:cNvPr id="1269" name="Google Shape;1269;p16"/>
          <p:cNvSpPr/>
          <p:nvPr/>
        </p:nvSpPr>
        <p:spPr>
          <a:xfrm>
            <a:off x="2823479" y="4597400"/>
            <a:ext cx="1609568" cy="1477170"/>
          </a:xfrm>
          <a:prstGeom prst="rect">
            <a:avLst/>
          </a:prstGeom>
          <a:no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Voluntary takeover resulting from undervaluation of space stocks</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Potential for expedited growth as a private company</a:t>
            </a:r>
            <a:endParaRPr b="0" i="0" sz="1800" u="none" cap="none" strike="noStrike">
              <a:solidFill>
                <a:schemeClr val="dk1"/>
              </a:solidFill>
              <a:latin typeface="Arial"/>
              <a:ea typeface="Arial"/>
              <a:cs typeface="Arial"/>
              <a:sym typeface="Arial"/>
            </a:endParaRPr>
          </a:p>
        </p:txBody>
      </p:sp>
      <p:sp>
        <p:nvSpPr>
          <p:cNvPr id="1270" name="Google Shape;1270;p16"/>
          <p:cNvSpPr/>
          <p:nvPr/>
        </p:nvSpPr>
        <p:spPr>
          <a:xfrm>
            <a:off x="4804057" y="4597400"/>
            <a:ext cx="1609569" cy="1477170"/>
          </a:xfrm>
          <a:prstGeom prst="rect">
            <a:avLst/>
          </a:prstGeom>
          <a:no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25.1% stake acquired to extend reach over European Defense Electronics market</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Allowed Leonardo to further expand into sensors and robotics	 </a:t>
            </a:r>
            <a:endParaRPr b="0" i="0" sz="1800" u="none" cap="none" strike="noStrike">
              <a:solidFill>
                <a:schemeClr val="dk1"/>
              </a:solidFill>
              <a:latin typeface="Arial"/>
              <a:ea typeface="Arial"/>
              <a:cs typeface="Arial"/>
              <a:sym typeface="Arial"/>
            </a:endParaRPr>
          </a:p>
        </p:txBody>
      </p:sp>
      <p:sp>
        <p:nvSpPr>
          <p:cNvPr id="1271" name="Google Shape;1271;p16"/>
          <p:cNvSpPr/>
          <p:nvPr/>
        </p:nvSpPr>
        <p:spPr>
          <a:xfrm>
            <a:off x="6776169" y="4597400"/>
            <a:ext cx="1647625" cy="1477170"/>
          </a:xfrm>
          <a:prstGeom prst="rect">
            <a:avLst/>
          </a:prstGeom>
          <a:no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Desire to employ growth strategies in aerostructure market</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Demonstrates necessary size required in A&amp;D industry to build profitable relationships</a:t>
            </a:r>
            <a:endParaRPr b="0" i="0" sz="1800" u="none" cap="none" strike="noStrike">
              <a:solidFill>
                <a:schemeClr val="dk1"/>
              </a:solidFill>
              <a:latin typeface="Arial"/>
              <a:ea typeface="Arial"/>
              <a:cs typeface="Arial"/>
              <a:sym typeface="Arial"/>
            </a:endParaRPr>
          </a:p>
        </p:txBody>
      </p:sp>
      <p:graphicFrame>
        <p:nvGraphicFramePr>
          <p:cNvPr id="1272" name="Google Shape;1272;p16"/>
          <p:cNvGraphicFramePr/>
          <p:nvPr/>
        </p:nvGraphicFramePr>
        <p:xfrm>
          <a:off x="240418" y="1855070"/>
          <a:ext cx="8686800" cy="1750706"/>
        </p:xfrm>
        <a:graphic>
          <a:graphicData uri="http://schemas.openxmlformats.org/drawingml/2006/chart">
            <c:chart r:id="rId12"/>
          </a:graphicData>
        </a:graphic>
      </p:graphicFrame>
      <p:cxnSp>
        <p:nvCxnSpPr>
          <p:cNvPr id="1273" name="Google Shape;1273;p16"/>
          <p:cNvCxnSpPr/>
          <p:nvPr/>
        </p:nvCxnSpPr>
        <p:spPr>
          <a:xfrm>
            <a:off x="787400" y="2353733"/>
            <a:ext cx="7812230" cy="0"/>
          </a:xfrm>
          <a:prstGeom prst="straightConnector1">
            <a:avLst/>
          </a:prstGeom>
          <a:noFill/>
          <a:ln cap="flat" cmpd="sng" w="12700">
            <a:solidFill>
              <a:schemeClr val="accent1"/>
            </a:solidFill>
            <a:prstDash val="dash"/>
            <a:miter lim="800000"/>
            <a:headEnd len="sm" w="sm" type="none"/>
            <a:tailEnd len="sm" w="sm" type="none"/>
          </a:ln>
        </p:spPr>
      </p:cxnSp>
      <p:sp>
        <p:nvSpPr>
          <p:cNvPr id="1274" name="Google Shape;1274;p16"/>
          <p:cNvSpPr/>
          <p:nvPr/>
        </p:nvSpPr>
        <p:spPr>
          <a:xfrm>
            <a:off x="7565923" y="2111790"/>
            <a:ext cx="1002134" cy="197165"/>
          </a:xfrm>
          <a:prstGeom prst="rect">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Median: 16.9x</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pic>
        <p:nvPicPr>
          <p:cNvPr descr="Sierra Technical Services | LinkedIn" id="1279" name="Google Shape;1279;p17"/>
          <p:cNvPicPr preferRelativeResize="0"/>
          <p:nvPr/>
        </p:nvPicPr>
        <p:blipFill rotWithShape="1">
          <a:blip r:embed="rId3">
            <a:alphaModFix/>
          </a:blip>
          <a:srcRect b="24641" l="0" r="0" t="22311"/>
          <a:stretch/>
        </p:blipFill>
        <p:spPr>
          <a:xfrm>
            <a:off x="1777720" y="1617785"/>
            <a:ext cx="1245158" cy="660531"/>
          </a:xfrm>
          <a:prstGeom prst="rect">
            <a:avLst/>
          </a:prstGeom>
          <a:noFill/>
          <a:ln>
            <a:noFill/>
          </a:ln>
        </p:spPr>
      </p:pic>
      <p:sp>
        <p:nvSpPr>
          <p:cNvPr id="1280" name="Google Shape;1280;p17"/>
          <p:cNvSpPr/>
          <p:nvPr/>
        </p:nvSpPr>
        <p:spPr>
          <a:xfrm>
            <a:off x="1777720" y="1617785"/>
            <a:ext cx="1245159" cy="623516"/>
          </a:xfrm>
          <a:prstGeom prst="rect">
            <a:avLst/>
          </a:prstGeom>
          <a:no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81" name="Google Shape;1281;p17"/>
          <p:cNvSpPr txBox="1"/>
          <p:nvPr>
            <p:ph idx="1" type="body"/>
          </p:nvPr>
        </p:nvSpPr>
        <p:spPr>
          <a:xfrm>
            <a:off x="228599" y="975219"/>
            <a:ext cx="6861175"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Desires to grow, have access to new technology, and offer a wider range of services fuel transactions</a:t>
            </a:r>
            <a:endParaRPr sz="1000">
              <a:latin typeface="Arial"/>
              <a:ea typeface="Arial"/>
              <a:cs typeface="Arial"/>
              <a:sym typeface="Arial"/>
            </a:endParaRPr>
          </a:p>
        </p:txBody>
      </p:sp>
      <p:sp>
        <p:nvSpPr>
          <p:cNvPr id="1282" name="Google Shape;1282;p17"/>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rPr i="1" lang="en-US">
                <a:solidFill>
                  <a:srgbClr val="A5A5A5"/>
                </a:solidFill>
              </a:rPr>
              <a:t>Sources: CapIQ, FlightGlobal, DEFENSE DAILY, Company Statements</a:t>
            </a:r>
            <a:endParaRPr>
              <a:solidFill>
                <a:srgbClr val="A5A5A5"/>
              </a:solidFill>
            </a:endParaRPr>
          </a:p>
        </p:txBody>
      </p:sp>
      <p:sp>
        <p:nvSpPr>
          <p:cNvPr id="1283" name="Google Shape;1283;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284" name="Google Shape;1284;p17"/>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Comparable Transactions Rationale</a:t>
            </a:r>
            <a:endParaRPr sz="2200"/>
          </a:p>
        </p:txBody>
      </p:sp>
      <p:sp>
        <p:nvSpPr>
          <p:cNvPr id="1285" name="Google Shape;1285;p17"/>
          <p:cNvSpPr/>
          <p:nvPr/>
        </p:nvSpPr>
        <p:spPr>
          <a:xfrm>
            <a:off x="228599" y="1617785"/>
            <a:ext cx="1245159"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86" name="Google Shape;1286;p17"/>
          <p:cNvSpPr/>
          <p:nvPr/>
        </p:nvSpPr>
        <p:spPr>
          <a:xfrm>
            <a:off x="228599" y="2523082"/>
            <a:ext cx="1245159"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87" name="Google Shape;1287;p17"/>
          <p:cNvSpPr/>
          <p:nvPr/>
        </p:nvSpPr>
        <p:spPr>
          <a:xfrm>
            <a:off x="228599" y="3428379"/>
            <a:ext cx="1245159"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88" name="Google Shape;1288;p17"/>
          <p:cNvSpPr/>
          <p:nvPr/>
        </p:nvSpPr>
        <p:spPr>
          <a:xfrm>
            <a:off x="228599" y="4333676"/>
            <a:ext cx="1245159"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89" name="Google Shape;1289;p17"/>
          <p:cNvSpPr/>
          <p:nvPr/>
        </p:nvSpPr>
        <p:spPr>
          <a:xfrm>
            <a:off x="228599" y="5238973"/>
            <a:ext cx="1245159"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90" name="Google Shape;1290;p17"/>
          <p:cNvSpPr/>
          <p:nvPr/>
        </p:nvSpPr>
        <p:spPr>
          <a:xfrm>
            <a:off x="1777720" y="2523082"/>
            <a:ext cx="1245159"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91" name="Google Shape;1291;p17"/>
          <p:cNvSpPr/>
          <p:nvPr/>
        </p:nvSpPr>
        <p:spPr>
          <a:xfrm>
            <a:off x="1777720" y="3428379"/>
            <a:ext cx="1245159"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92" name="Google Shape;1292;p17"/>
          <p:cNvSpPr/>
          <p:nvPr/>
        </p:nvSpPr>
        <p:spPr>
          <a:xfrm>
            <a:off x="1777720" y="4333676"/>
            <a:ext cx="1245159"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93" name="Google Shape;1293;p17"/>
          <p:cNvSpPr/>
          <p:nvPr/>
        </p:nvSpPr>
        <p:spPr>
          <a:xfrm>
            <a:off x="1777720" y="5238973"/>
            <a:ext cx="1245159"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t/>
            </a:r>
            <a:endParaRPr b="0" i="0" sz="1000" u="none" cap="none" strike="noStrike">
              <a:solidFill>
                <a:schemeClr val="lt1"/>
              </a:solidFill>
              <a:latin typeface="Arial"/>
              <a:ea typeface="Arial"/>
              <a:cs typeface="Arial"/>
              <a:sym typeface="Arial"/>
            </a:endParaRPr>
          </a:p>
        </p:txBody>
      </p:sp>
      <p:sp>
        <p:nvSpPr>
          <p:cNvPr id="1294" name="Google Shape;1294;p17"/>
          <p:cNvSpPr/>
          <p:nvPr/>
        </p:nvSpPr>
        <p:spPr>
          <a:xfrm>
            <a:off x="3326842" y="1617785"/>
            <a:ext cx="692500"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$27</a:t>
            </a:r>
            <a:endParaRPr b="0" i="0" sz="1000" u="none" cap="none" strike="noStrike">
              <a:solidFill>
                <a:schemeClr val="dk1"/>
              </a:solidFill>
              <a:latin typeface="Arial"/>
              <a:ea typeface="Arial"/>
              <a:cs typeface="Arial"/>
              <a:sym typeface="Arial"/>
            </a:endParaRPr>
          </a:p>
        </p:txBody>
      </p:sp>
      <p:sp>
        <p:nvSpPr>
          <p:cNvPr id="1295" name="Google Shape;1295;p17"/>
          <p:cNvSpPr/>
          <p:nvPr/>
        </p:nvSpPr>
        <p:spPr>
          <a:xfrm>
            <a:off x="3326842" y="2523082"/>
            <a:ext cx="692500"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$40</a:t>
            </a:r>
            <a:endParaRPr b="0" i="0" sz="1800" u="none" cap="none" strike="noStrike">
              <a:solidFill>
                <a:schemeClr val="dk1"/>
              </a:solidFill>
              <a:latin typeface="Arial"/>
              <a:ea typeface="Arial"/>
              <a:cs typeface="Arial"/>
              <a:sym typeface="Arial"/>
            </a:endParaRPr>
          </a:p>
        </p:txBody>
      </p:sp>
      <p:sp>
        <p:nvSpPr>
          <p:cNvPr id="1296" name="Google Shape;1296;p17"/>
          <p:cNvSpPr/>
          <p:nvPr/>
        </p:nvSpPr>
        <p:spPr>
          <a:xfrm>
            <a:off x="3326842" y="3410364"/>
            <a:ext cx="692500"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$77</a:t>
            </a:r>
            <a:endParaRPr b="0" i="0" sz="1800" u="none" cap="none" strike="noStrike">
              <a:solidFill>
                <a:schemeClr val="dk1"/>
              </a:solidFill>
              <a:latin typeface="Arial"/>
              <a:ea typeface="Arial"/>
              <a:cs typeface="Arial"/>
              <a:sym typeface="Arial"/>
            </a:endParaRPr>
          </a:p>
        </p:txBody>
      </p:sp>
      <p:sp>
        <p:nvSpPr>
          <p:cNvPr id="1297" name="Google Shape;1297;p17"/>
          <p:cNvSpPr/>
          <p:nvPr/>
        </p:nvSpPr>
        <p:spPr>
          <a:xfrm>
            <a:off x="3326842" y="4333676"/>
            <a:ext cx="692500"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$155</a:t>
            </a:r>
            <a:endParaRPr b="0" i="0" sz="1800" u="none" cap="none" strike="noStrike">
              <a:solidFill>
                <a:schemeClr val="dk1"/>
              </a:solidFill>
              <a:latin typeface="Arial"/>
              <a:ea typeface="Arial"/>
              <a:cs typeface="Arial"/>
              <a:sym typeface="Arial"/>
            </a:endParaRPr>
          </a:p>
        </p:txBody>
      </p:sp>
      <p:sp>
        <p:nvSpPr>
          <p:cNvPr id="1298" name="Google Shape;1298;p17"/>
          <p:cNvSpPr/>
          <p:nvPr/>
        </p:nvSpPr>
        <p:spPr>
          <a:xfrm>
            <a:off x="3326842" y="5238973"/>
            <a:ext cx="692500" cy="623516"/>
          </a:xfrm>
          <a:prstGeom prst="rect">
            <a:avLst/>
          </a:prstGeom>
          <a:solidFill>
            <a:schemeClr val="lt1"/>
          </a:solidFill>
          <a:ln cap="flat" cmpd="sng" w="19050">
            <a:solidFill>
              <a:srgbClr val="00CD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1" i="0" lang="en-US" sz="1000" u="none" cap="none" strike="noStrike">
                <a:solidFill>
                  <a:schemeClr val="dk1"/>
                </a:solidFill>
                <a:latin typeface="Arial"/>
                <a:ea typeface="Arial"/>
                <a:cs typeface="Arial"/>
                <a:sym typeface="Arial"/>
              </a:rPr>
              <a:t>$163</a:t>
            </a:r>
            <a:endParaRPr b="0" i="0" sz="1800" u="none" cap="none" strike="noStrike">
              <a:solidFill>
                <a:schemeClr val="dk1"/>
              </a:solidFill>
              <a:latin typeface="Arial"/>
              <a:ea typeface="Arial"/>
              <a:cs typeface="Arial"/>
              <a:sym typeface="Arial"/>
            </a:endParaRPr>
          </a:p>
        </p:txBody>
      </p:sp>
      <p:sp>
        <p:nvSpPr>
          <p:cNvPr id="1299" name="Google Shape;1299;p17"/>
          <p:cNvSpPr/>
          <p:nvPr/>
        </p:nvSpPr>
        <p:spPr>
          <a:xfrm>
            <a:off x="4323305" y="1617785"/>
            <a:ext cx="4572000" cy="623516"/>
          </a:xfrm>
          <a:prstGeom prst="rect">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Sierra served as an option for Kratos to strengthen their ariel target business offerings </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Targeted for 5GAT platform and success within unmanned system services</a:t>
            </a:r>
            <a:endParaRPr b="0" i="0" sz="1800" u="none" cap="none" strike="noStrike">
              <a:solidFill>
                <a:schemeClr val="dk1"/>
              </a:solidFill>
              <a:latin typeface="Arial"/>
              <a:ea typeface="Arial"/>
              <a:cs typeface="Arial"/>
              <a:sym typeface="Arial"/>
            </a:endParaRPr>
          </a:p>
        </p:txBody>
      </p:sp>
      <p:sp>
        <p:nvSpPr>
          <p:cNvPr id="1300" name="Google Shape;1300;p17"/>
          <p:cNvSpPr/>
          <p:nvPr/>
        </p:nvSpPr>
        <p:spPr>
          <a:xfrm>
            <a:off x="4323305" y="2523082"/>
            <a:ext cx="4572000" cy="623516"/>
          </a:xfrm>
          <a:prstGeom prst="rect">
            <a:avLst/>
          </a:prstGeom>
          <a:solidFill>
            <a:schemeClr val="lt1"/>
          </a:solidFill>
          <a:ln cap="flat" cmpd="sng" w="158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Increase satellite payload production and communication capabilities</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Access to SatixFy’s digital payload chip technologies that are required for advanced digital satellite payloads</a:t>
            </a:r>
            <a:endParaRPr b="0" i="0" sz="1800" u="none" cap="none" strike="noStrike">
              <a:solidFill>
                <a:schemeClr val="dk1"/>
              </a:solidFill>
              <a:latin typeface="Arial"/>
              <a:ea typeface="Arial"/>
              <a:cs typeface="Arial"/>
              <a:sym typeface="Arial"/>
            </a:endParaRPr>
          </a:p>
        </p:txBody>
      </p:sp>
      <p:sp>
        <p:nvSpPr>
          <p:cNvPr id="1301" name="Google Shape;1301;p17"/>
          <p:cNvSpPr/>
          <p:nvPr/>
        </p:nvSpPr>
        <p:spPr>
          <a:xfrm>
            <a:off x="4323305" y="3410364"/>
            <a:ext cx="4572000" cy="623516"/>
          </a:xfrm>
          <a:prstGeom prst="rect">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Wider range of services and production possibilities in flight-control sector and integrated avionic systems</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Desire for a long-term parent company to support growth</a:t>
            </a:r>
            <a:endParaRPr b="0" i="0" sz="1800" u="none" cap="none" strike="noStrike">
              <a:solidFill>
                <a:schemeClr val="dk1"/>
              </a:solidFill>
              <a:latin typeface="Arial"/>
              <a:ea typeface="Arial"/>
              <a:cs typeface="Arial"/>
              <a:sym typeface="Arial"/>
            </a:endParaRPr>
          </a:p>
        </p:txBody>
      </p:sp>
      <p:sp>
        <p:nvSpPr>
          <p:cNvPr id="1302" name="Google Shape;1302;p17"/>
          <p:cNvSpPr/>
          <p:nvPr/>
        </p:nvSpPr>
        <p:spPr>
          <a:xfrm>
            <a:off x="4323305" y="4333676"/>
            <a:ext cx="4572000" cy="623516"/>
          </a:xfrm>
          <a:prstGeom prst="rect">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Attempt to meet growing demand for digitally converged solutions </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Provides Mercury with offerings of visual smart displays to broaden mission processing capabilities</a:t>
            </a:r>
            <a:endParaRPr b="0" i="0" sz="1800" u="none" cap="none" strike="noStrike">
              <a:solidFill>
                <a:schemeClr val="dk1"/>
              </a:solidFill>
              <a:latin typeface="Arial"/>
              <a:ea typeface="Arial"/>
              <a:cs typeface="Arial"/>
              <a:sym typeface="Arial"/>
            </a:endParaRPr>
          </a:p>
        </p:txBody>
      </p:sp>
      <p:sp>
        <p:nvSpPr>
          <p:cNvPr id="1303" name="Google Shape;1303;p17"/>
          <p:cNvSpPr/>
          <p:nvPr/>
        </p:nvSpPr>
        <p:spPr>
          <a:xfrm>
            <a:off x="4323305" y="5238973"/>
            <a:ext cx="4572000" cy="623516"/>
          </a:xfrm>
          <a:prstGeom prst="rect">
            <a:avLst/>
          </a:prstGeom>
          <a:solidFill>
            <a:schemeClr val="lt1"/>
          </a:solid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Noto Sans Symbols"/>
              <a:buChar char="▪"/>
            </a:pPr>
            <a:r>
              <a:rPr b="0" i="0" lang="en-US" sz="1000" u="none" cap="none" strike="noStrike">
                <a:solidFill>
                  <a:schemeClr val="dk1"/>
                </a:solidFill>
                <a:latin typeface="Arial"/>
                <a:ea typeface="Arial"/>
                <a:cs typeface="Arial"/>
                <a:sym typeface="Arial"/>
              </a:rPr>
              <a:t>Potential for Hexcel to deliver the next generation of aerospace materials is heightened by acquiring a leading manufacturer of RF/EMI and microwave absorbing composite materials</a:t>
            </a:r>
            <a:endParaRPr b="0" i="0" sz="1800" u="none" cap="none" strike="noStrike">
              <a:solidFill>
                <a:schemeClr val="dk1"/>
              </a:solidFill>
              <a:latin typeface="Arial"/>
              <a:ea typeface="Arial"/>
              <a:cs typeface="Arial"/>
              <a:sym typeface="Arial"/>
            </a:endParaRPr>
          </a:p>
        </p:txBody>
      </p:sp>
      <p:pic>
        <p:nvPicPr>
          <p:cNvPr descr="Kratos Defense &amp; Security Solutions" id="1304" name="Google Shape;1304;p17"/>
          <p:cNvPicPr preferRelativeResize="0"/>
          <p:nvPr/>
        </p:nvPicPr>
        <p:blipFill rotWithShape="1">
          <a:blip r:embed="rId4">
            <a:alphaModFix/>
          </a:blip>
          <a:srcRect b="0" l="0" r="0" t="0"/>
          <a:stretch/>
        </p:blipFill>
        <p:spPr>
          <a:xfrm>
            <a:off x="256515" y="1682161"/>
            <a:ext cx="1217243" cy="511242"/>
          </a:xfrm>
          <a:prstGeom prst="rect">
            <a:avLst/>
          </a:prstGeom>
          <a:noFill/>
          <a:ln>
            <a:noFill/>
          </a:ln>
        </p:spPr>
      </p:pic>
      <p:pic>
        <p:nvPicPr>
          <p:cNvPr descr="Target with solid fill" id="1305" name="Google Shape;1305;p17"/>
          <p:cNvPicPr preferRelativeResize="0"/>
          <p:nvPr/>
        </p:nvPicPr>
        <p:blipFill rotWithShape="1">
          <a:blip r:embed="rId5">
            <a:alphaModFix/>
          </a:blip>
          <a:srcRect b="0" l="0" r="0" t="0"/>
          <a:stretch/>
        </p:blipFill>
        <p:spPr>
          <a:xfrm>
            <a:off x="1623922" y="1454636"/>
            <a:ext cx="347787" cy="347787"/>
          </a:xfrm>
          <a:prstGeom prst="rect">
            <a:avLst/>
          </a:prstGeom>
          <a:noFill/>
          <a:ln>
            <a:noFill/>
          </a:ln>
        </p:spPr>
      </p:pic>
      <p:pic>
        <p:nvPicPr>
          <p:cNvPr descr="Target with solid fill" id="1306" name="Google Shape;1306;p17"/>
          <p:cNvPicPr preferRelativeResize="0"/>
          <p:nvPr/>
        </p:nvPicPr>
        <p:blipFill rotWithShape="1">
          <a:blip r:embed="rId5">
            <a:alphaModFix/>
          </a:blip>
          <a:srcRect b="0" l="0" r="0" t="0"/>
          <a:stretch/>
        </p:blipFill>
        <p:spPr>
          <a:xfrm>
            <a:off x="1623922" y="2358450"/>
            <a:ext cx="347787" cy="347787"/>
          </a:xfrm>
          <a:prstGeom prst="rect">
            <a:avLst/>
          </a:prstGeom>
          <a:noFill/>
          <a:ln>
            <a:noFill/>
          </a:ln>
        </p:spPr>
      </p:pic>
      <p:pic>
        <p:nvPicPr>
          <p:cNvPr descr="Target with solid fill" id="1307" name="Google Shape;1307;p17"/>
          <p:cNvPicPr preferRelativeResize="0"/>
          <p:nvPr/>
        </p:nvPicPr>
        <p:blipFill rotWithShape="1">
          <a:blip r:embed="rId5">
            <a:alphaModFix/>
          </a:blip>
          <a:srcRect b="0" l="0" r="0" t="0"/>
          <a:stretch/>
        </p:blipFill>
        <p:spPr>
          <a:xfrm>
            <a:off x="1623922" y="3254485"/>
            <a:ext cx="347787" cy="347787"/>
          </a:xfrm>
          <a:prstGeom prst="rect">
            <a:avLst/>
          </a:prstGeom>
          <a:noFill/>
          <a:ln>
            <a:noFill/>
          </a:ln>
        </p:spPr>
      </p:pic>
      <p:pic>
        <p:nvPicPr>
          <p:cNvPr descr="Target with solid fill" id="1308" name="Google Shape;1308;p17"/>
          <p:cNvPicPr preferRelativeResize="0"/>
          <p:nvPr/>
        </p:nvPicPr>
        <p:blipFill rotWithShape="1">
          <a:blip r:embed="rId5">
            <a:alphaModFix/>
          </a:blip>
          <a:srcRect b="0" l="0" r="0" t="0"/>
          <a:stretch/>
        </p:blipFill>
        <p:spPr>
          <a:xfrm>
            <a:off x="1623922" y="4159782"/>
            <a:ext cx="347787" cy="347787"/>
          </a:xfrm>
          <a:prstGeom prst="rect">
            <a:avLst/>
          </a:prstGeom>
          <a:noFill/>
          <a:ln>
            <a:noFill/>
          </a:ln>
        </p:spPr>
      </p:pic>
      <p:pic>
        <p:nvPicPr>
          <p:cNvPr descr="Target with solid fill" id="1309" name="Google Shape;1309;p17"/>
          <p:cNvPicPr preferRelativeResize="0"/>
          <p:nvPr/>
        </p:nvPicPr>
        <p:blipFill rotWithShape="1">
          <a:blip r:embed="rId5">
            <a:alphaModFix/>
          </a:blip>
          <a:srcRect b="0" l="0" r="0" t="0"/>
          <a:stretch/>
        </p:blipFill>
        <p:spPr>
          <a:xfrm>
            <a:off x="1623922" y="5094270"/>
            <a:ext cx="347787" cy="347787"/>
          </a:xfrm>
          <a:prstGeom prst="rect">
            <a:avLst/>
          </a:prstGeom>
          <a:noFill/>
          <a:ln>
            <a:noFill/>
          </a:ln>
        </p:spPr>
      </p:pic>
      <p:pic>
        <p:nvPicPr>
          <p:cNvPr descr="MDA (company) - Wikipedia" id="1310" name="Google Shape;1310;p17"/>
          <p:cNvPicPr preferRelativeResize="0"/>
          <p:nvPr/>
        </p:nvPicPr>
        <p:blipFill rotWithShape="1">
          <a:blip r:embed="rId6">
            <a:alphaModFix/>
          </a:blip>
          <a:srcRect b="0" l="0" r="0" t="0"/>
          <a:stretch/>
        </p:blipFill>
        <p:spPr>
          <a:xfrm>
            <a:off x="348760" y="2647176"/>
            <a:ext cx="1004835" cy="371754"/>
          </a:xfrm>
          <a:prstGeom prst="rect">
            <a:avLst/>
          </a:prstGeom>
          <a:noFill/>
          <a:ln>
            <a:noFill/>
          </a:ln>
        </p:spPr>
      </p:pic>
      <p:pic>
        <p:nvPicPr>
          <p:cNvPr descr="Satixfy Announces Succesful Demonstration for its New ..." id="1311" name="Google Shape;1311;p17"/>
          <p:cNvPicPr preferRelativeResize="0"/>
          <p:nvPr/>
        </p:nvPicPr>
        <p:blipFill rotWithShape="1">
          <a:blip r:embed="rId7">
            <a:alphaModFix/>
          </a:blip>
          <a:srcRect b="0" l="0" r="0" t="0"/>
          <a:stretch/>
        </p:blipFill>
        <p:spPr>
          <a:xfrm>
            <a:off x="2125063" y="2560097"/>
            <a:ext cx="550472" cy="550472"/>
          </a:xfrm>
          <a:prstGeom prst="rect">
            <a:avLst/>
          </a:prstGeom>
          <a:noFill/>
          <a:ln>
            <a:noFill/>
          </a:ln>
        </p:spPr>
      </p:pic>
      <p:pic>
        <p:nvPicPr>
          <p:cNvPr descr="Moog Unveils New, Radiation-Hardened Space Computer to Support the Next  Generation of High-Speed Computing On-Orbit - SpaceNews" id="1312" name="Google Shape;1312;p17"/>
          <p:cNvPicPr preferRelativeResize="0"/>
          <p:nvPr/>
        </p:nvPicPr>
        <p:blipFill rotWithShape="1">
          <a:blip r:embed="rId8">
            <a:alphaModFix/>
          </a:blip>
          <a:srcRect b="38609" l="0" r="0" t="39621"/>
          <a:stretch/>
        </p:blipFill>
        <p:spPr>
          <a:xfrm>
            <a:off x="288680" y="3602273"/>
            <a:ext cx="1124996" cy="275729"/>
          </a:xfrm>
          <a:prstGeom prst="rect">
            <a:avLst/>
          </a:prstGeom>
          <a:noFill/>
          <a:ln>
            <a:noFill/>
          </a:ln>
        </p:spPr>
      </p:pic>
      <p:pic>
        <p:nvPicPr>
          <p:cNvPr descr="Home | Genesys Aerosystems | Mineral Wells, TX" id="1313" name="Google Shape;1313;p17"/>
          <p:cNvPicPr preferRelativeResize="0"/>
          <p:nvPr/>
        </p:nvPicPr>
        <p:blipFill rotWithShape="1">
          <a:blip r:embed="rId9">
            <a:alphaModFix/>
          </a:blip>
          <a:srcRect b="0" l="0" r="0" t="0"/>
          <a:stretch/>
        </p:blipFill>
        <p:spPr>
          <a:xfrm>
            <a:off x="1840033" y="3587162"/>
            <a:ext cx="1120531" cy="295696"/>
          </a:xfrm>
          <a:prstGeom prst="rect">
            <a:avLst/>
          </a:prstGeom>
          <a:noFill/>
          <a:ln>
            <a:noFill/>
          </a:ln>
        </p:spPr>
      </p:pic>
      <p:pic>
        <p:nvPicPr>
          <p:cNvPr descr="Mercury Systems: Innovation That Matters | MRCY" id="1314" name="Google Shape;1314;p17"/>
          <p:cNvPicPr preferRelativeResize="0"/>
          <p:nvPr/>
        </p:nvPicPr>
        <p:blipFill rotWithShape="1">
          <a:blip r:embed="rId10">
            <a:alphaModFix/>
          </a:blip>
          <a:srcRect b="0" l="0" r="0" t="0"/>
          <a:stretch/>
        </p:blipFill>
        <p:spPr>
          <a:xfrm>
            <a:off x="261808" y="4529416"/>
            <a:ext cx="1178741" cy="232036"/>
          </a:xfrm>
          <a:prstGeom prst="rect">
            <a:avLst/>
          </a:prstGeom>
          <a:noFill/>
          <a:ln>
            <a:noFill/>
          </a:ln>
        </p:spPr>
      </p:pic>
      <p:pic>
        <p:nvPicPr>
          <p:cNvPr descr="Avalex Technologies - Aviation and Aerospace Jobs | JSfirm.com" id="1315" name="Google Shape;1315;p17"/>
          <p:cNvPicPr preferRelativeResize="0"/>
          <p:nvPr/>
        </p:nvPicPr>
        <p:blipFill rotWithShape="1">
          <a:blip r:embed="rId11">
            <a:alphaModFix/>
          </a:blip>
          <a:srcRect b="0" l="0" r="0" t="0"/>
          <a:stretch/>
        </p:blipFill>
        <p:spPr>
          <a:xfrm>
            <a:off x="1840033" y="4452090"/>
            <a:ext cx="1111731" cy="386689"/>
          </a:xfrm>
          <a:prstGeom prst="rect">
            <a:avLst/>
          </a:prstGeom>
          <a:noFill/>
          <a:ln>
            <a:noFill/>
          </a:ln>
        </p:spPr>
      </p:pic>
      <p:pic>
        <p:nvPicPr>
          <p:cNvPr descr="Hexcel | Composite Materials and Structures" id="1316" name="Google Shape;1316;p17"/>
          <p:cNvPicPr preferRelativeResize="0"/>
          <p:nvPr/>
        </p:nvPicPr>
        <p:blipFill rotWithShape="1">
          <a:blip r:embed="rId12">
            <a:alphaModFix/>
          </a:blip>
          <a:srcRect b="0" l="0" r="0" t="0"/>
          <a:stretch/>
        </p:blipFill>
        <p:spPr>
          <a:xfrm>
            <a:off x="322733" y="5364221"/>
            <a:ext cx="1056891" cy="373020"/>
          </a:xfrm>
          <a:prstGeom prst="rect">
            <a:avLst/>
          </a:prstGeom>
          <a:noFill/>
          <a:ln>
            <a:noFill/>
          </a:ln>
        </p:spPr>
      </p:pic>
      <p:pic>
        <p:nvPicPr>
          <p:cNvPr descr="ARC Technologies LLC, a Hexcel company | LinkedIn" id="1317" name="Google Shape;1317;p17"/>
          <p:cNvPicPr preferRelativeResize="0"/>
          <p:nvPr/>
        </p:nvPicPr>
        <p:blipFill rotWithShape="1">
          <a:blip r:embed="rId13">
            <a:alphaModFix/>
          </a:blip>
          <a:srcRect b="20085" l="0" r="0" t="15574"/>
          <a:stretch/>
        </p:blipFill>
        <p:spPr>
          <a:xfrm>
            <a:off x="2054049" y="5327950"/>
            <a:ext cx="692500" cy="44556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8"/>
          <p:cNvSpPr txBox="1"/>
          <p:nvPr>
            <p:ph idx="1" type="body"/>
          </p:nvPr>
        </p:nvSpPr>
        <p:spPr>
          <a:xfrm>
            <a:off x="228599" y="975219"/>
            <a:ext cx="8686801"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000"/>
              <a:buNone/>
            </a:pPr>
            <a:r>
              <a:rPr lang="en-US" sz="1000">
                <a:latin typeface="Arial"/>
                <a:ea typeface="Arial"/>
                <a:cs typeface="Arial"/>
                <a:sym typeface="Arial"/>
              </a:rPr>
              <a:t>AVAV’s rising stock price reflects strong government contracts, a large funded backlog, and a technological edge</a:t>
            </a:r>
            <a:endParaRPr>
              <a:latin typeface="Arial"/>
              <a:ea typeface="Arial"/>
              <a:cs typeface="Arial"/>
              <a:sym typeface="Arial"/>
            </a:endParaRPr>
          </a:p>
        </p:txBody>
      </p:sp>
      <p:sp>
        <p:nvSpPr>
          <p:cNvPr id="1323" name="Google Shape;1323;p8"/>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200"/>
              <a:buNone/>
            </a:pPr>
            <a:r>
              <a:rPr lang="en-US" sz="2200"/>
              <a:t>Analyst Sentiment for AeroVironment</a:t>
            </a:r>
            <a:endParaRPr/>
          </a:p>
        </p:txBody>
      </p:sp>
      <p:sp>
        <p:nvSpPr>
          <p:cNvPr id="1324" name="Google Shape;1324;p8"/>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rgbClr val="7B7B7B"/>
              </a:buClr>
              <a:buSzPts val="800"/>
              <a:buNone/>
            </a:pPr>
            <a:r>
              <a:rPr i="1" lang="en-US">
                <a:solidFill>
                  <a:srgbClr val="A5A5A5"/>
                </a:solidFill>
              </a:rPr>
              <a:t>Sources: Bloomberg, CapIQ, Jefferies Equity Research Report, BTIG Equity Research Report, Company Materials</a:t>
            </a:r>
            <a:endParaRPr>
              <a:solidFill>
                <a:srgbClr val="A5A5A5"/>
              </a:solidFill>
            </a:endParaRPr>
          </a:p>
        </p:txBody>
      </p:sp>
      <p:sp>
        <p:nvSpPr>
          <p:cNvPr id="1325" name="Google Shape;1325;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cxnSp>
        <p:nvCxnSpPr>
          <p:cNvPr id="1326" name="Google Shape;1326;p8"/>
          <p:cNvCxnSpPr/>
          <p:nvPr/>
        </p:nvCxnSpPr>
        <p:spPr>
          <a:xfrm>
            <a:off x="177800" y="3909474"/>
            <a:ext cx="4415464" cy="0"/>
          </a:xfrm>
          <a:prstGeom prst="straightConnector1">
            <a:avLst/>
          </a:prstGeom>
          <a:noFill/>
          <a:ln cap="flat" cmpd="sng" w="19050">
            <a:solidFill>
              <a:schemeClr val="dk1"/>
            </a:solidFill>
            <a:prstDash val="solid"/>
            <a:miter lim="800000"/>
            <a:headEnd len="sm" w="sm" type="none"/>
            <a:tailEnd len="sm" w="sm" type="none"/>
          </a:ln>
        </p:spPr>
      </p:cxnSp>
      <p:sp>
        <p:nvSpPr>
          <p:cNvPr id="1327" name="Google Shape;1327;p8"/>
          <p:cNvSpPr txBox="1"/>
          <p:nvPr/>
        </p:nvSpPr>
        <p:spPr>
          <a:xfrm>
            <a:off x="177798" y="3639905"/>
            <a:ext cx="4019318"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Current Coverage</a:t>
            </a:r>
            <a:endParaRPr b="0" i="0" sz="1400" u="none" cap="none" strike="noStrike">
              <a:solidFill>
                <a:srgbClr val="000000"/>
              </a:solidFill>
              <a:latin typeface="Arial"/>
              <a:ea typeface="Arial"/>
              <a:cs typeface="Arial"/>
              <a:sym typeface="Arial"/>
            </a:endParaRPr>
          </a:p>
        </p:txBody>
      </p:sp>
      <p:graphicFrame>
        <p:nvGraphicFramePr>
          <p:cNvPr id="1328" name="Google Shape;1328;p8"/>
          <p:cNvGraphicFramePr/>
          <p:nvPr/>
        </p:nvGraphicFramePr>
        <p:xfrm>
          <a:off x="177798" y="3945447"/>
          <a:ext cx="3000000" cy="3000000"/>
        </p:xfrm>
        <a:graphic>
          <a:graphicData uri="http://schemas.openxmlformats.org/drawingml/2006/table">
            <a:tbl>
              <a:tblPr bandRow="1" firstRow="1">
                <a:noFill/>
                <a:tableStyleId>{AD2B5F01-8D3D-4971-802F-6EBB28BC981E}</a:tableStyleId>
              </a:tblPr>
              <a:tblGrid>
                <a:gridCol w="735900"/>
                <a:gridCol w="735900"/>
                <a:gridCol w="735900"/>
                <a:gridCol w="735900"/>
                <a:gridCol w="735900"/>
                <a:gridCol w="735900"/>
              </a:tblGrid>
              <a:tr h="470100">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Analyst</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Jefferies</a:t>
                      </a:r>
                      <a:endParaRPr b="1"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RBC Capital</a:t>
                      </a:r>
                      <a:endParaRPr b="1"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BTIG</a:t>
                      </a:r>
                      <a:endParaRPr b="1"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Baird</a:t>
                      </a:r>
                      <a:endParaRPr b="1"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Alembic Global Advisory</a:t>
                      </a:r>
                      <a:endParaRPr b="1" sz="1400" u="none" cap="none" strike="noStrike"/>
                    </a:p>
                  </a:txBody>
                  <a:tcPr marT="45725" marB="45725" marR="91450" marL="91450" anchor="ctr"/>
                </a:tc>
              </a:tr>
              <a:tr h="33847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Target Price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t>$240</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t>$240</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t>$245</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t>$220</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0" lang="en-US" sz="1000" u="none" cap="none" strike="noStrike"/>
                        <a:t>$225</a:t>
                      </a:r>
                      <a:endParaRPr sz="1400" u="none" cap="none" strike="noStrike"/>
                    </a:p>
                  </a:txBody>
                  <a:tcPr marT="45725" marB="45725" marR="91450" marL="91450" anchor="ctr"/>
                </a:tc>
              </a:tr>
            </a:tbl>
          </a:graphicData>
        </a:graphic>
      </p:graphicFrame>
      <p:graphicFrame>
        <p:nvGraphicFramePr>
          <p:cNvPr id="1329" name="Google Shape;1329;p8"/>
          <p:cNvGraphicFramePr/>
          <p:nvPr/>
        </p:nvGraphicFramePr>
        <p:xfrm>
          <a:off x="673364" y="4968208"/>
          <a:ext cx="3000000" cy="3000000"/>
        </p:xfrm>
        <a:graphic>
          <a:graphicData uri="http://schemas.openxmlformats.org/drawingml/2006/table">
            <a:tbl>
              <a:tblPr bandRow="1" firstRow="1">
                <a:noFill/>
                <a:tableStyleId>{AD2B5F01-8D3D-4971-802F-6EBB28BC981E}</a:tableStyleId>
              </a:tblPr>
              <a:tblGrid>
                <a:gridCol w="1712175"/>
                <a:gridCol w="1712175"/>
              </a:tblGrid>
              <a:tr h="29955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Average Target Price</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Potential Return on Average Price</a:t>
                      </a:r>
                      <a:endParaRPr sz="1400" u="none" cap="none" strike="noStrike"/>
                    </a:p>
                  </a:txBody>
                  <a:tcPr marT="45725" marB="45725" marR="91450" marL="91450" anchor="ctr"/>
                </a:tc>
              </a:tr>
              <a:tr h="183050">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$234</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8.5%</a:t>
                      </a:r>
                      <a:endParaRPr sz="1400" u="none" cap="none" strike="noStrike"/>
                    </a:p>
                  </a:txBody>
                  <a:tcPr marT="45725" marB="45725" marR="91450" marL="91450" anchor="ctr"/>
                </a:tc>
              </a:tr>
            </a:tbl>
          </a:graphicData>
        </a:graphic>
      </p:graphicFrame>
      <p:sp>
        <p:nvSpPr>
          <p:cNvPr id="1330" name="Google Shape;1330;p8"/>
          <p:cNvSpPr txBox="1"/>
          <p:nvPr/>
        </p:nvSpPr>
        <p:spPr>
          <a:xfrm>
            <a:off x="4801845" y="3632475"/>
            <a:ext cx="4019318"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Comments</a:t>
            </a:r>
            <a:endParaRPr b="0" i="0" sz="1400" u="none" cap="none" strike="noStrike">
              <a:solidFill>
                <a:srgbClr val="000000"/>
              </a:solidFill>
              <a:latin typeface="Arial"/>
              <a:ea typeface="Arial"/>
              <a:cs typeface="Arial"/>
              <a:sym typeface="Arial"/>
            </a:endParaRPr>
          </a:p>
        </p:txBody>
      </p:sp>
      <p:cxnSp>
        <p:nvCxnSpPr>
          <p:cNvPr id="1331" name="Google Shape;1331;p8"/>
          <p:cNvCxnSpPr/>
          <p:nvPr/>
        </p:nvCxnSpPr>
        <p:spPr>
          <a:xfrm>
            <a:off x="4801845" y="3909474"/>
            <a:ext cx="4134819" cy="7430"/>
          </a:xfrm>
          <a:prstGeom prst="straightConnector1">
            <a:avLst/>
          </a:prstGeom>
          <a:noFill/>
          <a:ln cap="flat" cmpd="sng" w="19050">
            <a:solidFill>
              <a:schemeClr val="dk1"/>
            </a:solidFill>
            <a:prstDash val="solid"/>
            <a:miter lim="800000"/>
            <a:headEnd len="sm" w="sm" type="none"/>
            <a:tailEnd len="sm" w="sm" type="none"/>
          </a:ln>
        </p:spPr>
      </p:cxnSp>
      <p:sp>
        <p:nvSpPr>
          <p:cNvPr id="1332" name="Google Shape;1332;p8"/>
          <p:cNvSpPr txBox="1"/>
          <p:nvPr/>
        </p:nvSpPr>
        <p:spPr>
          <a:xfrm>
            <a:off x="4801845" y="3945447"/>
            <a:ext cx="4113555" cy="224672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 August, </a:t>
            </a:r>
            <a:r>
              <a:rPr b="0" i="0" lang="en-US" sz="1000" u="none" cap="none" strike="noStrike">
                <a:solidFill>
                  <a:schemeClr val="dk1"/>
                </a:solidFill>
                <a:latin typeface="Arial"/>
                <a:ea typeface="Arial"/>
                <a:cs typeface="Arial"/>
                <a:sym typeface="Arial"/>
              </a:rPr>
              <a:t>AeroVironment was awarded a </a:t>
            </a:r>
            <a:r>
              <a:rPr b="1" i="0" lang="en-US" sz="1000" u="none" cap="none" strike="noStrike">
                <a:solidFill>
                  <a:schemeClr val="dk1"/>
                </a:solidFill>
                <a:latin typeface="Arial"/>
                <a:ea typeface="Arial"/>
                <a:cs typeface="Arial"/>
                <a:sym typeface="Arial"/>
              </a:rPr>
              <a:t>$54.9 MM</a:t>
            </a:r>
            <a:r>
              <a:rPr b="0" i="0" lang="en-US" sz="1000" u="none" cap="none" strike="noStrike">
                <a:solidFill>
                  <a:schemeClr val="dk1"/>
                </a:solidFill>
                <a:latin typeface="Arial"/>
                <a:ea typeface="Arial"/>
                <a:cs typeface="Arial"/>
                <a:sym typeface="Arial"/>
              </a:rPr>
              <a:t> delivery order for </a:t>
            </a:r>
            <a:r>
              <a:rPr b="1" i="0" lang="en-US" sz="1000" u="none" cap="none" strike="noStrike">
                <a:solidFill>
                  <a:schemeClr val="dk1"/>
                </a:solidFill>
                <a:latin typeface="Arial"/>
                <a:ea typeface="Arial"/>
                <a:cs typeface="Arial"/>
                <a:sym typeface="Arial"/>
              </a:rPr>
              <a:t>Switchblade® loitering munition systems </a:t>
            </a:r>
            <a:r>
              <a:rPr b="0" i="0" lang="en-US" sz="1000" u="none" cap="none" strike="noStrike">
                <a:solidFill>
                  <a:schemeClr val="dk1"/>
                </a:solidFill>
                <a:latin typeface="Arial"/>
                <a:ea typeface="Arial"/>
                <a:cs typeface="Arial"/>
                <a:sym typeface="Arial"/>
              </a:rPr>
              <a:t>as part of a larger contract with the U.S. Army which has a ceiling value of </a:t>
            </a:r>
            <a:r>
              <a:rPr b="1" i="0" lang="en-US" sz="1000" u="none" cap="none" strike="noStrike">
                <a:solidFill>
                  <a:schemeClr val="dk1"/>
                </a:solidFill>
                <a:latin typeface="Arial"/>
                <a:ea typeface="Arial"/>
                <a:cs typeface="Arial"/>
                <a:sym typeface="Arial"/>
              </a:rPr>
              <a:t>$990 MM</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A rare quick resolution to a stop work order on the contract with the Army indicates growing dependence on AVAV’s technologies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The most recent quarterly filing revealed </a:t>
            </a:r>
            <a:r>
              <a:rPr b="1" i="0" lang="en-US" sz="1000" u="none" cap="none" strike="noStrike">
                <a:solidFill>
                  <a:schemeClr val="dk1"/>
                </a:solidFill>
                <a:latin typeface="Arial"/>
                <a:ea typeface="Arial"/>
                <a:cs typeface="Arial"/>
                <a:sym typeface="Arial"/>
              </a:rPr>
              <a:t>$372.9 MM in funded backlog</a:t>
            </a:r>
            <a:r>
              <a:rPr b="0" i="0" lang="en-US" sz="1000" u="none" cap="none" strike="noStrike">
                <a:solidFill>
                  <a:schemeClr val="dk1"/>
                </a:solidFill>
                <a:latin typeface="Arial"/>
                <a:ea typeface="Arial"/>
                <a:cs typeface="Arial"/>
                <a:sym typeface="Arial"/>
              </a:rPr>
              <a:t> providing revenue visibility and confidence in contract flows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The JUMP 20® uncrewed aircraft system recently enforced AVAV’s technological capabilities at REMPUS, an annual NATO exercise</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Risk: Potential production issues or supply chain disruptions could prevent AeroVironment from converting backlog into revenue as expected and damage the company’s reliability</a:t>
            </a:r>
            <a:endParaRPr b="0" i="0" sz="1100" u="none" cap="none" strike="noStrike">
              <a:solidFill>
                <a:schemeClr val="dk1"/>
              </a:solidFill>
              <a:latin typeface="Arial"/>
              <a:ea typeface="Arial"/>
              <a:cs typeface="Arial"/>
              <a:sym typeface="Arial"/>
            </a:endParaRPr>
          </a:p>
        </p:txBody>
      </p:sp>
      <p:sp>
        <p:nvSpPr>
          <p:cNvPr id="1333" name="Google Shape;1333;p8"/>
          <p:cNvSpPr txBox="1"/>
          <p:nvPr/>
        </p:nvSpPr>
        <p:spPr>
          <a:xfrm>
            <a:off x="1993095" y="5618889"/>
            <a:ext cx="223522"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1334" name="Google Shape;1334;p8"/>
          <p:cNvSpPr txBox="1"/>
          <p:nvPr/>
        </p:nvSpPr>
        <p:spPr>
          <a:xfrm>
            <a:off x="3680450" y="5618889"/>
            <a:ext cx="223522"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aphicFrame>
        <p:nvGraphicFramePr>
          <p:cNvPr id="1335" name="Google Shape;1335;p8"/>
          <p:cNvGraphicFramePr/>
          <p:nvPr/>
        </p:nvGraphicFramePr>
        <p:xfrm>
          <a:off x="673364" y="5618889"/>
          <a:ext cx="3747168" cy="577911"/>
        </p:xfrm>
        <a:graphic>
          <a:graphicData uri="http://schemas.openxmlformats.org/drawingml/2006/chart">
            <c:chart r:id="rId3"/>
          </a:graphicData>
        </a:graphic>
      </p:graphicFrame>
      <p:sp>
        <p:nvSpPr>
          <p:cNvPr id="1336" name="Google Shape;1336;p8"/>
          <p:cNvSpPr txBox="1"/>
          <p:nvPr/>
        </p:nvSpPr>
        <p:spPr>
          <a:xfrm>
            <a:off x="2537700" y="5645852"/>
            <a:ext cx="183221"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1337" name="Google Shape;1337;p8"/>
          <p:cNvSpPr txBox="1"/>
          <p:nvPr/>
        </p:nvSpPr>
        <p:spPr>
          <a:xfrm>
            <a:off x="1030769" y="5645378"/>
            <a:ext cx="23041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graphicFrame>
        <p:nvGraphicFramePr>
          <p:cNvPr id="1338" name="Google Shape;1338;p8"/>
          <p:cNvGraphicFramePr/>
          <p:nvPr/>
        </p:nvGraphicFramePr>
        <p:xfrm>
          <a:off x="204960" y="1366870"/>
          <a:ext cx="8758865" cy="2243547"/>
        </p:xfrm>
        <a:graphic>
          <a:graphicData uri="http://schemas.openxmlformats.org/drawingml/2006/chart">
            <c:chart r:id="rId4"/>
          </a:graphicData>
        </a:graphic>
      </p:graphicFrame>
      <p:sp>
        <p:nvSpPr>
          <p:cNvPr id="1339" name="Google Shape;1339;p8"/>
          <p:cNvSpPr txBox="1"/>
          <p:nvPr/>
        </p:nvSpPr>
        <p:spPr>
          <a:xfrm>
            <a:off x="8386962" y="1507327"/>
            <a:ext cx="569668" cy="446276"/>
          </a:xfrm>
          <a:prstGeom prst="rect">
            <a:avLst/>
          </a:prstGeom>
          <a:noFill/>
          <a:ln cap="flat" cmpd="sng" w="9525">
            <a:solidFill>
              <a:schemeClr val="dk1"/>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$216.0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900"/>
              <a:buFont typeface="Arial"/>
              <a:buNone/>
            </a:pPr>
            <a:r>
              <a:rPr b="0" i="0" lang="en-US" sz="900" u="none" cap="none" strike="noStrike">
                <a:solidFill>
                  <a:schemeClr val="accent3"/>
                </a:solidFill>
                <a:latin typeface="Arial"/>
                <a:ea typeface="Arial"/>
                <a:cs typeface="Arial"/>
                <a:sym typeface="Arial"/>
              </a:rPr>
              <a:t>+127.9%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1"/>
          <p:cNvSpPr txBox="1"/>
          <p:nvPr>
            <p:ph idx="1" type="body"/>
          </p:nvPr>
        </p:nvSpPr>
        <p:spPr>
          <a:xfrm>
            <a:off x="228599" y="930489"/>
            <a:ext cx="6861175"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Over the past 5 years, AVAV’s share price has experienced significant appreciation</a:t>
            </a:r>
            <a:endParaRPr sz="1000">
              <a:latin typeface="Arial"/>
              <a:ea typeface="Arial"/>
              <a:cs typeface="Arial"/>
              <a:sym typeface="Arial"/>
            </a:endParaRPr>
          </a:p>
        </p:txBody>
      </p:sp>
      <p:sp>
        <p:nvSpPr>
          <p:cNvPr id="1345" name="Google Shape;1345;p11"/>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AVAV Benchmarked Share Price Outperformance</a:t>
            </a:r>
            <a:endParaRPr sz="2200"/>
          </a:p>
        </p:txBody>
      </p:sp>
      <p:sp>
        <p:nvSpPr>
          <p:cNvPr id="1346" name="Google Shape;1346;p11"/>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lt2"/>
              </a:buClr>
              <a:buSzPts val="800"/>
              <a:buNone/>
            </a:pPr>
            <a:r>
              <a:rPr i="1" lang="en-US">
                <a:solidFill>
                  <a:schemeClr val="lt2"/>
                </a:solidFill>
              </a:rPr>
              <a:t>Sources: S&amp;P Capital IQ</a:t>
            </a:r>
            <a:endParaRPr/>
          </a:p>
        </p:txBody>
      </p:sp>
      <p:sp>
        <p:nvSpPr>
          <p:cNvPr id="1347" name="Google Shape;1347;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1348" name="Google Shape;1348;p11"/>
          <p:cNvGraphicFramePr/>
          <p:nvPr/>
        </p:nvGraphicFramePr>
        <p:xfrm>
          <a:off x="228599" y="1874463"/>
          <a:ext cx="8686800" cy="2226622"/>
        </p:xfrm>
        <a:graphic>
          <a:graphicData uri="http://schemas.openxmlformats.org/drawingml/2006/chart">
            <c:chart r:id="rId3"/>
          </a:graphicData>
        </a:graphic>
      </p:graphicFrame>
      <p:cxnSp>
        <p:nvCxnSpPr>
          <p:cNvPr id="1349" name="Google Shape;1349;p11"/>
          <p:cNvCxnSpPr/>
          <p:nvPr/>
        </p:nvCxnSpPr>
        <p:spPr>
          <a:xfrm>
            <a:off x="228600" y="1799074"/>
            <a:ext cx="8686800" cy="0"/>
          </a:xfrm>
          <a:prstGeom prst="straightConnector1">
            <a:avLst/>
          </a:prstGeom>
          <a:noFill/>
          <a:ln cap="flat" cmpd="sng" w="9525">
            <a:solidFill>
              <a:schemeClr val="dk1"/>
            </a:solidFill>
            <a:prstDash val="solid"/>
            <a:miter lim="800000"/>
            <a:headEnd len="sm" w="sm" type="none"/>
            <a:tailEnd len="sm" w="sm" type="none"/>
          </a:ln>
        </p:spPr>
      </p:cxnSp>
      <p:sp>
        <p:nvSpPr>
          <p:cNvPr id="1350" name="Google Shape;1350;p11"/>
          <p:cNvSpPr txBox="1"/>
          <p:nvPr/>
        </p:nvSpPr>
        <p:spPr>
          <a:xfrm>
            <a:off x="228600" y="1522565"/>
            <a:ext cx="160020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Stock Chart (5 yr)</a:t>
            </a:r>
            <a:endParaRPr b="0" i="0" sz="1400" u="none" cap="none" strike="noStrike">
              <a:solidFill>
                <a:srgbClr val="000000"/>
              </a:solidFill>
              <a:latin typeface="Arial"/>
              <a:ea typeface="Arial"/>
              <a:cs typeface="Arial"/>
              <a:sym typeface="Arial"/>
            </a:endParaRPr>
          </a:p>
        </p:txBody>
      </p:sp>
      <p:cxnSp>
        <p:nvCxnSpPr>
          <p:cNvPr id="1351" name="Google Shape;1351;p11"/>
          <p:cNvCxnSpPr/>
          <p:nvPr/>
        </p:nvCxnSpPr>
        <p:spPr>
          <a:xfrm>
            <a:off x="228597" y="4347306"/>
            <a:ext cx="8686800" cy="0"/>
          </a:xfrm>
          <a:prstGeom prst="straightConnector1">
            <a:avLst/>
          </a:prstGeom>
          <a:noFill/>
          <a:ln cap="flat" cmpd="sng" w="9525">
            <a:solidFill>
              <a:schemeClr val="dk1"/>
            </a:solidFill>
            <a:prstDash val="solid"/>
            <a:miter lim="800000"/>
            <a:headEnd len="sm" w="sm" type="none"/>
            <a:tailEnd len="sm" w="sm" type="none"/>
          </a:ln>
        </p:spPr>
      </p:cxnSp>
      <p:sp>
        <p:nvSpPr>
          <p:cNvPr id="1352" name="Google Shape;1352;p11"/>
          <p:cNvSpPr txBox="1"/>
          <p:nvPr/>
        </p:nvSpPr>
        <p:spPr>
          <a:xfrm>
            <a:off x="228597" y="4070307"/>
            <a:ext cx="2373925"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Segment Comparable Analysis</a:t>
            </a:r>
            <a:endParaRPr b="0" i="0" sz="1400" u="none" cap="none" strike="noStrike">
              <a:solidFill>
                <a:srgbClr val="000000"/>
              </a:solidFill>
              <a:latin typeface="Arial"/>
              <a:ea typeface="Arial"/>
              <a:cs typeface="Arial"/>
              <a:sym typeface="Arial"/>
            </a:endParaRPr>
          </a:p>
        </p:txBody>
      </p:sp>
      <p:graphicFrame>
        <p:nvGraphicFramePr>
          <p:cNvPr id="1353" name="Google Shape;1353;p11"/>
          <p:cNvGraphicFramePr/>
          <p:nvPr/>
        </p:nvGraphicFramePr>
        <p:xfrm>
          <a:off x="228598" y="4428995"/>
          <a:ext cx="3000000" cy="3000000"/>
        </p:xfrm>
        <a:graphic>
          <a:graphicData uri="http://schemas.openxmlformats.org/drawingml/2006/table">
            <a:tbl>
              <a:tblPr>
                <a:noFill/>
                <a:tableStyleId>{AD2B5F01-8D3D-4971-802F-6EBB28BC981E}</a:tableStyleId>
              </a:tblPr>
              <a:tblGrid>
                <a:gridCol w="1240975"/>
                <a:gridCol w="1240975"/>
                <a:gridCol w="1240975"/>
                <a:gridCol w="1240975"/>
                <a:gridCol w="1240975"/>
                <a:gridCol w="1240975"/>
                <a:gridCol w="1240975"/>
              </a:tblGrid>
              <a:tr h="454375">
                <a:tc>
                  <a:txBody>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LTM Total Revenue</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LTM EBITDA</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LTM Gross</a:t>
                      </a:r>
                      <a:endParaRPr sz="1400" u="none" cap="none" strike="noStrike"/>
                    </a:p>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Margin %</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LTM EBITDA </a:t>
                      </a:r>
                      <a:endParaRPr sz="1400" u="none" cap="none" strike="noStrike"/>
                    </a:p>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Margin %</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LTM Total Debt/EBITDA</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5-yr Beta</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22200">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SUAS Comps</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$5,929.60</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$955.30</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33.8%</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16.6%</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2.2x</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0.45</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2200">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MUAS Comps</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$35,348.40</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$2,470.10</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19.5%</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9.8%</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 10.6x</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0.63</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2200">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UGV Comps</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$13,158.40</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$2,514.00</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34.8%</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21.0%</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2.8x</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latin typeface="Arial"/>
                          <a:ea typeface="Arial"/>
                          <a:cs typeface="Arial"/>
                          <a:sym typeface="Arial"/>
                        </a:rPr>
                        <a:t> 0.87</a:t>
                      </a:r>
                      <a:endParaRPr b="0"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22200">
                <a:tc>
                  <a:txBody>
                    <a:bodyPr/>
                    <a:lstStyle/>
                    <a:p>
                      <a:pPr indent="0" lvl="0" marL="0" marR="0" rtl="0" algn="ctr">
                        <a:lnSpc>
                          <a:spcPct val="100000"/>
                        </a:lnSpc>
                        <a:spcBef>
                          <a:spcPts val="0"/>
                        </a:spcBef>
                        <a:spcAft>
                          <a:spcPts val="0"/>
                        </a:spcAft>
                        <a:buClr>
                          <a:srgbClr val="000000"/>
                        </a:buClr>
                        <a:buSzPts val="1000"/>
                        <a:buFont typeface="Arial"/>
                        <a:buNone/>
                      </a:pPr>
                      <a:r>
                        <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$753.90</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$108.10</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39.8%</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14.3%</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0.4x</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latin typeface="Arial"/>
                          <a:ea typeface="Arial"/>
                          <a:cs typeface="Arial"/>
                          <a:sym typeface="Arial"/>
                        </a:rPr>
                        <a:t>0.50</a:t>
                      </a:r>
                      <a:endParaRPr b="1" i="0" sz="1000" u="none" cap="none" strike="noStrike">
                        <a:solidFill>
                          <a:srgbClr val="000000"/>
                        </a:solidFill>
                        <a:latin typeface="Arial"/>
                        <a:ea typeface="Arial"/>
                        <a:cs typeface="Arial"/>
                        <a:sym typeface="Arial"/>
                      </a:endParaRPr>
                    </a:p>
                  </a:txBody>
                  <a:tcPr marT="7750" marB="0" marR="7750" marL="77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bl>
          </a:graphicData>
        </a:graphic>
      </p:graphicFrame>
      <p:pic>
        <p:nvPicPr>
          <p:cNvPr id="1354" name="Google Shape;1354;p11"/>
          <p:cNvPicPr preferRelativeResize="0"/>
          <p:nvPr/>
        </p:nvPicPr>
        <p:blipFill rotWithShape="1">
          <a:blip r:embed="rId4">
            <a:alphaModFix/>
          </a:blip>
          <a:srcRect b="0" l="0" r="0" t="0"/>
          <a:stretch/>
        </p:blipFill>
        <p:spPr>
          <a:xfrm>
            <a:off x="530890" y="5883712"/>
            <a:ext cx="624750" cy="25452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9"/>
          <p:cNvSpPr txBox="1"/>
          <p:nvPr>
            <p:ph idx="1" type="body"/>
          </p:nvPr>
        </p:nvSpPr>
        <p:spPr>
          <a:xfrm>
            <a:off x="228599" y="935461"/>
            <a:ext cx="8683165"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000"/>
              <a:buNone/>
            </a:pPr>
            <a:r>
              <a:rPr lang="en-US" sz="1000">
                <a:latin typeface="Arial"/>
                <a:ea typeface="Arial"/>
                <a:cs typeface="Arial"/>
                <a:sym typeface="Arial"/>
              </a:rPr>
              <a:t>Increases in military budgets have led to a significant rise in demand for AVAV’s UAVs</a:t>
            </a:r>
            <a:endParaRPr sz="1000">
              <a:latin typeface="Arial"/>
              <a:ea typeface="Arial"/>
              <a:cs typeface="Arial"/>
              <a:sym typeface="Arial"/>
            </a:endParaRPr>
          </a:p>
        </p:txBody>
      </p:sp>
      <p:sp>
        <p:nvSpPr>
          <p:cNvPr id="1360" name="Google Shape;1360;p9"/>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AVAV Annotated AV / NTM EBITDA</a:t>
            </a:r>
            <a:endParaRPr sz="2200"/>
          </a:p>
        </p:txBody>
      </p:sp>
      <p:sp>
        <p:nvSpPr>
          <p:cNvPr id="1361" name="Google Shape;1361;p9"/>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lt2"/>
              </a:buClr>
              <a:buSzPts val="800"/>
              <a:buNone/>
            </a:pPr>
            <a:r>
              <a:rPr i="1" lang="en-US">
                <a:solidFill>
                  <a:schemeClr val="lt2"/>
                </a:solidFill>
              </a:rPr>
              <a:t>Source: CapIQ, Company Materials</a:t>
            </a:r>
            <a:endParaRPr/>
          </a:p>
        </p:txBody>
      </p:sp>
      <p:sp>
        <p:nvSpPr>
          <p:cNvPr id="1362" name="Google Shape;1362;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363" name="Google Shape;1363;p9"/>
          <p:cNvSpPr/>
          <p:nvPr/>
        </p:nvSpPr>
        <p:spPr>
          <a:xfrm>
            <a:off x="257974" y="4563099"/>
            <a:ext cx="2095052" cy="258220"/>
          </a:xfrm>
          <a:prstGeom prst="rect">
            <a:avLst/>
          </a:prstGeom>
          <a:noFill/>
          <a:ln cap="flat" cmpd="sng" w="19050">
            <a:solidFill>
              <a:srgbClr val="4D81D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1" i="0" lang="en-US" sz="1200" u="none" cap="none" strike="noStrike">
                <a:solidFill>
                  <a:schemeClr val="dk1"/>
                </a:solidFill>
                <a:latin typeface="Arial"/>
                <a:ea typeface="Arial"/>
                <a:cs typeface="Arial"/>
                <a:sym typeface="Arial"/>
              </a:rPr>
              <a:t>Revenue Growth</a:t>
            </a:r>
            <a:endParaRPr b="1" i="0" sz="1200" u="none" cap="none" strike="noStrike">
              <a:solidFill>
                <a:schemeClr val="dk1"/>
              </a:solidFill>
              <a:latin typeface="Arial"/>
              <a:ea typeface="Arial"/>
              <a:cs typeface="Arial"/>
              <a:sym typeface="Arial"/>
            </a:endParaRPr>
          </a:p>
        </p:txBody>
      </p:sp>
      <p:sp>
        <p:nvSpPr>
          <p:cNvPr id="1364" name="Google Shape;1364;p9"/>
          <p:cNvSpPr/>
          <p:nvPr/>
        </p:nvSpPr>
        <p:spPr>
          <a:xfrm>
            <a:off x="2699987" y="4569900"/>
            <a:ext cx="2965800" cy="258300"/>
          </a:xfrm>
          <a:prstGeom prst="rect">
            <a:avLst/>
          </a:prstGeom>
          <a:noFill/>
          <a:ln cap="flat" cmpd="sng" w="19050">
            <a:solidFill>
              <a:srgbClr val="4D81D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1" i="0" lang="en-US" sz="1200" u="none" cap="none" strike="noStrike">
                <a:solidFill>
                  <a:schemeClr val="dk1"/>
                </a:solidFill>
                <a:latin typeface="Arial"/>
                <a:ea typeface="Arial"/>
                <a:cs typeface="Arial"/>
                <a:sym typeface="Arial"/>
              </a:rPr>
              <a:t>AVAV Product Demand</a:t>
            </a:r>
            <a:endParaRPr b="1" i="0" sz="1200" u="none" cap="none" strike="noStrike">
              <a:solidFill>
                <a:schemeClr val="dk1"/>
              </a:solidFill>
              <a:latin typeface="Arial"/>
              <a:ea typeface="Arial"/>
              <a:cs typeface="Arial"/>
              <a:sym typeface="Arial"/>
            </a:endParaRPr>
          </a:p>
        </p:txBody>
      </p:sp>
      <p:sp>
        <p:nvSpPr>
          <p:cNvPr id="1365" name="Google Shape;1365;p9"/>
          <p:cNvSpPr/>
          <p:nvPr/>
        </p:nvSpPr>
        <p:spPr>
          <a:xfrm>
            <a:off x="6012747" y="4569939"/>
            <a:ext cx="2829346" cy="258220"/>
          </a:xfrm>
          <a:prstGeom prst="rect">
            <a:avLst/>
          </a:prstGeom>
          <a:noFill/>
          <a:ln cap="flat" cmpd="sng" w="19050">
            <a:solidFill>
              <a:srgbClr val="4D81D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1" i="0" lang="en-US" sz="1200" u="none" cap="none" strike="noStrike">
                <a:solidFill>
                  <a:schemeClr val="dk1"/>
                </a:solidFill>
                <a:latin typeface="Arial"/>
                <a:ea typeface="Arial"/>
                <a:cs typeface="Arial"/>
                <a:sym typeface="Arial"/>
              </a:rPr>
              <a:t>Innovations</a:t>
            </a:r>
            <a:endParaRPr b="1" i="0" sz="1200" u="none" cap="none" strike="noStrike">
              <a:solidFill>
                <a:schemeClr val="dk1"/>
              </a:solidFill>
              <a:latin typeface="Arial"/>
              <a:ea typeface="Arial"/>
              <a:cs typeface="Arial"/>
              <a:sym typeface="Arial"/>
            </a:endParaRPr>
          </a:p>
        </p:txBody>
      </p:sp>
      <p:sp>
        <p:nvSpPr>
          <p:cNvPr id="1366" name="Google Shape;1366;p9"/>
          <p:cNvSpPr txBox="1"/>
          <p:nvPr/>
        </p:nvSpPr>
        <p:spPr>
          <a:xfrm>
            <a:off x="233200" y="4872801"/>
            <a:ext cx="2119800" cy="939000"/>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AVAV expects </a:t>
            </a:r>
            <a:r>
              <a:rPr b="1" i="0" lang="en-US" sz="1000" u="none" cap="none" strike="noStrike">
                <a:solidFill>
                  <a:schemeClr val="dk1"/>
                </a:solidFill>
                <a:latin typeface="Arial"/>
                <a:ea typeface="Arial"/>
                <a:cs typeface="Arial"/>
                <a:sym typeface="Arial"/>
              </a:rPr>
              <a:t>double digit</a:t>
            </a:r>
            <a:r>
              <a:rPr b="0" i="0" lang="en-US" sz="1000" u="none" cap="none" strike="noStrike">
                <a:solidFill>
                  <a:schemeClr val="dk1"/>
                </a:solidFill>
                <a:latin typeface="Arial"/>
                <a:ea typeface="Arial"/>
                <a:cs typeface="Arial"/>
                <a:sym typeface="Arial"/>
              </a:rPr>
              <a:t> revenue growth for FY 2025</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60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 They’ve set a precedence for revenue growth validating future growth</a:t>
            </a:r>
            <a:endParaRPr b="0" i="0" sz="1800" u="none" cap="none" strike="noStrike">
              <a:solidFill>
                <a:schemeClr val="dk1"/>
              </a:solidFill>
              <a:latin typeface="Arial"/>
              <a:ea typeface="Arial"/>
              <a:cs typeface="Arial"/>
              <a:sym typeface="Arial"/>
            </a:endParaRPr>
          </a:p>
        </p:txBody>
      </p:sp>
      <p:sp>
        <p:nvSpPr>
          <p:cNvPr id="1367" name="Google Shape;1367;p9"/>
          <p:cNvSpPr txBox="1"/>
          <p:nvPr/>
        </p:nvSpPr>
        <p:spPr>
          <a:xfrm>
            <a:off x="2699988" y="4889700"/>
            <a:ext cx="2965800" cy="1015622"/>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60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AVAV predicts increase demand in their LMS product line as reflected in </a:t>
            </a:r>
            <a:r>
              <a:rPr b="1" i="0" lang="en-US" sz="1000" u="none" cap="none" strike="noStrike">
                <a:solidFill>
                  <a:schemeClr val="dk1"/>
                </a:solidFill>
                <a:latin typeface="Arial"/>
                <a:ea typeface="Arial"/>
                <a:cs typeface="Arial"/>
                <a:sym typeface="Arial"/>
              </a:rPr>
              <a:t>60%</a:t>
            </a:r>
            <a:r>
              <a:rPr b="0" i="0" lang="en-US" sz="1000" u="none" cap="none" strike="noStrike">
                <a:solidFill>
                  <a:schemeClr val="dk1"/>
                </a:solidFill>
                <a:latin typeface="Arial"/>
                <a:ea typeface="Arial"/>
                <a:cs typeface="Arial"/>
                <a:sym typeface="Arial"/>
              </a:rPr>
              <a:t> sales growth in 2024</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60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UxS revenue grew by </a:t>
            </a:r>
            <a:r>
              <a:rPr b="1" i="0" lang="en-US" sz="1000" u="none" cap="none" strike="noStrike">
                <a:solidFill>
                  <a:schemeClr val="dk1"/>
                </a:solidFill>
                <a:latin typeface="Arial"/>
                <a:ea typeface="Arial"/>
                <a:cs typeface="Arial"/>
                <a:sym typeface="Arial"/>
              </a:rPr>
              <a:t>30%</a:t>
            </a:r>
            <a:r>
              <a:rPr b="0" i="0" lang="en-US" sz="1000" u="none" cap="none" strike="noStrike">
                <a:solidFill>
                  <a:schemeClr val="dk1"/>
                </a:solidFill>
                <a:latin typeface="Arial"/>
                <a:ea typeface="Arial"/>
                <a:cs typeface="Arial"/>
                <a:sym typeface="Arial"/>
              </a:rPr>
              <a:t> with heightened demand for PUMA and JUMP 20 systems</a:t>
            </a:r>
            <a:endParaRPr b="0" i="0" sz="1000" u="none" cap="none" strike="noStrike">
              <a:solidFill>
                <a:schemeClr val="dk1"/>
              </a:solidFill>
              <a:latin typeface="Arial"/>
              <a:ea typeface="Arial"/>
              <a:cs typeface="Arial"/>
              <a:sym typeface="Arial"/>
            </a:endParaRPr>
          </a:p>
        </p:txBody>
      </p:sp>
      <p:sp>
        <p:nvSpPr>
          <p:cNvPr id="1368" name="Google Shape;1368;p9"/>
          <p:cNvSpPr txBox="1"/>
          <p:nvPr/>
        </p:nvSpPr>
        <p:spPr>
          <a:xfrm>
            <a:off x="6012747" y="4872792"/>
            <a:ext cx="2829300" cy="784790"/>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MacReady Works is heavily involved in developing next gen solutions for the US DoD</a:t>
            </a:r>
            <a:endParaRPr b="0" i="0" sz="1800" u="none" cap="none" strike="noStrike">
              <a:solidFill>
                <a:schemeClr val="dk1"/>
              </a:solidFill>
              <a:latin typeface="Arial"/>
              <a:ea typeface="Arial"/>
              <a:cs typeface="Arial"/>
              <a:sym typeface="Arial"/>
            </a:endParaRPr>
          </a:p>
          <a:p>
            <a:pPr indent="-171450" lvl="0" marL="171450" marR="0" rtl="0" algn="l">
              <a:lnSpc>
                <a:spcPct val="100000"/>
              </a:lnSpc>
              <a:spcBef>
                <a:spcPts val="60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Successes with the Ingenuity Mars Helicopter is only the start of breakthrough technologies </a:t>
            </a:r>
            <a:endParaRPr b="0" i="0" sz="1800" u="none" cap="none" strike="noStrike">
              <a:solidFill>
                <a:schemeClr val="dk1"/>
              </a:solidFill>
              <a:latin typeface="Arial"/>
              <a:ea typeface="Arial"/>
              <a:cs typeface="Arial"/>
              <a:sym typeface="Arial"/>
            </a:endParaRPr>
          </a:p>
        </p:txBody>
      </p:sp>
      <p:graphicFrame>
        <p:nvGraphicFramePr>
          <p:cNvPr id="1369" name="Google Shape;1369;p9"/>
          <p:cNvGraphicFramePr/>
          <p:nvPr/>
        </p:nvGraphicFramePr>
        <p:xfrm>
          <a:off x="228599" y="796444"/>
          <a:ext cx="8683165" cy="3700130"/>
        </p:xfrm>
        <a:graphic>
          <a:graphicData uri="http://schemas.openxmlformats.org/drawingml/2006/chart">
            <c:chart r:id="rId3"/>
          </a:graphicData>
        </a:graphic>
      </p:graphicFrame>
      <p:sp>
        <p:nvSpPr>
          <p:cNvPr id="1370" name="Google Shape;1370;p9"/>
          <p:cNvSpPr/>
          <p:nvPr/>
        </p:nvSpPr>
        <p:spPr>
          <a:xfrm>
            <a:off x="7876701" y="1557931"/>
            <a:ext cx="1035063" cy="369962"/>
          </a:xfrm>
          <a:prstGeom prst="roundRect">
            <a:avLst>
              <a:gd fmla="val 16667" name="adj"/>
            </a:avLst>
          </a:prstGeom>
          <a:noFill/>
          <a:ln cap="flat" cmpd="sng" w="12700">
            <a:solidFill>
              <a:srgbClr val="4D81D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Nov-03-2024,</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25.4x</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graphicFrame>
        <p:nvGraphicFramePr>
          <p:cNvPr id="1376" name="Google Shape;1376;p7"/>
          <p:cNvGraphicFramePr/>
          <p:nvPr/>
        </p:nvGraphicFramePr>
        <p:xfrm>
          <a:off x="228599" y="1230216"/>
          <a:ext cx="8686802" cy="4762500"/>
        </p:xfrm>
        <a:graphic>
          <a:graphicData uri="http://schemas.openxmlformats.org/drawingml/2006/chart">
            <c:chart r:id="rId3"/>
          </a:graphicData>
        </a:graphic>
      </p:graphicFrame>
      <p:sp>
        <p:nvSpPr>
          <p:cNvPr id="1377" name="Google Shape;1377;p7"/>
          <p:cNvSpPr txBox="1"/>
          <p:nvPr>
            <p:ph idx="1" type="body"/>
          </p:nvPr>
        </p:nvSpPr>
        <p:spPr>
          <a:xfrm>
            <a:off x="228599" y="930466"/>
            <a:ext cx="8796302"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000"/>
              <a:buNone/>
            </a:pPr>
            <a:r>
              <a:rPr lang="en-US" sz="1000">
                <a:latin typeface="Arial"/>
                <a:ea typeface="Arial"/>
                <a:cs typeface="Arial"/>
                <a:sym typeface="Arial"/>
              </a:rPr>
              <a:t>AVAV's stock steadily grew with increased defense spending following global conflicts, but it has recently skyrocketed due to new contracts</a:t>
            </a:r>
            <a:endParaRPr sz="1000">
              <a:latin typeface="Arial"/>
              <a:ea typeface="Arial"/>
              <a:cs typeface="Arial"/>
              <a:sym typeface="Arial"/>
            </a:endParaRPr>
          </a:p>
          <a:p>
            <a:pPr indent="0" lvl="0" marL="0" rtl="0" algn="l">
              <a:lnSpc>
                <a:spcPct val="100000"/>
              </a:lnSpc>
              <a:spcBef>
                <a:spcPts val="0"/>
              </a:spcBef>
              <a:spcAft>
                <a:spcPts val="0"/>
              </a:spcAft>
              <a:buClr>
                <a:srgbClr val="5A6E8C"/>
              </a:buClr>
              <a:buSzPts val="1300"/>
              <a:buNone/>
            </a:pPr>
            <a:r>
              <a:t/>
            </a:r>
            <a:endParaRPr/>
          </a:p>
        </p:txBody>
      </p:sp>
      <p:sp>
        <p:nvSpPr>
          <p:cNvPr id="1378" name="Google Shape;1378;p7"/>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b="1" lang="en-US" sz="2200">
                <a:latin typeface="Arial"/>
                <a:ea typeface="Arial"/>
                <a:cs typeface="Arial"/>
                <a:sym typeface="Arial"/>
              </a:rPr>
              <a:t>AVAV Annotated Stock Chart</a:t>
            </a:r>
            <a:endParaRPr sz="2200"/>
          </a:p>
        </p:txBody>
      </p:sp>
      <p:sp>
        <p:nvSpPr>
          <p:cNvPr id="1379" name="Google Shape;1379;p7"/>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lt2"/>
              </a:buClr>
              <a:buSzPts val="800"/>
              <a:buNone/>
            </a:pPr>
            <a:r>
              <a:rPr i="1" lang="en-US" sz="800">
                <a:solidFill>
                  <a:srgbClr val="A5A5A5"/>
                </a:solidFill>
                <a:latin typeface="Arial"/>
                <a:ea typeface="Arial"/>
                <a:cs typeface="Arial"/>
                <a:sym typeface="Arial"/>
              </a:rPr>
              <a:t>Sources: Company Materials, CapIQ, TheStreet, Council on Foreign Relations</a:t>
            </a:r>
            <a:endParaRPr>
              <a:solidFill>
                <a:srgbClr val="A5A5A5"/>
              </a:solidFill>
            </a:endParaRPr>
          </a:p>
        </p:txBody>
      </p:sp>
      <p:sp>
        <p:nvSpPr>
          <p:cNvPr id="1380" name="Google Shape;1380;p7"/>
          <p:cNvSpPr/>
          <p:nvPr/>
        </p:nvSpPr>
        <p:spPr>
          <a:xfrm>
            <a:off x="765233" y="2350806"/>
            <a:ext cx="993360" cy="846969"/>
          </a:xfrm>
          <a:prstGeom prst="roundRect">
            <a:avLst>
              <a:gd fmla="val 16667" name="adj"/>
            </a:avLst>
          </a:prstGeom>
          <a:noFill/>
          <a:ln cap="flat" cmpd="sng" w="12700">
            <a:solidFill>
              <a:srgbClr val="4D81D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Russia invades Ukraine starting the initial growth</a:t>
            </a:r>
            <a:endParaRPr b="0" i="0" sz="1800" u="none" cap="none" strike="noStrike">
              <a:solidFill>
                <a:schemeClr val="dk1"/>
              </a:solidFill>
              <a:latin typeface="Arial"/>
              <a:ea typeface="Arial"/>
              <a:cs typeface="Arial"/>
              <a:sym typeface="Arial"/>
            </a:endParaRPr>
          </a:p>
        </p:txBody>
      </p:sp>
      <p:cxnSp>
        <p:nvCxnSpPr>
          <p:cNvPr id="1381" name="Google Shape;1381;p7"/>
          <p:cNvCxnSpPr/>
          <p:nvPr/>
        </p:nvCxnSpPr>
        <p:spPr>
          <a:xfrm>
            <a:off x="1261913" y="3187142"/>
            <a:ext cx="258543" cy="1395490"/>
          </a:xfrm>
          <a:prstGeom prst="straightConnector1">
            <a:avLst/>
          </a:prstGeom>
          <a:noFill/>
          <a:ln cap="flat" cmpd="sng" w="12700">
            <a:solidFill>
              <a:srgbClr val="4D81D7"/>
            </a:solidFill>
            <a:prstDash val="solid"/>
            <a:miter lim="800000"/>
            <a:headEnd len="sm" w="sm" type="none"/>
            <a:tailEnd len="sm" w="sm" type="none"/>
          </a:ln>
        </p:spPr>
      </p:cxnSp>
      <p:sp>
        <p:nvSpPr>
          <p:cNvPr id="1382" name="Google Shape;1382;p7"/>
          <p:cNvSpPr/>
          <p:nvPr/>
        </p:nvSpPr>
        <p:spPr>
          <a:xfrm>
            <a:off x="1605154" y="4340772"/>
            <a:ext cx="113605" cy="108318"/>
          </a:xfrm>
          <a:prstGeom prst="star5">
            <a:avLst>
              <a:gd fmla="val 19098" name="adj"/>
              <a:gd fmla="val 105146" name="hf"/>
              <a:gd fmla="val 110557" name="vf"/>
            </a:avLst>
          </a:prstGeom>
          <a:solidFill>
            <a:srgbClr val="4D81D7"/>
          </a:solidFill>
          <a:ln cap="flat" cmpd="sng" w="12700">
            <a:solidFill>
              <a:srgbClr val="4D81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83" name="Google Shape;1383;p7"/>
          <p:cNvSpPr/>
          <p:nvPr/>
        </p:nvSpPr>
        <p:spPr>
          <a:xfrm>
            <a:off x="7197754" y="3259676"/>
            <a:ext cx="98083" cy="125231"/>
          </a:xfrm>
          <a:prstGeom prst="star5">
            <a:avLst>
              <a:gd fmla="val 19098" name="adj"/>
              <a:gd fmla="val 105146" name="hf"/>
              <a:gd fmla="val 110557" name="vf"/>
            </a:avLst>
          </a:prstGeom>
          <a:solidFill>
            <a:srgbClr val="4D81D7"/>
          </a:solidFill>
          <a:ln cap="flat" cmpd="sng" w="12700">
            <a:solidFill>
              <a:srgbClr val="4D81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84" name="Google Shape;1384;p7"/>
          <p:cNvSpPr/>
          <p:nvPr/>
        </p:nvSpPr>
        <p:spPr>
          <a:xfrm>
            <a:off x="3661767" y="4141096"/>
            <a:ext cx="98083" cy="125231"/>
          </a:xfrm>
          <a:prstGeom prst="star5">
            <a:avLst>
              <a:gd fmla="val 19098" name="adj"/>
              <a:gd fmla="val 105146" name="hf"/>
              <a:gd fmla="val 110557" name="vf"/>
            </a:avLst>
          </a:prstGeom>
          <a:solidFill>
            <a:srgbClr val="4D81D7"/>
          </a:solidFill>
          <a:ln cap="flat" cmpd="sng" w="12700">
            <a:solidFill>
              <a:srgbClr val="4D81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85" name="Google Shape;1385;p7"/>
          <p:cNvSpPr/>
          <p:nvPr/>
        </p:nvSpPr>
        <p:spPr>
          <a:xfrm>
            <a:off x="3127161" y="4215541"/>
            <a:ext cx="98083" cy="125231"/>
          </a:xfrm>
          <a:prstGeom prst="star5">
            <a:avLst>
              <a:gd fmla="val 19098" name="adj"/>
              <a:gd fmla="val 105146" name="hf"/>
              <a:gd fmla="val 110557" name="vf"/>
            </a:avLst>
          </a:prstGeom>
          <a:solidFill>
            <a:srgbClr val="4D81D7"/>
          </a:solidFill>
          <a:ln cap="flat" cmpd="sng" w="12700">
            <a:solidFill>
              <a:srgbClr val="4D81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86" name="Google Shape;1386;p7"/>
          <p:cNvSpPr/>
          <p:nvPr/>
        </p:nvSpPr>
        <p:spPr>
          <a:xfrm>
            <a:off x="2122397" y="4215541"/>
            <a:ext cx="98083" cy="125231"/>
          </a:xfrm>
          <a:prstGeom prst="star5">
            <a:avLst>
              <a:gd fmla="val 19098" name="adj"/>
              <a:gd fmla="val 105146" name="hf"/>
              <a:gd fmla="val 110557" name="vf"/>
            </a:avLst>
          </a:prstGeom>
          <a:solidFill>
            <a:srgbClr val="4D81D7"/>
          </a:solidFill>
          <a:ln cap="flat" cmpd="sng" w="12700">
            <a:solidFill>
              <a:srgbClr val="4D81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87" name="Google Shape;1387;p7"/>
          <p:cNvSpPr/>
          <p:nvPr/>
        </p:nvSpPr>
        <p:spPr>
          <a:xfrm>
            <a:off x="3521614" y="5971485"/>
            <a:ext cx="135289" cy="125231"/>
          </a:xfrm>
          <a:prstGeom prst="star5">
            <a:avLst>
              <a:gd fmla="val 19098" name="adj"/>
              <a:gd fmla="val 105146" name="hf"/>
              <a:gd fmla="val 110557" name="vf"/>
            </a:avLst>
          </a:prstGeom>
          <a:solidFill>
            <a:srgbClr val="4D81D7"/>
          </a:solidFill>
          <a:ln cap="flat" cmpd="sng" w="12700">
            <a:solidFill>
              <a:srgbClr val="4D81D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388" name="Google Shape;1388;p7"/>
          <p:cNvSpPr txBox="1"/>
          <p:nvPr/>
        </p:nvSpPr>
        <p:spPr>
          <a:xfrm>
            <a:off x="3726513" y="5917696"/>
            <a:ext cx="2558459"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US bill passed to send money to Ukraine</a:t>
            </a:r>
            <a:endParaRPr b="0" i="0" sz="1800" u="none" cap="none" strike="noStrike">
              <a:solidFill>
                <a:schemeClr val="dk1"/>
              </a:solidFill>
              <a:latin typeface="Arial"/>
              <a:ea typeface="Arial"/>
              <a:cs typeface="Arial"/>
              <a:sym typeface="Arial"/>
            </a:endParaRPr>
          </a:p>
        </p:txBody>
      </p:sp>
      <p:sp>
        <p:nvSpPr>
          <p:cNvPr id="1389" name="Google Shape;1389;p7"/>
          <p:cNvSpPr/>
          <p:nvPr/>
        </p:nvSpPr>
        <p:spPr>
          <a:xfrm>
            <a:off x="2351231" y="2404974"/>
            <a:ext cx="1688160" cy="781049"/>
          </a:xfrm>
          <a:prstGeom prst="roundRect">
            <a:avLst>
              <a:gd fmla="val 16667" name="adj"/>
            </a:avLst>
          </a:prstGeom>
          <a:noFill/>
          <a:ln cap="flat" cmpd="sng" w="12700">
            <a:solidFill>
              <a:srgbClr val="4D81D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AV acquires Tomahawk Robotics, a leading manufacturer in unmanned systems</a:t>
            </a:r>
            <a:endParaRPr b="0" i="0" sz="1800" u="none" cap="none" strike="noStrike">
              <a:solidFill>
                <a:schemeClr val="dk1"/>
              </a:solidFill>
              <a:latin typeface="Arial"/>
              <a:ea typeface="Arial"/>
              <a:cs typeface="Arial"/>
              <a:sym typeface="Arial"/>
            </a:endParaRPr>
          </a:p>
        </p:txBody>
      </p:sp>
      <p:cxnSp>
        <p:nvCxnSpPr>
          <p:cNvPr id="1390" name="Google Shape;1390;p7"/>
          <p:cNvCxnSpPr>
            <a:stCxn id="1389" idx="2"/>
          </p:cNvCxnSpPr>
          <p:nvPr/>
        </p:nvCxnSpPr>
        <p:spPr>
          <a:xfrm>
            <a:off x="3195311" y="3186023"/>
            <a:ext cx="2421600" cy="847800"/>
          </a:xfrm>
          <a:prstGeom prst="straightConnector1">
            <a:avLst/>
          </a:prstGeom>
          <a:noFill/>
          <a:ln cap="flat" cmpd="sng" w="12700">
            <a:solidFill>
              <a:srgbClr val="4D81D7"/>
            </a:solidFill>
            <a:prstDash val="solid"/>
            <a:miter lim="800000"/>
            <a:headEnd len="sm" w="sm" type="none"/>
            <a:tailEnd len="sm" w="sm" type="none"/>
          </a:ln>
        </p:spPr>
      </p:cxnSp>
      <p:sp>
        <p:nvSpPr>
          <p:cNvPr id="1391" name="Google Shape;1391;p7"/>
          <p:cNvSpPr/>
          <p:nvPr/>
        </p:nvSpPr>
        <p:spPr>
          <a:xfrm>
            <a:off x="4054251" y="1486678"/>
            <a:ext cx="1118047" cy="875249"/>
          </a:xfrm>
          <a:prstGeom prst="roundRect">
            <a:avLst>
              <a:gd fmla="val 16667" name="adj"/>
            </a:avLst>
          </a:prstGeom>
          <a:noFill/>
          <a:ln cap="flat" cmpd="sng" w="12700">
            <a:solidFill>
              <a:srgbClr val="4D81D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Released earnings with a record high $187 mm, 40% increase YoY</a:t>
            </a:r>
            <a:endParaRPr b="0" i="0" sz="1800" u="none" cap="none" strike="noStrike">
              <a:solidFill>
                <a:schemeClr val="dk1"/>
              </a:solidFill>
              <a:latin typeface="Arial"/>
              <a:ea typeface="Arial"/>
              <a:cs typeface="Arial"/>
              <a:sym typeface="Arial"/>
            </a:endParaRPr>
          </a:p>
        </p:txBody>
      </p:sp>
      <p:cxnSp>
        <p:nvCxnSpPr>
          <p:cNvPr id="1392" name="Google Shape;1392;p7"/>
          <p:cNvCxnSpPr>
            <a:stCxn id="1391" idx="2"/>
          </p:cNvCxnSpPr>
          <p:nvPr/>
        </p:nvCxnSpPr>
        <p:spPr>
          <a:xfrm>
            <a:off x="4613275" y="2361927"/>
            <a:ext cx="2327100" cy="1248000"/>
          </a:xfrm>
          <a:prstGeom prst="straightConnector1">
            <a:avLst/>
          </a:prstGeom>
          <a:noFill/>
          <a:ln cap="flat" cmpd="sng" w="12700">
            <a:solidFill>
              <a:srgbClr val="4D81D7"/>
            </a:solidFill>
            <a:prstDash val="solid"/>
            <a:miter lim="800000"/>
            <a:headEnd len="sm" w="sm" type="none"/>
            <a:tailEnd len="sm" w="sm" type="none"/>
          </a:ln>
        </p:spPr>
      </p:cxnSp>
      <p:sp>
        <p:nvSpPr>
          <p:cNvPr id="1393" name="Google Shape;1393;p7"/>
          <p:cNvSpPr/>
          <p:nvPr/>
        </p:nvSpPr>
        <p:spPr>
          <a:xfrm>
            <a:off x="6940385" y="1266553"/>
            <a:ext cx="1118047" cy="631709"/>
          </a:xfrm>
          <a:prstGeom prst="roundRect">
            <a:avLst>
              <a:gd fmla="val 16667" name="adj"/>
            </a:avLst>
          </a:prstGeom>
          <a:noFill/>
          <a:ln cap="flat" cmpd="sng" w="12700">
            <a:solidFill>
              <a:srgbClr val="4D81D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Awarded a $990 mm contract from the US</a:t>
            </a:r>
            <a:endParaRPr b="0" i="0" sz="1800" u="none" cap="none" strike="noStrike">
              <a:solidFill>
                <a:schemeClr val="dk1"/>
              </a:solidFill>
              <a:latin typeface="Arial"/>
              <a:ea typeface="Arial"/>
              <a:cs typeface="Arial"/>
              <a:sym typeface="Arial"/>
            </a:endParaRPr>
          </a:p>
        </p:txBody>
      </p:sp>
      <p:cxnSp>
        <p:nvCxnSpPr>
          <p:cNvPr id="1394" name="Google Shape;1394;p7"/>
          <p:cNvCxnSpPr>
            <a:stCxn id="1393" idx="2"/>
          </p:cNvCxnSpPr>
          <p:nvPr/>
        </p:nvCxnSpPr>
        <p:spPr>
          <a:xfrm>
            <a:off x="7499409" y="1898262"/>
            <a:ext cx="879300" cy="1047000"/>
          </a:xfrm>
          <a:prstGeom prst="straightConnector1">
            <a:avLst/>
          </a:prstGeom>
          <a:noFill/>
          <a:ln cap="flat" cmpd="sng" w="12700">
            <a:solidFill>
              <a:srgbClr val="4D81D7"/>
            </a:solidFill>
            <a:prstDash val="solid"/>
            <a:miter lim="800000"/>
            <a:headEnd len="sm" w="sm" type="none"/>
            <a:tailEnd len="sm" w="sm" type="none"/>
          </a:ln>
        </p:spPr>
      </p:cxnSp>
      <p:sp>
        <p:nvSpPr>
          <p:cNvPr id="1395" name="Google Shape;1395;p7"/>
          <p:cNvSpPr/>
          <p:nvPr/>
        </p:nvSpPr>
        <p:spPr>
          <a:xfrm>
            <a:off x="7985761" y="3488325"/>
            <a:ext cx="1039140" cy="445939"/>
          </a:xfrm>
          <a:prstGeom prst="roundRect">
            <a:avLst>
              <a:gd fmla="val 16667" name="adj"/>
            </a:avLst>
          </a:prstGeom>
          <a:noFill/>
          <a:ln cap="flat" cmpd="sng" w="12700">
            <a:solidFill>
              <a:srgbClr val="4D81D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Oct-31-2024,</a:t>
            </a:r>
            <a:endParaRPr b="0" i="0" sz="18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$215</a:t>
            </a:r>
            <a:endParaRPr b="0" i="0" sz="1800" u="none" cap="none" strike="noStrike">
              <a:solidFill>
                <a:schemeClr val="dk1"/>
              </a:solidFill>
              <a:latin typeface="Arial"/>
              <a:ea typeface="Arial"/>
              <a:cs typeface="Arial"/>
              <a:sym typeface="Arial"/>
            </a:endParaRPr>
          </a:p>
        </p:txBody>
      </p:sp>
      <p:sp>
        <p:nvSpPr>
          <p:cNvPr id="1396" name="Google Shape;1396;p7"/>
          <p:cNvSpPr/>
          <p:nvPr/>
        </p:nvSpPr>
        <p:spPr>
          <a:xfrm>
            <a:off x="5616806" y="1412638"/>
            <a:ext cx="1118047" cy="722390"/>
          </a:xfrm>
          <a:prstGeom prst="roundRect">
            <a:avLst>
              <a:gd fmla="val 16667" name="adj"/>
            </a:avLst>
          </a:prstGeom>
          <a:noFill/>
          <a:ln cap="flat" cmpd="sng" w="12700">
            <a:solidFill>
              <a:srgbClr val="4D81D7"/>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000"/>
              <a:buFont typeface="Arial"/>
              <a:buNone/>
            </a:pPr>
            <a:r>
              <a:rPr b="0" i="0" lang="en-US" sz="1000" u="none" cap="none" strike="noStrike">
                <a:solidFill>
                  <a:schemeClr val="dk1"/>
                </a:solidFill>
                <a:latin typeface="Arial"/>
                <a:ea typeface="Arial"/>
                <a:cs typeface="Arial"/>
                <a:sym typeface="Arial"/>
              </a:rPr>
              <a:t>AV unveils new AI capability and Autonomy Kit for UxS</a:t>
            </a:r>
            <a:endParaRPr b="0" i="0" sz="1000" u="none" cap="none" strike="noStrike">
              <a:solidFill>
                <a:schemeClr val="dk1"/>
              </a:solidFill>
              <a:latin typeface="Arial"/>
              <a:ea typeface="Arial"/>
              <a:cs typeface="Arial"/>
              <a:sym typeface="Arial"/>
            </a:endParaRPr>
          </a:p>
        </p:txBody>
      </p:sp>
      <p:cxnSp>
        <p:nvCxnSpPr>
          <p:cNvPr id="1397" name="Google Shape;1397;p7"/>
          <p:cNvCxnSpPr/>
          <p:nvPr/>
        </p:nvCxnSpPr>
        <p:spPr>
          <a:xfrm>
            <a:off x="6177516" y="2135028"/>
            <a:ext cx="1207314" cy="1043635"/>
          </a:xfrm>
          <a:prstGeom prst="straightConnector1">
            <a:avLst/>
          </a:prstGeom>
          <a:noFill/>
          <a:ln cap="flat" cmpd="sng" w="12700">
            <a:solidFill>
              <a:srgbClr val="4D81D7"/>
            </a:solidFill>
            <a:prstDash val="solid"/>
            <a:miter lim="800000"/>
            <a:headEnd len="sm" w="sm" type="none"/>
            <a:tailEnd len="sm" w="sm" type="none"/>
          </a:ln>
        </p:spPr>
      </p:cxnSp>
      <p:sp>
        <p:nvSpPr>
          <p:cNvPr id="1398" name="Google Shape;1398;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0"/>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a:solidFill>
                  <a:srgbClr val="0F2241"/>
                </a:solidFill>
              </a:rPr>
              <a:t>Executive Summary</a:t>
            </a:r>
            <a:endParaRPr/>
          </a:p>
        </p:txBody>
      </p:sp>
      <p:sp>
        <p:nvSpPr>
          <p:cNvPr id="113" name="Google Shape;113;p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14" name="Google Shape;114;p30"/>
          <p:cNvSpPr txBox="1"/>
          <p:nvPr/>
        </p:nvSpPr>
        <p:spPr>
          <a:xfrm>
            <a:off x="213508" y="2282801"/>
            <a:ext cx="1547034" cy="707886"/>
          </a:xfrm>
          <a:prstGeom prst="rect">
            <a:avLst/>
          </a:prstGeom>
          <a:solidFill>
            <a:srgbClr val="C7EFFF"/>
          </a:solidFill>
          <a:ln cap="flat" cmpd="sng" w="9525">
            <a:solidFill>
              <a:srgbClr val="5A6E8C"/>
            </a:solidFill>
            <a:prstDash val="dash"/>
            <a:round/>
            <a:headEnd len="sm" w="sm" type="none"/>
            <a:tailEnd len="sm" w="sm" type="none"/>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None/>
            </a:pPr>
            <a:r>
              <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None/>
            </a:pPr>
            <a:r>
              <a:rPr b="1" i="0" lang="en-US" sz="1000" u="none" cap="none" strike="noStrike">
                <a:solidFill>
                  <a:srgbClr val="000000"/>
                </a:solidFill>
                <a:latin typeface="Arial"/>
                <a:ea typeface="Arial"/>
                <a:cs typeface="Arial"/>
                <a:sym typeface="Arial"/>
              </a:rPr>
              <a:t>Industry Overview</a:t>
            </a:r>
            <a:endParaRPr/>
          </a:p>
          <a:p>
            <a:pPr indent="0" lvl="0" marL="0" marR="0" rtl="0" algn="ctr">
              <a:lnSpc>
                <a:spcPct val="100000"/>
              </a:lnSpc>
              <a:spcBef>
                <a:spcPts val="600"/>
              </a:spcBef>
              <a:spcAft>
                <a:spcPts val="0"/>
              </a:spcAft>
              <a:buNone/>
            </a:pPr>
            <a:r>
              <a:t/>
            </a:r>
            <a:endParaRPr b="1" i="0" sz="1000" u="none" cap="none" strike="noStrike">
              <a:solidFill>
                <a:srgbClr val="000000"/>
              </a:solidFill>
              <a:latin typeface="Arial"/>
              <a:ea typeface="Arial"/>
              <a:cs typeface="Arial"/>
              <a:sym typeface="Arial"/>
            </a:endParaRPr>
          </a:p>
        </p:txBody>
      </p:sp>
      <p:sp>
        <p:nvSpPr>
          <p:cNvPr id="115" name="Google Shape;115;p30"/>
          <p:cNvSpPr txBox="1"/>
          <p:nvPr/>
        </p:nvSpPr>
        <p:spPr>
          <a:xfrm>
            <a:off x="228595" y="1185056"/>
            <a:ext cx="1547037" cy="707886"/>
          </a:xfrm>
          <a:prstGeom prst="rect">
            <a:avLst/>
          </a:prstGeom>
          <a:solidFill>
            <a:srgbClr val="C7EFFF"/>
          </a:solidFill>
          <a:ln cap="flat" cmpd="sng" w="9525">
            <a:solidFill>
              <a:srgbClr val="5A6E8C"/>
            </a:solidFill>
            <a:prstDash val="dash"/>
            <a:round/>
            <a:headEnd len="sm" w="sm" type="none"/>
            <a:tailEnd len="sm" w="sm" type="none"/>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None/>
            </a:pPr>
            <a:r>
              <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None/>
            </a:pPr>
            <a:r>
              <a:rPr b="1" i="0" lang="en-US" sz="1000" u="none" cap="none" strike="noStrike">
                <a:solidFill>
                  <a:srgbClr val="000000"/>
                </a:solidFill>
                <a:latin typeface="Arial"/>
                <a:ea typeface="Arial"/>
                <a:cs typeface="Arial"/>
                <a:sym typeface="Arial"/>
              </a:rPr>
              <a:t>AVAV Overview</a:t>
            </a:r>
            <a:endParaRPr/>
          </a:p>
          <a:p>
            <a:pPr indent="0" lvl="0" marL="0" marR="0" rtl="0" algn="ctr">
              <a:lnSpc>
                <a:spcPct val="100000"/>
              </a:lnSpc>
              <a:spcBef>
                <a:spcPts val="600"/>
              </a:spcBef>
              <a:spcAft>
                <a:spcPts val="0"/>
              </a:spcAft>
              <a:buNone/>
            </a:pPr>
            <a:r>
              <a:t/>
            </a:r>
            <a:endParaRPr b="1" i="0" sz="1000" u="none" cap="none" strike="noStrike">
              <a:solidFill>
                <a:srgbClr val="000000"/>
              </a:solidFill>
              <a:latin typeface="Arial"/>
              <a:ea typeface="Arial"/>
              <a:cs typeface="Arial"/>
              <a:sym typeface="Arial"/>
            </a:endParaRPr>
          </a:p>
        </p:txBody>
      </p:sp>
      <p:sp>
        <p:nvSpPr>
          <p:cNvPr id="116" name="Google Shape;116;p30"/>
          <p:cNvSpPr txBox="1"/>
          <p:nvPr/>
        </p:nvSpPr>
        <p:spPr>
          <a:xfrm>
            <a:off x="228592" y="3391917"/>
            <a:ext cx="1547037" cy="707886"/>
          </a:xfrm>
          <a:prstGeom prst="rect">
            <a:avLst/>
          </a:prstGeom>
          <a:solidFill>
            <a:srgbClr val="C7EFFF"/>
          </a:solidFill>
          <a:ln cap="flat" cmpd="sng" w="9525">
            <a:solidFill>
              <a:srgbClr val="5A6E8C"/>
            </a:solidFill>
            <a:prstDash val="dash"/>
            <a:round/>
            <a:headEnd len="sm" w="sm" type="none"/>
            <a:tailEnd len="sm" w="sm" type="none"/>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None/>
            </a:pPr>
            <a:r>
              <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None/>
            </a:pPr>
            <a:r>
              <a:rPr b="1" i="0" lang="en-US" sz="1000" u="none" cap="none" strike="noStrike">
                <a:solidFill>
                  <a:srgbClr val="000000"/>
                </a:solidFill>
                <a:latin typeface="Arial"/>
                <a:ea typeface="Arial"/>
                <a:cs typeface="Arial"/>
                <a:sym typeface="Arial"/>
              </a:rPr>
              <a:t>KTOS Overview</a:t>
            </a:r>
            <a:endParaRPr/>
          </a:p>
          <a:p>
            <a:pPr indent="0" lvl="0" marL="0" marR="0" rtl="0" algn="ctr">
              <a:lnSpc>
                <a:spcPct val="100000"/>
              </a:lnSpc>
              <a:spcBef>
                <a:spcPts val="600"/>
              </a:spcBef>
              <a:spcAft>
                <a:spcPts val="0"/>
              </a:spcAft>
              <a:buNone/>
            </a:pPr>
            <a:r>
              <a:t/>
            </a:r>
            <a:endParaRPr b="1" i="0" sz="1000" u="none" cap="none" strike="noStrike">
              <a:solidFill>
                <a:srgbClr val="000000"/>
              </a:solidFill>
              <a:latin typeface="Arial"/>
              <a:ea typeface="Arial"/>
              <a:cs typeface="Arial"/>
              <a:sym typeface="Arial"/>
            </a:endParaRPr>
          </a:p>
        </p:txBody>
      </p:sp>
      <p:sp>
        <p:nvSpPr>
          <p:cNvPr id="117" name="Google Shape;117;p30"/>
          <p:cNvSpPr txBox="1"/>
          <p:nvPr/>
        </p:nvSpPr>
        <p:spPr>
          <a:xfrm>
            <a:off x="228592" y="4282325"/>
            <a:ext cx="1547037" cy="861774"/>
          </a:xfrm>
          <a:prstGeom prst="rect">
            <a:avLst/>
          </a:prstGeom>
          <a:solidFill>
            <a:srgbClr val="C7EFFF"/>
          </a:solidFill>
          <a:ln cap="flat" cmpd="sng" w="9525">
            <a:solidFill>
              <a:srgbClr val="5A6E8C"/>
            </a:solidFill>
            <a:prstDash val="dash"/>
            <a:round/>
            <a:headEnd len="sm" w="sm" type="none"/>
            <a:tailEnd len="sm" w="sm" type="none"/>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None/>
            </a:pPr>
            <a:r>
              <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None/>
            </a:pPr>
            <a:r>
              <a:rPr b="1" i="0" lang="en-US" sz="1000" u="none" cap="none" strike="noStrike">
                <a:solidFill>
                  <a:srgbClr val="000000"/>
                </a:solidFill>
                <a:latin typeface="Arial"/>
                <a:ea typeface="Arial"/>
                <a:cs typeface="Arial"/>
                <a:sym typeface="Arial"/>
              </a:rPr>
              <a:t>Acquisition of KTOS UxS Segment by AVAV</a:t>
            </a:r>
            <a:endParaRPr/>
          </a:p>
          <a:p>
            <a:pPr indent="0" lvl="0" marL="0" marR="0" rtl="0" algn="ctr">
              <a:lnSpc>
                <a:spcPct val="100000"/>
              </a:lnSpc>
              <a:spcBef>
                <a:spcPts val="600"/>
              </a:spcBef>
              <a:spcAft>
                <a:spcPts val="0"/>
              </a:spcAft>
              <a:buNone/>
            </a:pPr>
            <a:r>
              <a:t/>
            </a:r>
            <a:endParaRPr b="1" i="0" sz="1000" u="none" cap="none" strike="noStrike">
              <a:solidFill>
                <a:srgbClr val="000000"/>
              </a:solidFill>
              <a:latin typeface="Arial"/>
              <a:ea typeface="Arial"/>
              <a:cs typeface="Arial"/>
              <a:sym typeface="Arial"/>
            </a:endParaRPr>
          </a:p>
        </p:txBody>
      </p:sp>
      <p:sp>
        <p:nvSpPr>
          <p:cNvPr id="118" name="Google Shape;118;p30"/>
          <p:cNvSpPr/>
          <p:nvPr/>
        </p:nvSpPr>
        <p:spPr>
          <a:xfrm>
            <a:off x="1822442" y="2282921"/>
            <a:ext cx="318947" cy="707886"/>
          </a:xfrm>
          <a:prstGeom prst="homePlate">
            <a:avLst>
              <a:gd fmla="val 50000" name="adj"/>
            </a:avLst>
          </a:prstGeom>
          <a:solidFill>
            <a:srgbClr val="C7EFFF"/>
          </a:solidFill>
          <a:ln cap="flat" cmpd="sng" w="9525">
            <a:solidFill>
              <a:srgbClr val="5A6E8C"/>
            </a:solidFill>
            <a:prstDash val="dash"/>
            <a:round/>
            <a:headEnd len="sm" w="sm" type="none"/>
            <a:tailEnd len="sm" w="sm" type="none"/>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None/>
            </a:pPr>
            <a:r>
              <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None/>
            </a:pPr>
            <a:r>
              <a:t/>
            </a:r>
            <a:endParaRPr b="1" i="0" sz="1000" u="none" cap="none" strike="noStrike">
              <a:solidFill>
                <a:schemeClr val="dk1"/>
              </a:solidFill>
              <a:latin typeface="Arial"/>
              <a:ea typeface="Arial"/>
              <a:cs typeface="Arial"/>
              <a:sym typeface="Arial"/>
            </a:endParaRPr>
          </a:p>
        </p:txBody>
      </p:sp>
      <p:sp>
        <p:nvSpPr>
          <p:cNvPr id="119" name="Google Shape;119;p30"/>
          <p:cNvSpPr/>
          <p:nvPr/>
        </p:nvSpPr>
        <p:spPr>
          <a:xfrm>
            <a:off x="1837530" y="1185056"/>
            <a:ext cx="318946" cy="707886"/>
          </a:xfrm>
          <a:prstGeom prst="homePlate">
            <a:avLst>
              <a:gd fmla="val 50000" name="adj"/>
            </a:avLst>
          </a:prstGeom>
          <a:solidFill>
            <a:srgbClr val="C7EFFF"/>
          </a:solidFill>
          <a:ln cap="flat" cmpd="sng" w="9525">
            <a:solidFill>
              <a:srgbClr val="5A6E8C"/>
            </a:solidFill>
            <a:prstDash val="dash"/>
            <a:round/>
            <a:headEnd len="sm" w="sm" type="none"/>
            <a:tailEnd len="sm" w="sm" type="none"/>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a:p>
            <a:pPr indent="0" lvl="0" marL="0" marR="0" rtl="0" algn="ctr">
              <a:lnSpc>
                <a:spcPct val="100000"/>
              </a:lnSpc>
              <a:spcBef>
                <a:spcPts val="600"/>
              </a:spcBef>
              <a:spcAft>
                <a:spcPts val="0"/>
              </a:spcAft>
              <a:buNone/>
            </a:pPr>
            <a:r>
              <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None/>
            </a:pPr>
            <a:r>
              <a:t/>
            </a:r>
            <a:endParaRPr b="1" i="0" sz="1000" u="none" cap="none" strike="noStrike">
              <a:solidFill>
                <a:schemeClr val="dk1"/>
              </a:solidFill>
              <a:latin typeface="Arial"/>
              <a:ea typeface="Arial"/>
              <a:cs typeface="Arial"/>
              <a:sym typeface="Arial"/>
            </a:endParaRPr>
          </a:p>
        </p:txBody>
      </p:sp>
      <p:sp>
        <p:nvSpPr>
          <p:cNvPr id="120" name="Google Shape;120;p30"/>
          <p:cNvSpPr/>
          <p:nvPr/>
        </p:nvSpPr>
        <p:spPr>
          <a:xfrm>
            <a:off x="1837529" y="3391917"/>
            <a:ext cx="303861" cy="707885"/>
          </a:xfrm>
          <a:prstGeom prst="homePlate">
            <a:avLst>
              <a:gd fmla="val 50000" name="adj"/>
            </a:avLst>
          </a:prstGeom>
          <a:solidFill>
            <a:srgbClr val="C7EFFF"/>
          </a:solidFill>
          <a:ln cap="flat" cmpd="sng" w="12700">
            <a:solidFill>
              <a:srgbClr val="5A6E8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30"/>
          <p:cNvSpPr/>
          <p:nvPr/>
        </p:nvSpPr>
        <p:spPr>
          <a:xfrm>
            <a:off x="1837529" y="4282169"/>
            <a:ext cx="318947" cy="857509"/>
          </a:xfrm>
          <a:prstGeom prst="homePlate">
            <a:avLst>
              <a:gd fmla="val 50000" name="adj"/>
            </a:avLst>
          </a:prstGeom>
          <a:solidFill>
            <a:srgbClr val="C7EFFF"/>
          </a:solidFill>
          <a:ln cap="flat" cmpd="sng" w="12700">
            <a:solidFill>
              <a:srgbClr val="5A6E8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122" name="Google Shape;122;p30"/>
          <p:cNvCxnSpPr/>
          <p:nvPr/>
        </p:nvCxnSpPr>
        <p:spPr>
          <a:xfrm>
            <a:off x="2141393" y="2144359"/>
            <a:ext cx="6774012" cy="0"/>
          </a:xfrm>
          <a:prstGeom prst="straightConnector1">
            <a:avLst/>
          </a:prstGeom>
          <a:noFill/>
          <a:ln cap="flat" cmpd="sng" w="9525">
            <a:solidFill>
              <a:schemeClr val="dk1"/>
            </a:solidFill>
            <a:prstDash val="lgDash"/>
            <a:round/>
            <a:headEnd len="sm" w="sm" type="none"/>
            <a:tailEnd len="sm" w="sm" type="none"/>
          </a:ln>
        </p:spPr>
      </p:cxnSp>
      <p:sp>
        <p:nvSpPr>
          <p:cNvPr id="123" name="Google Shape;123;p30"/>
          <p:cNvSpPr txBox="1"/>
          <p:nvPr/>
        </p:nvSpPr>
        <p:spPr>
          <a:xfrm>
            <a:off x="2259420" y="1164318"/>
            <a:ext cx="6655985" cy="784830"/>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AeroVironment (AVAV) is a leader in the government and commercial A&amp;D industry, specializing in unmanned systems, and has secured long-term contracts and a strong customer base due to its early innovations in Small Unmanned Aerial Systems(SUAS) products</a:t>
            </a:r>
            <a:endParaRPr/>
          </a:p>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AVAV boasts strong multiples with AV/EBITDA reaching 50.3x for 2024, significantly higher than the comparable companies average of 15.3x</a:t>
            </a:r>
            <a:endParaRPr/>
          </a:p>
        </p:txBody>
      </p:sp>
      <p:sp>
        <p:nvSpPr>
          <p:cNvPr id="124" name="Google Shape;124;p30"/>
          <p:cNvSpPr txBox="1"/>
          <p:nvPr/>
        </p:nvSpPr>
        <p:spPr>
          <a:xfrm>
            <a:off x="2259420" y="2322477"/>
            <a:ext cx="6675901" cy="646331"/>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The A&amp;D industry is heavily influenced by government spending and geopolitical tensions. Additionally, it is characterized by significant R&amp;D costs, long order backlogs, and favors consolidation</a:t>
            </a:r>
            <a:endParaRPr/>
          </a:p>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The government has demonstrated a strong preference for unmanned systems, as evidenced by joint R&amp;D initiatives focused on the development of unmanned aerial vehicles</a:t>
            </a:r>
            <a:endParaRPr/>
          </a:p>
        </p:txBody>
      </p:sp>
      <p:sp>
        <p:nvSpPr>
          <p:cNvPr id="125" name="Google Shape;125;p30"/>
          <p:cNvSpPr txBox="1"/>
          <p:nvPr/>
        </p:nvSpPr>
        <p:spPr>
          <a:xfrm>
            <a:off x="228592" y="5394203"/>
            <a:ext cx="1547037" cy="707886"/>
          </a:xfrm>
          <a:prstGeom prst="rect">
            <a:avLst/>
          </a:prstGeom>
          <a:solidFill>
            <a:srgbClr val="C7EFFF"/>
          </a:solidFill>
          <a:ln cap="flat" cmpd="sng" w="9525">
            <a:solidFill>
              <a:srgbClr val="5A6E8C"/>
            </a:solidFill>
            <a:prstDash val="dash"/>
            <a:round/>
            <a:headEnd len="sm" w="sm" type="none"/>
            <a:tailEnd len="sm" w="sm" type="none"/>
          </a:ln>
        </p:spPr>
        <p:txBody>
          <a:bodyPr anchorCtr="0" anchor="ctr" bIns="45700" lIns="45700" spcFirstLastPara="1" rIns="45700" wrap="square" tIns="45700">
            <a:spAutoFit/>
          </a:bodyPr>
          <a:lstStyle/>
          <a:p>
            <a:pPr indent="0" lvl="0" marL="0" marR="0" rtl="0" algn="ctr">
              <a:lnSpc>
                <a:spcPct val="100000"/>
              </a:lnSpc>
              <a:spcBef>
                <a:spcPts val="0"/>
              </a:spcBef>
              <a:spcAft>
                <a:spcPts val="0"/>
              </a:spcAft>
              <a:buNone/>
            </a:pPr>
            <a:r>
              <a:t/>
            </a:r>
            <a:endParaRPr b="1"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None/>
            </a:pPr>
            <a:r>
              <a:rPr b="1" i="0" lang="en-US" sz="1000" u="none" cap="none" strike="noStrike">
                <a:solidFill>
                  <a:srgbClr val="000000"/>
                </a:solidFill>
                <a:latin typeface="Arial"/>
                <a:ea typeface="Arial"/>
                <a:cs typeface="Arial"/>
                <a:sym typeface="Arial"/>
              </a:rPr>
              <a:t>Pro Forma Valuation</a:t>
            </a:r>
            <a:endParaRPr/>
          </a:p>
          <a:p>
            <a:pPr indent="0" lvl="0" marL="0" marR="0" rtl="0" algn="ctr">
              <a:lnSpc>
                <a:spcPct val="100000"/>
              </a:lnSpc>
              <a:spcBef>
                <a:spcPts val="600"/>
              </a:spcBef>
              <a:spcAft>
                <a:spcPts val="0"/>
              </a:spcAft>
              <a:buNone/>
            </a:pPr>
            <a:r>
              <a:t/>
            </a:r>
            <a:endParaRPr b="1" i="0" sz="1000" u="none" cap="none" strike="noStrike">
              <a:solidFill>
                <a:srgbClr val="000000"/>
              </a:solidFill>
              <a:latin typeface="Arial"/>
              <a:ea typeface="Arial"/>
              <a:cs typeface="Arial"/>
              <a:sym typeface="Arial"/>
            </a:endParaRPr>
          </a:p>
        </p:txBody>
      </p:sp>
      <p:sp>
        <p:nvSpPr>
          <p:cNvPr id="126" name="Google Shape;126;p30"/>
          <p:cNvSpPr/>
          <p:nvPr/>
        </p:nvSpPr>
        <p:spPr>
          <a:xfrm>
            <a:off x="1822443" y="5381526"/>
            <a:ext cx="318947" cy="720564"/>
          </a:xfrm>
          <a:prstGeom prst="homePlate">
            <a:avLst>
              <a:gd fmla="val 50000" name="adj"/>
            </a:avLst>
          </a:prstGeom>
          <a:solidFill>
            <a:srgbClr val="C7EFFF"/>
          </a:solidFill>
          <a:ln cap="flat" cmpd="sng" w="12700">
            <a:solidFill>
              <a:srgbClr val="5A6E8C"/>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7" name="Google Shape;127;p30"/>
          <p:cNvSpPr txBox="1"/>
          <p:nvPr/>
        </p:nvSpPr>
        <p:spPr>
          <a:xfrm>
            <a:off x="2241364" y="3483167"/>
            <a:ext cx="6674041" cy="507831"/>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Kratos Defense &amp; Security Solutions (KTOS) is a leading provider of advanced defense technologies, with two primary business segments: Government Solutions and Unmanned Systems</a:t>
            </a:r>
            <a:endParaRPr/>
          </a:p>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KTOS is recognized for its focus on speed and affordability, setting an unprecedented standard within the industry</a:t>
            </a:r>
            <a:endParaRPr/>
          </a:p>
        </p:txBody>
      </p:sp>
      <p:sp>
        <p:nvSpPr>
          <p:cNvPr id="128" name="Google Shape;128;p30"/>
          <p:cNvSpPr txBox="1"/>
          <p:nvPr/>
        </p:nvSpPr>
        <p:spPr>
          <a:xfrm>
            <a:off x="2188204" y="4433391"/>
            <a:ext cx="6727201" cy="646331"/>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KTOS’s UxS segment, known for its high-speed, affordable technologies, would complement AVAV’s existing portfolio, allowing the company to diversify its products while capitalizing on shifting consumer and market preferences</a:t>
            </a:r>
            <a:endParaRPr/>
          </a:p>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The integration of KTOS’s advanced unmanned systems technologies with AVAV’s market-leading innovations would provide both companies with an opportunity to enhance R&amp;D synergies and accelerate product development</a:t>
            </a:r>
            <a:endParaRPr b="0" i="0" sz="800" u="none" cap="none" strike="noStrike">
              <a:solidFill>
                <a:srgbClr val="000000"/>
              </a:solidFill>
              <a:latin typeface="Arial"/>
              <a:ea typeface="Arial"/>
              <a:cs typeface="Arial"/>
              <a:sym typeface="Arial"/>
            </a:endParaRPr>
          </a:p>
        </p:txBody>
      </p:sp>
      <p:sp>
        <p:nvSpPr>
          <p:cNvPr id="129" name="Google Shape;129;p30"/>
          <p:cNvSpPr txBox="1"/>
          <p:nvPr/>
        </p:nvSpPr>
        <p:spPr>
          <a:xfrm>
            <a:off x="2188204" y="5471176"/>
            <a:ext cx="6727201" cy="646331"/>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The combined net income of AVAV and Kratos UMS (KTOS) is projected to grow significantly, from $110.1 million in 2025 to $239.8 million in 2030, driven by the synergies and integration of the UMS segment</a:t>
            </a:r>
            <a:endParaRPr/>
          </a:p>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The implied EBITDA multiple for the transaction in 2025 is projected to be 31.1x, reflecting strong growth expectations for the combined entity</a:t>
            </a:r>
            <a:endParaRPr/>
          </a:p>
        </p:txBody>
      </p:sp>
      <p:cxnSp>
        <p:nvCxnSpPr>
          <p:cNvPr id="130" name="Google Shape;130;p30"/>
          <p:cNvCxnSpPr/>
          <p:nvPr/>
        </p:nvCxnSpPr>
        <p:spPr>
          <a:xfrm>
            <a:off x="2161309" y="3187253"/>
            <a:ext cx="6774012" cy="0"/>
          </a:xfrm>
          <a:prstGeom prst="straightConnector1">
            <a:avLst/>
          </a:prstGeom>
          <a:noFill/>
          <a:ln cap="flat" cmpd="sng" w="9525">
            <a:solidFill>
              <a:schemeClr val="dk1"/>
            </a:solidFill>
            <a:prstDash val="lgDash"/>
            <a:round/>
            <a:headEnd len="sm" w="sm" type="none"/>
            <a:tailEnd len="sm" w="sm" type="none"/>
          </a:ln>
        </p:spPr>
      </p:cxnSp>
      <p:cxnSp>
        <p:nvCxnSpPr>
          <p:cNvPr id="131" name="Google Shape;131;p30"/>
          <p:cNvCxnSpPr/>
          <p:nvPr/>
        </p:nvCxnSpPr>
        <p:spPr>
          <a:xfrm>
            <a:off x="2150354" y="4230147"/>
            <a:ext cx="6774012" cy="0"/>
          </a:xfrm>
          <a:prstGeom prst="straightConnector1">
            <a:avLst/>
          </a:prstGeom>
          <a:noFill/>
          <a:ln cap="flat" cmpd="sng" w="9525">
            <a:solidFill>
              <a:schemeClr val="dk1"/>
            </a:solidFill>
            <a:prstDash val="lgDash"/>
            <a:round/>
            <a:headEnd len="sm" w="sm" type="none"/>
            <a:tailEnd len="sm" w="sm" type="none"/>
          </a:ln>
        </p:spPr>
      </p:cxnSp>
      <p:cxnSp>
        <p:nvCxnSpPr>
          <p:cNvPr id="132" name="Google Shape;132;p30"/>
          <p:cNvCxnSpPr/>
          <p:nvPr/>
        </p:nvCxnSpPr>
        <p:spPr>
          <a:xfrm>
            <a:off x="2152339" y="5273042"/>
            <a:ext cx="6774012" cy="0"/>
          </a:xfrm>
          <a:prstGeom prst="straightConnector1">
            <a:avLst/>
          </a:prstGeom>
          <a:noFill/>
          <a:ln cap="flat" cmpd="sng" w="9525">
            <a:solidFill>
              <a:schemeClr val="dk1"/>
            </a:solidFill>
            <a:prstDash val="lgDash"/>
            <a:round/>
            <a:headEnd len="sm" w="sm" type="none"/>
            <a:tailEnd len="sm" w="sm"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0"/>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200"/>
              <a:buNone/>
            </a:pPr>
            <a:r>
              <a:rPr i="0" lang="en-US" sz="2200">
                <a:latin typeface="Arial"/>
                <a:ea typeface="Arial"/>
                <a:cs typeface="Arial"/>
                <a:sym typeface="Arial"/>
              </a:rPr>
              <a:t>Historical</a:t>
            </a:r>
            <a:r>
              <a:rPr lang="en-US" sz="2200">
                <a:latin typeface="Arial"/>
                <a:ea typeface="Arial"/>
                <a:cs typeface="Arial"/>
                <a:sym typeface="Arial"/>
              </a:rPr>
              <a:t> Mainline Growth</a:t>
            </a:r>
            <a:r>
              <a:rPr i="0" lang="en-US" sz="2200">
                <a:latin typeface="Arial"/>
                <a:ea typeface="Arial"/>
                <a:cs typeface="Arial"/>
                <a:sym typeface="Arial"/>
              </a:rPr>
              <a:t> </a:t>
            </a:r>
            <a:r>
              <a:rPr lang="en-US" sz="2200">
                <a:latin typeface="Arial"/>
                <a:ea typeface="Arial"/>
                <a:cs typeface="Arial"/>
                <a:sym typeface="Arial"/>
              </a:rPr>
              <a:t>F</a:t>
            </a:r>
            <a:r>
              <a:rPr i="0" lang="en-US" sz="2200">
                <a:latin typeface="Arial"/>
                <a:ea typeface="Arial"/>
                <a:cs typeface="Arial"/>
                <a:sym typeface="Arial"/>
              </a:rPr>
              <a:t>igures</a:t>
            </a:r>
            <a:endParaRPr sz="2200">
              <a:latin typeface="Arial"/>
              <a:ea typeface="Arial"/>
              <a:cs typeface="Arial"/>
              <a:sym typeface="Arial"/>
            </a:endParaRPr>
          </a:p>
        </p:txBody>
      </p:sp>
      <p:sp>
        <p:nvSpPr>
          <p:cNvPr id="1405" name="Google Shape;1405;p10"/>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rgbClr val="7B7B7B"/>
              </a:buClr>
              <a:buSzPts val="800"/>
              <a:buNone/>
            </a:pPr>
            <a:r>
              <a:rPr i="1" lang="en-US">
                <a:solidFill>
                  <a:srgbClr val="A5A5A5"/>
                </a:solidFill>
              </a:rPr>
              <a:t>Sources: Company Materials, Bloomberg</a:t>
            </a:r>
            <a:endParaRPr>
              <a:solidFill>
                <a:srgbClr val="A5A5A5"/>
              </a:solidFill>
            </a:endParaRPr>
          </a:p>
        </p:txBody>
      </p:sp>
      <p:sp>
        <p:nvSpPr>
          <p:cNvPr id="1406" name="Google Shape;1406;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1407" name="Google Shape;1407;p10"/>
          <p:cNvGraphicFramePr/>
          <p:nvPr/>
        </p:nvGraphicFramePr>
        <p:xfrm>
          <a:off x="4572000" y="1191334"/>
          <a:ext cx="4444999" cy="2237663"/>
        </p:xfrm>
        <a:graphic>
          <a:graphicData uri="http://schemas.openxmlformats.org/drawingml/2006/chart">
            <c:chart r:id="rId3"/>
          </a:graphicData>
        </a:graphic>
      </p:graphicFrame>
      <p:graphicFrame>
        <p:nvGraphicFramePr>
          <p:cNvPr id="1408" name="Google Shape;1408;p10"/>
          <p:cNvGraphicFramePr/>
          <p:nvPr/>
        </p:nvGraphicFramePr>
        <p:xfrm>
          <a:off x="127000" y="1194316"/>
          <a:ext cx="4444999" cy="2234681"/>
        </p:xfrm>
        <a:graphic>
          <a:graphicData uri="http://schemas.openxmlformats.org/drawingml/2006/chart">
            <c:chart r:id="rId4"/>
          </a:graphicData>
        </a:graphic>
      </p:graphicFrame>
      <p:graphicFrame>
        <p:nvGraphicFramePr>
          <p:cNvPr id="1409" name="Google Shape;1409;p10"/>
          <p:cNvGraphicFramePr/>
          <p:nvPr/>
        </p:nvGraphicFramePr>
        <p:xfrm>
          <a:off x="127001" y="3632408"/>
          <a:ext cx="4444999" cy="2514392"/>
        </p:xfrm>
        <a:graphic>
          <a:graphicData uri="http://schemas.openxmlformats.org/drawingml/2006/chart">
            <c:chart r:id="rId5"/>
          </a:graphicData>
        </a:graphic>
      </p:graphicFrame>
      <p:cxnSp>
        <p:nvCxnSpPr>
          <p:cNvPr id="1410" name="Google Shape;1410;p10"/>
          <p:cNvCxnSpPr/>
          <p:nvPr/>
        </p:nvCxnSpPr>
        <p:spPr>
          <a:xfrm flipH="1" rot="10800000">
            <a:off x="609600" y="1412490"/>
            <a:ext cx="3488267" cy="763151"/>
          </a:xfrm>
          <a:prstGeom prst="straightConnector1">
            <a:avLst/>
          </a:prstGeom>
          <a:noFill/>
          <a:ln cap="flat" cmpd="sng" w="19050">
            <a:solidFill>
              <a:schemeClr val="dk1"/>
            </a:solidFill>
            <a:prstDash val="solid"/>
            <a:miter lim="800000"/>
            <a:headEnd len="sm" w="sm" type="none"/>
            <a:tailEnd len="med" w="med" type="triangle"/>
          </a:ln>
        </p:spPr>
      </p:cxnSp>
      <p:sp>
        <p:nvSpPr>
          <p:cNvPr id="1411" name="Google Shape;1411;p10"/>
          <p:cNvSpPr txBox="1"/>
          <p:nvPr/>
        </p:nvSpPr>
        <p:spPr>
          <a:xfrm rot="-818678">
            <a:off x="1812757" y="1585681"/>
            <a:ext cx="884304"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CAGR 16.2%</a:t>
            </a:r>
            <a:endParaRPr b="0" i="0" sz="1400" u="none" cap="none" strike="noStrike">
              <a:solidFill>
                <a:srgbClr val="000000"/>
              </a:solidFill>
              <a:latin typeface="Arial"/>
              <a:ea typeface="Arial"/>
              <a:cs typeface="Arial"/>
              <a:sym typeface="Arial"/>
            </a:endParaRPr>
          </a:p>
        </p:txBody>
      </p:sp>
      <p:cxnSp>
        <p:nvCxnSpPr>
          <p:cNvPr id="1412" name="Google Shape;1412;p10"/>
          <p:cNvCxnSpPr/>
          <p:nvPr/>
        </p:nvCxnSpPr>
        <p:spPr>
          <a:xfrm flipH="1" rot="10800000">
            <a:off x="4916462" y="1389199"/>
            <a:ext cx="3499405" cy="475715"/>
          </a:xfrm>
          <a:prstGeom prst="straightConnector1">
            <a:avLst/>
          </a:prstGeom>
          <a:noFill/>
          <a:ln cap="flat" cmpd="sng" w="19050">
            <a:solidFill>
              <a:schemeClr val="dk1"/>
            </a:solidFill>
            <a:prstDash val="solid"/>
            <a:miter lim="800000"/>
            <a:headEnd len="sm" w="sm" type="none"/>
            <a:tailEnd len="med" w="med" type="triangle"/>
          </a:ln>
        </p:spPr>
      </p:cxnSp>
      <p:sp>
        <p:nvSpPr>
          <p:cNvPr id="1413" name="Google Shape;1413;p10"/>
          <p:cNvSpPr txBox="1"/>
          <p:nvPr/>
        </p:nvSpPr>
        <p:spPr>
          <a:xfrm rot="-485444">
            <a:off x="5310166" y="1500061"/>
            <a:ext cx="871159"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CAGR 9.0%</a:t>
            </a:r>
            <a:endParaRPr b="0" i="0" sz="1400" u="none" cap="none" strike="noStrike">
              <a:solidFill>
                <a:srgbClr val="000000"/>
              </a:solidFill>
              <a:latin typeface="Arial"/>
              <a:ea typeface="Arial"/>
              <a:cs typeface="Arial"/>
              <a:sym typeface="Arial"/>
            </a:endParaRPr>
          </a:p>
        </p:txBody>
      </p:sp>
      <p:graphicFrame>
        <p:nvGraphicFramePr>
          <p:cNvPr id="1414" name="Google Shape;1414;p10"/>
          <p:cNvGraphicFramePr/>
          <p:nvPr/>
        </p:nvGraphicFramePr>
        <p:xfrm>
          <a:off x="4648200" y="3632407"/>
          <a:ext cx="4368799" cy="2237663"/>
        </p:xfrm>
        <a:graphic>
          <a:graphicData uri="http://schemas.openxmlformats.org/drawingml/2006/chart">
            <c:chart r:id="rId6"/>
          </a:graphicData>
        </a:graphic>
      </p:graphicFrame>
      <p:cxnSp>
        <p:nvCxnSpPr>
          <p:cNvPr id="1415" name="Google Shape;1415;p10"/>
          <p:cNvCxnSpPr/>
          <p:nvPr/>
        </p:nvCxnSpPr>
        <p:spPr>
          <a:xfrm flipH="1" rot="10800000">
            <a:off x="6278670" y="3931253"/>
            <a:ext cx="2137197" cy="727389"/>
          </a:xfrm>
          <a:prstGeom prst="straightConnector1">
            <a:avLst/>
          </a:prstGeom>
          <a:noFill/>
          <a:ln cap="flat" cmpd="sng" w="19050">
            <a:solidFill>
              <a:schemeClr val="dk1"/>
            </a:solidFill>
            <a:prstDash val="solid"/>
            <a:miter lim="800000"/>
            <a:headEnd len="sm" w="sm" type="none"/>
            <a:tailEnd len="med" w="med" type="triangle"/>
          </a:ln>
        </p:spPr>
      </p:cxnSp>
      <p:cxnSp>
        <p:nvCxnSpPr>
          <p:cNvPr id="1416" name="Google Shape;1416;p10"/>
          <p:cNvCxnSpPr/>
          <p:nvPr/>
        </p:nvCxnSpPr>
        <p:spPr>
          <a:xfrm>
            <a:off x="5484812" y="4338927"/>
            <a:ext cx="608864" cy="342435"/>
          </a:xfrm>
          <a:prstGeom prst="straightConnector1">
            <a:avLst/>
          </a:prstGeom>
          <a:noFill/>
          <a:ln cap="flat" cmpd="sng" w="19050">
            <a:solidFill>
              <a:schemeClr val="dk1"/>
            </a:solidFill>
            <a:prstDash val="solid"/>
            <a:miter lim="800000"/>
            <a:headEnd len="sm" w="sm" type="none"/>
            <a:tailEnd len="med" w="med" type="triangle"/>
          </a:ln>
        </p:spPr>
      </p:cxnSp>
      <p:sp>
        <p:nvSpPr>
          <p:cNvPr id="1417" name="Google Shape;1417;p10"/>
          <p:cNvSpPr txBox="1"/>
          <p:nvPr/>
        </p:nvSpPr>
        <p:spPr>
          <a:xfrm rot="1889685">
            <a:off x="5594351" y="4294673"/>
            <a:ext cx="574780"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(33.2%)</a:t>
            </a:r>
            <a:endParaRPr b="0" i="0" sz="1400" u="none" cap="none" strike="noStrike">
              <a:solidFill>
                <a:srgbClr val="000000"/>
              </a:solidFill>
              <a:latin typeface="Arial"/>
              <a:ea typeface="Arial"/>
              <a:cs typeface="Arial"/>
              <a:sym typeface="Arial"/>
            </a:endParaRPr>
          </a:p>
        </p:txBody>
      </p:sp>
      <p:sp>
        <p:nvSpPr>
          <p:cNvPr id="1418" name="Google Shape;1418;p10"/>
          <p:cNvSpPr txBox="1"/>
          <p:nvPr/>
        </p:nvSpPr>
        <p:spPr>
          <a:xfrm rot="-1157292">
            <a:off x="6716835" y="4109199"/>
            <a:ext cx="884304"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en-US" sz="900" u="none" cap="none" strike="noStrike">
                <a:solidFill>
                  <a:schemeClr val="dk1"/>
                </a:solidFill>
                <a:latin typeface="Arial"/>
                <a:ea typeface="Arial"/>
                <a:cs typeface="Arial"/>
                <a:sym typeface="Arial"/>
              </a:rPr>
              <a:t>CAGR 24.0%</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64"/>
          <p:cNvSpPr txBox="1"/>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marR="0" rtl="0" algn="l">
              <a:lnSpc>
                <a:spcPct val="90000"/>
              </a:lnSpc>
              <a:spcBef>
                <a:spcPts val="0"/>
              </a:spcBef>
              <a:spcAft>
                <a:spcPts val="0"/>
              </a:spcAft>
              <a:buClr>
                <a:schemeClr val="lt2"/>
              </a:buClr>
              <a:buSzPts val="800"/>
              <a:buFont typeface="Arial"/>
              <a:buNone/>
            </a:pPr>
            <a:r>
              <a:rPr b="0" i="1" lang="en-US" sz="800" u="none" cap="none" strike="noStrike">
                <a:solidFill>
                  <a:schemeClr val="lt2"/>
                </a:solidFill>
                <a:latin typeface="Arial"/>
                <a:ea typeface="Arial"/>
                <a:cs typeface="Arial"/>
                <a:sym typeface="Arial"/>
              </a:rPr>
              <a:t>Sources: Company Filings, U.S. Treasury Fiscal Data, The Wall Street Journal</a:t>
            </a:r>
            <a:endParaRPr b="0" i="1" sz="800" u="none" cap="none" strike="noStrike">
              <a:solidFill>
                <a:schemeClr val="lt2"/>
              </a:solidFill>
              <a:latin typeface="Arial"/>
              <a:ea typeface="Arial"/>
              <a:cs typeface="Arial"/>
              <a:sym typeface="Arial"/>
            </a:endParaRPr>
          </a:p>
        </p:txBody>
      </p:sp>
      <p:sp>
        <p:nvSpPr>
          <p:cNvPr id="1424" name="Google Shape;1424;p64"/>
          <p:cNvSpPr/>
          <p:nvPr/>
        </p:nvSpPr>
        <p:spPr>
          <a:xfrm>
            <a:off x="228598" y="1557868"/>
            <a:ext cx="8686801" cy="289982"/>
          </a:xfrm>
          <a:prstGeom prst="rect">
            <a:avLst/>
          </a:prstGeom>
          <a:solidFill>
            <a:srgbClr val="C7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Key Positives</a:t>
            </a:r>
            <a:endParaRPr/>
          </a:p>
        </p:txBody>
      </p:sp>
      <p:sp>
        <p:nvSpPr>
          <p:cNvPr id="1425" name="Google Shape;1425;p64"/>
          <p:cNvSpPr/>
          <p:nvPr/>
        </p:nvSpPr>
        <p:spPr>
          <a:xfrm>
            <a:off x="228598" y="2005062"/>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Unscrewed Systems</a:t>
            </a:r>
            <a:endParaRPr/>
          </a:p>
        </p:txBody>
      </p:sp>
      <p:sp>
        <p:nvSpPr>
          <p:cNvPr id="1426" name="Google Shape;1426;p64"/>
          <p:cNvSpPr/>
          <p:nvPr/>
        </p:nvSpPr>
        <p:spPr>
          <a:xfrm>
            <a:off x="1695957" y="2005062"/>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62% of 2024 revenue came from AVAV’s UxS segment</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Revenue is generated through product sales and contract services</a:t>
            </a:r>
            <a:endParaRPr/>
          </a:p>
        </p:txBody>
      </p:sp>
      <p:sp>
        <p:nvSpPr>
          <p:cNvPr id="1427" name="Google Shape;1427;p64"/>
          <p:cNvSpPr/>
          <p:nvPr/>
        </p:nvSpPr>
        <p:spPr>
          <a:xfrm>
            <a:off x="4979165" y="2005062"/>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First Mover Advantage</a:t>
            </a:r>
            <a:endParaRPr/>
          </a:p>
        </p:txBody>
      </p:sp>
      <p:sp>
        <p:nvSpPr>
          <p:cNvPr id="1428" name="Google Shape;1428;p64"/>
          <p:cNvSpPr/>
          <p:nvPr/>
        </p:nvSpPr>
        <p:spPr>
          <a:xfrm>
            <a:off x="6446524" y="2005062"/>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AVAV had early innovations within the SUAS market (Ex: Puma)</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As a result, government agencies established long-term contracts</a:t>
            </a:r>
            <a:endParaRPr/>
          </a:p>
        </p:txBody>
      </p:sp>
      <p:sp>
        <p:nvSpPr>
          <p:cNvPr id="1429" name="Google Shape;1429;p64"/>
          <p:cNvSpPr/>
          <p:nvPr/>
        </p:nvSpPr>
        <p:spPr>
          <a:xfrm>
            <a:off x="229105" y="2893794"/>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Diverse Product Offerings</a:t>
            </a:r>
            <a:endParaRPr/>
          </a:p>
        </p:txBody>
      </p:sp>
      <p:sp>
        <p:nvSpPr>
          <p:cNvPr id="1430" name="Google Shape;1430;p64"/>
          <p:cNvSpPr/>
          <p:nvPr/>
        </p:nvSpPr>
        <p:spPr>
          <a:xfrm>
            <a:off x="1696464" y="2893794"/>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Both defense and commercial market needs can be addressed</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AVAV’s solutions are utilized by the U.S. Army, Navy, and Air Force</a:t>
            </a:r>
            <a:endParaRPr/>
          </a:p>
        </p:txBody>
      </p:sp>
      <p:sp>
        <p:nvSpPr>
          <p:cNvPr id="1431" name="Google Shape;1431;p64"/>
          <p:cNvSpPr/>
          <p:nvPr/>
        </p:nvSpPr>
        <p:spPr>
          <a:xfrm>
            <a:off x="4978656" y="2893794"/>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Switchblade Contract</a:t>
            </a:r>
            <a:endParaRPr/>
          </a:p>
        </p:txBody>
      </p:sp>
      <p:sp>
        <p:nvSpPr>
          <p:cNvPr id="1432" name="Google Shape;1432;p64"/>
          <p:cNvSpPr/>
          <p:nvPr/>
        </p:nvSpPr>
        <p:spPr>
          <a:xfrm>
            <a:off x="6446015" y="2893794"/>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AVAV has a $990 MM contract with the U.S. Army for the Switchblade</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AI has recently been implemented within the Switchblade</a:t>
            </a:r>
            <a:endParaRPr/>
          </a:p>
        </p:txBody>
      </p:sp>
      <p:sp>
        <p:nvSpPr>
          <p:cNvPr id="1433" name="Google Shape;1433;p64"/>
          <p:cNvSpPr/>
          <p:nvPr/>
        </p:nvSpPr>
        <p:spPr>
          <a:xfrm>
            <a:off x="228094" y="3782526"/>
            <a:ext cx="8686801" cy="289982"/>
          </a:xfrm>
          <a:prstGeom prst="rect">
            <a:avLst/>
          </a:prstGeom>
          <a:solidFill>
            <a:srgbClr val="00A1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Key Issues</a:t>
            </a:r>
            <a:endParaRPr/>
          </a:p>
        </p:txBody>
      </p:sp>
      <p:sp>
        <p:nvSpPr>
          <p:cNvPr id="1434" name="Google Shape;1434;p64"/>
          <p:cNvSpPr/>
          <p:nvPr/>
        </p:nvSpPr>
        <p:spPr>
          <a:xfrm>
            <a:off x="228094" y="4229720"/>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Heavy DoD Reliance</a:t>
            </a:r>
            <a:endParaRPr/>
          </a:p>
        </p:txBody>
      </p:sp>
      <p:sp>
        <p:nvSpPr>
          <p:cNvPr id="1435" name="Google Shape;1435;p64"/>
          <p:cNvSpPr/>
          <p:nvPr/>
        </p:nvSpPr>
        <p:spPr>
          <a:xfrm>
            <a:off x="1695453" y="4229720"/>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76% of 2024 revenue came from government sales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Government contracts can be terminated at will in certain situations</a:t>
            </a:r>
            <a:endParaRPr/>
          </a:p>
        </p:txBody>
      </p:sp>
      <p:sp>
        <p:nvSpPr>
          <p:cNvPr id="1436" name="Google Shape;1436;p64"/>
          <p:cNvSpPr/>
          <p:nvPr/>
        </p:nvSpPr>
        <p:spPr>
          <a:xfrm>
            <a:off x="4978661" y="4229720"/>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Fierce Competition</a:t>
            </a:r>
            <a:endParaRPr/>
          </a:p>
        </p:txBody>
      </p:sp>
      <p:sp>
        <p:nvSpPr>
          <p:cNvPr id="1437" name="Google Shape;1437;p64"/>
          <p:cNvSpPr/>
          <p:nvPr/>
        </p:nvSpPr>
        <p:spPr>
          <a:xfrm>
            <a:off x="6446020" y="4229720"/>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AVAV competes with major defense firms, such as BA, LMT, and NOC</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Larger players can offer more competitive prices</a:t>
            </a:r>
            <a:endParaRPr/>
          </a:p>
        </p:txBody>
      </p:sp>
      <p:sp>
        <p:nvSpPr>
          <p:cNvPr id="1438" name="Google Shape;1438;p64"/>
          <p:cNvSpPr/>
          <p:nvPr/>
        </p:nvSpPr>
        <p:spPr>
          <a:xfrm>
            <a:off x="228601" y="5118450"/>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Substantial R&amp;D Costs</a:t>
            </a:r>
            <a:endParaRPr/>
          </a:p>
        </p:txBody>
      </p:sp>
      <p:sp>
        <p:nvSpPr>
          <p:cNvPr id="1439" name="Google Shape;1439;p64"/>
          <p:cNvSpPr/>
          <p:nvPr/>
        </p:nvSpPr>
        <p:spPr>
          <a:xfrm>
            <a:off x="1695960" y="5118450"/>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$97.7 MM (14% of revenue) was spent on R&amp;D in 2024</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Past R&amp;D efforts have failed to meet expectations (Ex: Switchblade 300)</a:t>
            </a:r>
            <a:endParaRPr/>
          </a:p>
        </p:txBody>
      </p:sp>
      <p:sp>
        <p:nvSpPr>
          <p:cNvPr id="1440" name="Google Shape;1440;p64"/>
          <p:cNvSpPr/>
          <p:nvPr/>
        </p:nvSpPr>
        <p:spPr>
          <a:xfrm>
            <a:off x="4978152" y="5118450"/>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International Risks</a:t>
            </a:r>
            <a:endParaRPr/>
          </a:p>
        </p:txBody>
      </p:sp>
      <p:sp>
        <p:nvSpPr>
          <p:cNvPr id="1441" name="Google Shape;1441;p64"/>
          <p:cNvSpPr/>
          <p:nvPr/>
        </p:nvSpPr>
        <p:spPr>
          <a:xfrm>
            <a:off x="6445511" y="5118450"/>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62% of 2024 revenue came from international sales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President Trump’s “America First” trade policy poses challenges</a:t>
            </a:r>
            <a:endParaRPr/>
          </a:p>
        </p:txBody>
      </p:sp>
      <p:sp>
        <p:nvSpPr>
          <p:cNvPr id="1442" name="Google Shape;1442;p64"/>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AeroVironment: Good and Bad</a:t>
            </a:r>
            <a:endParaRPr sz="2200"/>
          </a:p>
        </p:txBody>
      </p:sp>
      <p:sp>
        <p:nvSpPr>
          <p:cNvPr id="1443" name="Google Shape;1443;p64"/>
          <p:cNvSpPr txBox="1"/>
          <p:nvPr/>
        </p:nvSpPr>
        <p:spPr>
          <a:xfrm>
            <a:off x="228599" y="945402"/>
            <a:ext cx="6861175" cy="482600"/>
          </a:xfrm>
          <a:prstGeom prst="rect">
            <a:avLst/>
          </a:prstGeom>
          <a:no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None/>
            </a:pPr>
            <a:r>
              <a:rPr b="1" i="0" lang="en-US" sz="1000" u="none" cap="none" strike="noStrike">
                <a:solidFill>
                  <a:srgbClr val="5A6E8C"/>
                </a:solidFill>
                <a:latin typeface="Arial"/>
                <a:ea typeface="Arial"/>
                <a:cs typeface="Arial"/>
                <a:sym typeface="Arial"/>
              </a:rPr>
              <a:t>Although AVAV holds a unique market position, its dependence on government contracts is a threat</a:t>
            </a:r>
            <a:endParaRPr/>
          </a:p>
        </p:txBody>
      </p:sp>
      <p:sp>
        <p:nvSpPr>
          <p:cNvPr id="1444" name="Google Shape;1444;p64"/>
          <p:cNvSpPr txBox="1"/>
          <p:nvPr>
            <p:ph idx="12" type="sldNum"/>
          </p:nvPr>
        </p:nvSpPr>
        <p:spPr>
          <a:xfrm>
            <a:off x="6457950" y="636629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6"/>
          <p:cNvSpPr txBox="1"/>
          <p:nvPr>
            <p:ph idx="1" type="body"/>
          </p:nvPr>
        </p:nvSpPr>
        <p:spPr>
          <a:xfrm>
            <a:off x="228599" y="980189"/>
            <a:ext cx="8686801" cy="277223"/>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The Loitering Munitions is a promising area of the UAV market and the highest growing segment of AVAV’s business</a:t>
            </a:r>
            <a:endParaRPr sz="1000">
              <a:latin typeface="Arial"/>
              <a:ea typeface="Arial"/>
              <a:cs typeface="Arial"/>
              <a:sym typeface="Arial"/>
            </a:endParaRPr>
          </a:p>
        </p:txBody>
      </p:sp>
      <p:sp>
        <p:nvSpPr>
          <p:cNvPr id="1450" name="Google Shape;1450;p6"/>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An Overview of Loitering Munitions</a:t>
            </a:r>
            <a:endParaRPr sz="2200"/>
          </a:p>
        </p:txBody>
      </p:sp>
      <p:sp>
        <p:nvSpPr>
          <p:cNvPr id="1451" name="Google Shape;1451;p6"/>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rPr i="1" lang="en-US">
                <a:solidFill>
                  <a:srgbClr val="A5A5A5"/>
                </a:solidFill>
              </a:rPr>
              <a:t>Source: Maris</a:t>
            </a:r>
            <a:endParaRPr>
              <a:solidFill>
                <a:srgbClr val="A5A5A5"/>
              </a:solidFill>
            </a:endParaRPr>
          </a:p>
        </p:txBody>
      </p:sp>
      <p:sp>
        <p:nvSpPr>
          <p:cNvPr id="1452" name="Google Shape;1452;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cxnSp>
        <p:nvCxnSpPr>
          <p:cNvPr id="1453" name="Google Shape;1453;p6"/>
          <p:cNvCxnSpPr/>
          <p:nvPr/>
        </p:nvCxnSpPr>
        <p:spPr>
          <a:xfrm>
            <a:off x="228599" y="1650123"/>
            <a:ext cx="4154215" cy="0"/>
          </a:xfrm>
          <a:prstGeom prst="straightConnector1">
            <a:avLst/>
          </a:prstGeom>
          <a:noFill/>
          <a:ln cap="flat" cmpd="sng" w="9525">
            <a:solidFill>
              <a:schemeClr val="dk1"/>
            </a:solidFill>
            <a:prstDash val="solid"/>
            <a:miter lim="800000"/>
            <a:headEnd len="sm" w="sm" type="none"/>
            <a:tailEnd len="sm" w="sm" type="none"/>
          </a:ln>
        </p:spPr>
      </p:cxnSp>
      <p:sp>
        <p:nvSpPr>
          <p:cNvPr id="1454" name="Google Shape;1454;p6"/>
          <p:cNvSpPr txBox="1"/>
          <p:nvPr/>
        </p:nvSpPr>
        <p:spPr>
          <a:xfrm>
            <a:off x="273191" y="1373124"/>
            <a:ext cx="1821845"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Key Trends</a:t>
            </a:r>
            <a:endParaRPr b="0" i="0" sz="1400" u="none" cap="none" strike="noStrike">
              <a:solidFill>
                <a:srgbClr val="000000"/>
              </a:solidFill>
              <a:latin typeface="Arial"/>
              <a:ea typeface="Arial"/>
              <a:cs typeface="Arial"/>
              <a:sym typeface="Arial"/>
            </a:endParaRPr>
          </a:p>
        </p:txBody>
      </p:sp>
      <p:cxnSp>
        <p:nvCxnSpPr>
          <p:cNvPr id="1455" name="Google Shape;1455;p6"/>
          <p:cNvCxnSpPr/>
          <p:nvPr/>
        </p:nvCxnSpPr>
        <p:spPr>
          <a:xfrm>
            <a:off x="4761185" y="1650123"/>
            <a:ext cx="4154215" cy="0"/>
          </a:xfrm>
          <a:prstGeom prst="straightConnector1">
            <a:avLst/>
          </a:prstGeom>
          <a:noFill/>
          <a:ln cap="flat" cmpd="sng" w="9525">
            <a:solidFill>
              <a:schemeClr val="dk1"/>
            </a:solidFill>
            <a:prstDash val="solid"/>
            <a:miter lim="800000"/>
            <a:headEnd len="sm" w="sm" type="none"/>
            <a:tailEnd len="sm" w="sm" type="none"/>
          </a:ln>
        </p:spPr>
      </p:cxnSp>
      <p:sp>
        <p:nvSpPr>
          <p:cNvPr id="1456" name="Google Shape;1456;p6"/>
          <p:cNvSpPr/>
          <p:nvPr/>
        </p:nvSpPr>
        <p:spPr>
          <a:xfrm>
            <a:off x="228599" y="1755229"/>
            <a:ext cx="874987" cy="1313781"/>
          </a:xfrm>
          <a:prstGeom prst="rect">
            <a:avLst/>
          </a:prstGeom>
          <a:solidFill>
            <a:srgbClr val="C7E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Swarm Tech</a:t>
            </a:r>
            <a:endParaRPr b="1" i="0" sz="1400" u="none" cap="none" strike="noStrike">
              <a:solidFill>
                <a:srgbClr val="000000"/>
              </a:solidFill>
              <a:latin typeface="Arial"/>
              <a:ea typeface="Arial"/>
              <a:cs typeface="Arial"/>
              <a:sym typeface="Arial"/>
            </a:endParaRPr>
          </a:p>
        </p:txBody>
      </p:sp>
      <p:sp>
        <p:nvSpPr>
          <p:cNvPr id="1457" name="Google Shape;1457;p6"/>
          <p:cNvSpPr/>
          <p:nvPr/>
        </p:nvSpPr>
        <p:spPr>
          <a:xfrm>
            <a:off x="228597" y="3205666"/>
            <a:ext cx="874987" cy="1313781"/>
          </a:xfrm>
          <a:prstGeom prst="rect">
            <a:avLst/>
          </a:prstGeom>
          <a:solidFill>
            <a:srgbClr val="C7E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AI Driven LMS</a:t>
            </a:r>
            <a:endParaRPr b="1" i="0" sz="1400" u="none" cap="none" strike="noStrike">
              <a:solidFill>
                <a:srgbClr val="000000"/>
              </a:solidFill>
              <a:latin typeface="Arial"/>
              <a:ea typeface="Arial"/>
              <a:cs typeface="Arial"/>
              <a:sym typeface="Arial"/>
            </a:endParaRPr>
          </a:p>
        </p:txBody>
      </p:sp>
      <p:sp>
        <p:nvSpPr>
          <p:cNvPr id="1458" name="Google Shape;1458;p6"/>
          <p:cNvSpPr/>
          <p:nvPr/>
        </p:nvSpPr>
        <p:spPr>
          <a:xfrm>
            <a:off x="228596" y="4656103"/>
            <a:ext cx="874987" cy="1313781"/>
          </a:xfrm>
          <a:prstGeom prst="rect">
            <a:avLst/>
          </a:prstGeom>
          <a:solidFill>
            <a:srgbClr val="C7E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Mission Modules</a:t>
            </a:r>
            <a:endParaRPr b="1" i="0" sz="1400" u="none" cap="none" strike="noStrike">
              <a:solidFill>
                <a:srgbClr val="000000"/>
              </a:solidFill>
              <a:latin typeface="Arial"/>
              <a:ea typeface="Arial"/>
              <a:cs typeface="Arial"/>
              <a:sym typeface="Arial"/>
            </a:endParaRPr>
          </a:p>
        </p:txBody>
      </p:sp>
      <p:sp>
        <p:nvSpPr>
          <p:cNvPr id="1459" name="Google Shape;1459;p6"/>
          <p:cNvSpPr/>
          <p:nvPr/>
        </p:nvSpPr>
        <p:spPr>
          <a:xfrm>
            <a:off x="1184113" y="1755228"/>
            <a:ext cx="3198700" cy="131378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Loitering munitions are drones used as aerial weapons, and have been increasingly able to create swarms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This will be a significant growth industry moving forward due to the possibility of</a:t>
            </a:r>
            <a:r>
              <a:rPr b="1" i="0" lang="en-US" sz="1000" u="none" cap="none" strike="noStrike">
                <a:solidFill>
                  <a:schemeClr val="dk1"/>
                </a:solidFill>
                <a:latin typeface="Arial"/>
                <a:ea typeface="Arial"/>
                <a:cs typeface="Arial"/>
                <a:sym typeface="Arial"/>
              </a:rPr>
              <a:t> revolutionized military tactics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Contractors that are able to produce in </a:t>
            </a:r>
            <a:r>
              <a:rPr b="1" i="0" lang="en-US" sz="1000" u="none" cap="none" strike="noStrike">
                <a:solidFill>
                  <a:schemeClr val="dk1"/>
                </a:solidFill>
                <a:latin typeface="Arial"/>
                <a:ea typeface="Arial"/>
                <a:cs typeface="Arial"/>
                <a:sym typeface="Arial"/>
              </a:rPr>
              <a:t>quantity</a:t>
            </a:r>
            <a:r>
              <a:rPr b="0" i="0" lang="en-US" sz="1000" u="none" cap="none" strike="noStrike">
                <a:solidFill>
                  <a:schemeClr val="dk1"/>
                </a:solidFill>
                <a:latin typeface="Arial"/>
                <a:ea typeface="Arial"/>
                <a:cs typeface="Arial"/>
                <a:sym typeface="Arial"/>
              </a:rPr>
              <a:t> will benefit from this tailwind</a:t>
            </a:r>
            <a:endParaRPr b="0" i="0" sz="1400" u="none" cap="none" strike="noStrike">
              <a:solidFill>
                <a:srgbClr val="000000"/>
              </a:solidFill>
              <a:latin typeface="Arial"/>
              <a:ea typeface="Arial"/>
              <a:cs typeface="Arial"/>
              <a:sym typeface="Arial"/>
            </a:endParaRPr>
          </a:p>
        </p:txBody>
      </p:sp>
      <p:sp>
        <p:nvSpPr>
          <p:cNvPr id="1460" name="Google Shape;1460;p6"/>
          <p:cNvSpPr/>
          <p:nvPr/>
        </p:nvSpPr>
        <p:spPr>
          <a:xfrm>
            <a:off x="1184114" y="3205665"/>
            <a:ext cx="3198700" cy="131378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The implementation of AI into munitions will increase capabilities within </a:t>
            </a:r>
            <a:r>
              <a:rPr b="1" i="0" lang="en-US" sz="1000" u="none" cap="none" strike="noStrike">
                <a:solidFill>
                  <a:schemeClr val="dk1"/>
                </a:solidFill>
                <a:latin typeface="Arial"/>
                <a:ea typeface="Arial"/>
                <a:cs typeface="Arial"/>
                <a:sym typeface="Arial"/>
              </a:rPr>
              <a:t>analytics, automation, and voice recognition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Features have already been integrated into </a:t>
            </a:r>
            <a:r>
              <a:rPr b="1" i="0" lang="en-US" sz="1000" u="none" cap="none" strike="noStrike">
                <a:solidFill>
                  <a:schemeClr val="dk1"/>
                </a:solidFill>
                <a:latin typeface="Arial"/>
                <a:ea typeface="Arial"/>
                <a:cs typeface="Arial"/>
                <a:sym typeface="Arial"/>
              </a:rPr>
              <a:t>AeroVironment's Switchblade </a:t>
            </a:r>
            <a:r>
              <a:rPr b="0" i="0" lang="en-US" sz="1000" u="none" cap="none" strike="noStrike">
                <a:solidFill>
                  <a:schemeClr val="dk1"/>
                </a:solidFill>
                <a:latin typeface="Arial"/>
                <a:ea typeface="Arial"/>
                <a:cs typeface="Arial"/>
                <a:sym typeface="Arial"/>
              </a:rPr>
              <a:t>to help with autonomous navigation and data processing</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Such technology will also facilitate the use of swarm technology</a:t>
            </a:r>
            <a:endParaRPr b="0" i="0" sz="1400" u="none" cap="none" strike="noStrike">
              <a:solidFill>
                <a:srgbClr val="000000"/>
              </a:solidFill>
              <a:latin typeface="Arial"/>
              <a:ea typeface="Arial"/>
              <a:cs typeface="Arial"/>
              <a:sym typeface="Arial"/>
            </a:endParaRPr>
          </a:p>
        </p:txBody>
      </p:sp>
      <p:sp>
        <p:nvSpPr>
          <p:cNvPr id="1461" name="Google Shape;1461;p6"/>
          <p:cNvSpPr/>
          <p:nvPr/>
        </p:nvSpPr>
        <p:spPr>
          <a:xfrm>
            <a:off x="1184114" y="4656102"/>
            <a:ext cx="3198700" cy="1313781"/>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Encoded modules will give loitering munitions the ability to adapt to different missions and scenarios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This will increase LMS versatility for </a:t>
            </a:r>
            <a:r>
              <a:rPr b="1" i="0" lang="en-US" sz="1000" u="none" cap="none" strike="noStrike">
                <a:solidFill>
                  <a:schemeClr val="dk1"/>
                </a:solidFill>
                <a:latin typeface="Arial"/>
                <a:ea typeface="Arial"/>
                <a:cs typeface="Arial"/>
                <a:sym typeface="Arial"/>
              </a:rPr>
              <a:t>reconnaissance, target acquisition, and strike missions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Switchblade’s ISR capabilities were instrumental to it being awarded a $990 MM contract from the U.S. Army</a:t>
            </a:r>
            <a:endParaRPr b="0" i="0" sz="1400" u="none" cap="none" strike="noStrike">
              <a:solidFill>
                <a:srgbClr val="000000"/>
              </a:solidFill>
              <a:latin typeface="Arial"/>
              <a:ea typeface="Arial"/>
              <a:cs typeface="Arial"/>
              <a:sym typeface="Arial"/>
            </a:endParaRPr>
          </a:p>
          <a:p>
            <a:pPr indent="-107950" lvl="0" marL="171450" marR="0" rtl="0" algn="l">
              <a:lnSpc>
                <a:spcPct val="100000"/>
              </a:lnSpc>
              <a:spcBef>
                <a:spcPts val="0"/>
              </a:spcBef>
              <a:spcAft>
                <a:spcPts val="0"/>
              </a:spcAft>
              <a:buClr>
                <a:schemeClr val="dk1"/>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462" name="Google Shape;1462;p6"/>
          <p:cNvSpPr txBox="1"/>
          <p:nvPr/>
        </p:nvSpPr>
        <p:spPr>
          <a:xfrm>
            <a:off x="4760437" y="1378378"/>
            <a:ext cx="248119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Competitors in the LMS Space</a:t>
            </a:r>
            <a:endParaRPr b="0" i="0" sz="1400" u="none" cap="none" strike="noStrike">
              <a:solidFill>
                <a:srgbClr val="000000"/>
              </a:solidFill>
              <a:latin typeface="Arial"/>
              <a:ea typeface="Arial"/>
              <a:cs typeface="Arial"/>
              <a:sym typeface="Arial"/>
            </a:endParaRPr>
          </a:p>
        </p:txBody>
      </p:sp>
      <p:pic>
        <p:nvPicPr>
          <p:cNvPr descr="Hero Family - Uvision" id="1463" name="Google Shape;1463;p6"/>
          <p:cNvPicPr preferRelativeResize="0"/>
          <p:nvPr/>
        </p:nvPicPr>
        <p:blipFill rotWithShape="1">
          <a:blip r:embed="rId3">
            <a:alphaModFix/>
          </a:blip>
          <a:srcRect b="0" l="0" r="0" t="0"/>
          <a:stretch/>
        </p:blipFill>
        <p:spPr>
          <a:xfrm>
            <a:off x="4791967" y="1864952"/>
            <a:ext cx="967280" cy="394133"/>
          </a:xfrm>
          <a:prstGeom prst="rect">
            <a:avLst/>
          </a:prstGeom>
          <a:noFill/>
          <a:ln>
            <a:noFill/>
          </a:ln>
        </p:spPr>
      </p:pic>
      <p:pic>
        <p:nvPicPr>
          <p:cNvPr descr="Elbit Systems - Wikipedia" id="1464" name="Google Shape;1464;p6"/>
          <p:cNvPicPr preferRelativeResize="0"/>
          <p:nvPr/>
        </p:nvPicPr>
        <p:blipFill rotWithShape="1">
          <a:blip r:embed="rId4">
            <a:alphaModFix/>
          </a:blip>
          <a:srcRect b="0" l="0" r="0" t="0"/>
          <a:stretch/>
        </p:blipFill>
        <p:spPr>
          <a:xfrm>
            <a:off x="6343393" y="1894457"/>
            <a:ext cx="967281" cy="335121"/>
          </a:xfrm>
          <a:prstGeom prst="rect">
            <a:avLst/>
          </a:prstGeom>
          <a:noFill/>
          <a:ln>
            <a:noFill/>
          </a:ln>
        </p:spPr>
      </p:pic>
      <p:pic>
        <p:nvPicPr>
          <p:cNvPr descr="Raytheon brand resources: accessing ..." id="1465" name="Google Shape;1465;p6"/>
          <p:cNvPicPr preferRelativeResize="0"/>
          <p:nvPr/>
        </p:nvPicPr>
        <p:blipFill rotWithShape="1">
          <a:blip r:embed="rId5">
            <a:alphaModFix/>
          </a:blip>
          <a:srcRect b="36206" l="6858" r="6442" t="35916"/>
          <a:stretch/>
        </p:blipFill>
        <p:spPr>
          <a:xfrm>
            <a:off x="7671160" y="1928790"/>
            <a:ext cx="1160160" cy="266454"/>
          </a:xfrm>
          <a:prstGeom prst="rect">
            <a:avLst/>
          </a:prstGeom>
          <a:noFill/>
          <a:ln>
            <a:noFill/>
          </a:ln>
        </p:spPr>
      </p:pic>
      <p:cxnSp>
        <p:nvCxnSpPr>
          <p:cNvPr id="1466" name="Google Shape;1466;p6"/>
          <p:cNvCxnSpPr/>
          <p:nvPr/>
        </p:nvCxnSpPr>
        <p:spPr>
          <a:xfrm>
            <a:off x="4739417" y="3967654"/>
            <a:ext cx="4154215" cy="0"/>
          </a:xfrm>
          <a:prstGeom prst="straightConnector1">
            <a:avLst/>
          </a:prstGeom>
          <a:noFill/>
          <a:ln cap="flat" cmpd="sng" w="9525">
            <a:solidFill>
              <a:schemeClr val="dk1"/>
            </a:solidFill>
            <a:prstDash val="solid"/>
            <a:miter lim="800000"/>
            <a:headEnd len="sm" w="sm" type="none"/>
            <a:tailEnd len="sm" w="sm" type="none"/>
          </a:ln>
        </p:spPr>
      </p:cxnSp>
      <p:cxnSp>
        <p:nvCxnSpPr>
          <p:cNvPr id="1467" name="Google Shape;1467;p6"/>
          <p:cNvCxnSpPr/>
          <p:nvPr/>
        </p:nvCxnSpPr>
        <p:spPr>
          <a:xfrm>
            <a:off x="6022052" y="1755228"/>
            <a:ext cx="0" cy="1673772"/>
          </a:xfrm>
          <a:prstGeom prst="straightConnector1">
            <a:avLst/>
          </a:prstGeom>
          <a:noFill/>
          <a:ln cap="flat" cmpd="sng" w="9525">
            <a:solidFill>
              <a:schemeClr val="dk1"/>
            </a:solidFill>
            <a:prstDash val="dash"/>
            <a:miter lim="800000"/>
            <a:headEnd len="sm" w="sm" type="none"/>
            <a:tailEnd len="sm" w="sm" type="none"/>
          </a:ln>
        </p:spPr>
      </p:cxnSp>
      <p:sp>
        <p:nvSpPr>
          <p:cNvPr id="1468" name="Google Shape;1468;p6"/>
          <p:cNvSpPr/>
          <p:nvPr/>
        </p:nvSpPr>
        <p:spPr>
          <a:xfrm>
            <a:off x="4620739" y="2377214"/>
            <a:ext cx="1333238" cy="914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 subsidiary of Israel Aerospace Industries making advanced systems like the Harop LMS</a:t>
            </a:r>
            <a:endParaRPr b="0" i="0" sz="1400" u="none" cap="none" strike="noStrike">
              <a:solidFill>
                <a:srgbClr val="000000"/>
              </a:solidFill>
              <a:latin typeface="Arial"/>
              <a:ea typeface="Arial"/>
              <a:cs typeface="Arial"/>
              <a:sym typeface="Arial"/>
            </a:endParaRPr>
          </a:p>
        </p:txBody>
      </p:sp>
      <p:sp>
        <p:nvSpPr>
          <p:cNvPr id="1469" name="Google Shape;1469;p6"/>
          <p:cNvSpPr/>
          <p:nvPr/>
        </p:nvSpPr>
        <p:spPr>
          <a:xfrm>
            <a:off x="6126377" y="2377214"/>
            <a:ext cx="1380291" cy="914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Offers the SkyStriker, which is designed for long range missions with advanced tech</a:t>
            </a:r>
            <a:endParaRPr b="0" i="0" sz="1400" u="none" cap="none" strike="noStrike">
              <a:solidFill>
                <a:srgbClr val="000000"/>
              </a:solidFill>
              <a:latin typeface="Arial"/>
              <a:ea typeface="Arial"/>
              <a:cs typeface="Arial"/>
              <a:sym typeface="Arial"/>
            </a:endParaRPr>
          </a:p>
        </p:txBody>
      </p:sp>
      <p:sp>
        <p:nvSpPr>
          <p:cNvPr id="1470" name="Google Shape;1470;p6"/>
          <p:cNvSpPr/>
          <p:nvPr/>
        </p:nvSpPr>
        <p:spPr>
          <a:xfrm>
            <a:off x="7778726" y="2403713"/>
            <a:ext cx="1105144" cy="914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471" name="Google Shape;1471;p6"/>
          <p:cNvSpPr/>
          <p:nvPr/>
        </p:nvSpPr>
        <p:spPr>
          <a:xfrm>
            <a:off x="7619251" y="2377214"/>
            <a:ext cx="1264620" cy="914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Develops the Coyote drone used for ISR, as well as strike missions with flexibility</a:t>
            </a:r>
            <a:endParaRPr b="0" i="0" sz="1400" u="none" cap="none" strike="noStrike">
              <a:solidFill>
                <a:srgbClr val="000000"/>
              </a:solidFill>
              <a:latin typeface="Arial"/>
              <a:ea typeface="Arial"/>
              <a:cs typeface="Arial"/>
              <a:sym typeface="Arial"/>
            </a:endParaRPr>
          </a:p>
        </p:txBody>
      </p:sp>
      <p:cxnSp>
        <p:nvCxnSpPr>
          <p:cNvPr id="1472" name="Google Shape;1472;p6"/>
          <p:cNvCxnSpPr/>
          <p:nvPr/>
        </p:nvCxnSpPr>
        <p:spPr>
          <a:xfrm>
            <a:off x="7527688" y="1755228"/>
            <a:ext cx="0" cy="1673772"/>
          </a:xfrm>
          <a:prstGeom prst="straightConnector1">
            <a:avLst/>
          </a:prstGeom>
          <a:noFill/>
          <a:ln cap="flat" cmpd="sng" w="9525">
            <a:solidFill>
              <a:schemeClr val="dk1"/>
            </a:solidFill>
            <a:prstDash val="dash"/>
            <a:miter lim="800000"/>
            <a:headEnd len="sm" w="sm" type="none"/>
            <a:tailEnd len="sm" w="sm" type="none"/>
          </a:ln>
        </p:spPr>
      </p:cxnSp>
      <p:sp>
        <p:nvSpPr>
          <p:cNvPr id="1473" name="Google Shape;1473;p6"/>
          <p:cNvSpPr txBox="1"/>
          <p:nvPr/>
        </p:nvSpPr>
        <p:spPr>
          <a:xfrm>
            <a:off x="4760436" y="3685402"/>
            <a:ext cx="248119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Important Developments</a:t>
            </a:r>
            <a:endParaRPr b="0" i="0" sz="1400" u="none" cap="none" strike="noStrike">
              <a:solidFill>
                <a:srgbClr val="000000"/>
              </a:solidFill>
              <a:latin typeface="Arial"/>
              <a:ea typeface="Arial"/>
              <a:cs typeface="Arial"/>
              <a:sym typeface="Arial"/>
            </a:endParaRPr>
          </a:p>
        </p:txBody>
      </p:sp>
      <p:sp>
        <p:nvSpPr>
          <p:cNvPr id="1474" name="Google Shape;1474;p6"/>
          <p:cNvSpPr/>
          <p:nvPr/>
        </p:nvSpPr>
        <p:spPr>
          <a:xfrm>
            <a:off x="4760436" y="4105516"/>
            <a:ext cx="378372" cy="375170"/>
          </a:xfrm>
          <a:prstGeom prst="ellipse">
            <a:avLst/>
          </a:prstGeom>
          <a:solidFill>
            <a:srgbClr val="C7E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475" name="Google Shape;1475;p6"/>
          <p:cNvSpPr/>
          <p:nvPr/>
        </p:nvSpPr>
        <p:spPr>
          <a:xfrm>
            <a:off x="4760014" y="4830395"/>
            <a:ext cx="378372" cy="375170"/>
          </a:xfrm>
          <a:prstGeom prst="ellipse">
            <a:avLst/>
          </a:prstGeom>
          <a:solidFill>
            <a:srgbClr val="C7E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476" name="Google Shape;1476;p6"/>
          <p:cNvSpPr/>
          <p:nvPr/>
        </p:nvSpPr>
        <p:spPr>
          <a:xfrm>
            <a:off x="4760014" y="5555275"/>
            <a:ext cx="378372" cy="375170"/>
          </a:xfrm>
          <a:prstGeom prst="ellipse">
            <a:avLst/>
          </a:prstGeom>
          <a:solidFill>
            <a:srgbClr val="C7E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1477" name="Google Shape;1477;p6"/>
          <p:cNvSpPr/>
          <p:nvPr/>
        </p:nvSpPr>
        <p:spPr>
          <a:xfrm>
            <a:off x="5287358" y="4174871"/>
            <a:ext cx="3628042" cy="250898"/>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LASSO (Low Altitude Stalking and Strike Ordinance)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478" name="Google Shape;1478;p6"/>
          <p:cNvSpPr/>
          <p:nvPr/>
        </p:nvSpPr>
        <p:spPr>
          <a:xfrm>
            <a:off x="5287358" y="4905661"/>
            <a:ext cx="3628042" cy="22370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U.S. DoD Replicator Initiative</a:t>
            </a:r>
            <a:endParaRPr b="0" i="0" sz="1400" u="none" cap="none" strike="noStrike">
              <a:solidFill>
                <a:srgbClr val="000000"/>
              </a:solidFill>
              <a:latin typeface="Arial"/>
              <a:ea typeface="Arial"/>
              <a:cs typeface="Arial"/>
              <a:sym typeface="Arial"/>
            </a:endParaRPr>
          </a:p>
        </p:txBody>
      </p:sp>
      <p:sp>
        <p:nvSpPr>
          <p:cNvPr id="1479" name="Google Shape;1479;p6"/>
          <p:cNvSpPr/>
          <p:nvPr/>
        </p:nvSpPr>
        <p:spPr>
          <a:xfrm>
            <a:off x="5287358" y="5638418"/>
            <a:ext cx="3628042" cy="20888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LRPM (Long Range Precision Munition)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65"/>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AVAV Summary of Major Contracts</a:t>
            </a:r>
            <a:endParaRPr sz="2200"/>
          </a:p>
        </p:txBody>
      </p:sp>
      <p:sp>
        <p:nvSpPr>
          <p:cNvPr id="1485" name="Google Shape;1485;p65"/>
          <p:cNvSpPr txBox="1"/>
          <p:nvPr/>
        </p:nvSpPr>
        <p:spPr>
          <a:xfrm>
            <a:off x="228599" y="945399"/>
            <a:ext cx="6861175" cy="482600"/>
          </a:xfrm>
          <a:prstGeom prst="rect">
            <a:avLst/>
          </a:prstGeom>
          <a:no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5A6E8C"/>
                </a:solidFill>
                <a:latin typeface="Arial"/>
                <a:ea typeface="Arial"/>
                <a:cs typeface="Arial"/>
                <a:sym typeface="Arial"/>
              </a:rPr>
              <a:t>AVAV has been successful in obtaining contracts because it tailors its products based on departmental needs</a:t>
            </a:r>
            <a:endParaRPr b="0" i="0" sz="1400" u="none" cap="none" strike="noStrike">
              <a:solidFill>
                <a:srgbClr val="000000"/>
              </a:solidFill>
              <a:latin typeface="Arial"/>
              <a:ea typeface="Arial"/>
              <a:cs typeface="Arial"/>
              <a:sym typeface="Arial"/>
            </a:endParaRPr>
          </a:p>
        </p:txBody>
      </p:sp>
      <p:sp>
        <p:nvSpPr>
          <p:cNvPr id="1486" name="Google Shape;1486;p6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487" name="Google Shape;1487;p65"/>
          <p:cNvSpPr txBox="1"/>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marR="0" rtl="0" algn="l">
              <a:lnSpc>
                <a:spcPct val="90000"/>
              </a:lnSpc>
              <a:spcBef>
                <a:spcPts val="0"/>
              </a:spcBef>
              <a:spcAft>
                <a:spcPts val="0"/>
              </a:spcAft>
              <a:buClr>
                <a:schemeClr val="lt2"/>
              </a:buClr>
              <a:buSzPts val="800"/>
              <a:buFont typeface="Arial"/>
              <a:buNone/>
            </a:pPr>
            <a:r>
              <a:rPr b="0" i="1" lang="en-US" sz="800" u="none" cap="none" strike="noStrike">
                <a:solidFill>
                  <a:schemeClr val="lt2"/>
                </a:solidFill>
                <a:latin typeface="Arial"/>
                <a:ea typeface="Arial"/>
                <a:cs typeface="Arial"/>
                <a:sym typeface="Arial"/>
              </a:rPr>
              <a:t>Sources: Company Filings</a:t>
            </a:r>
            <a:endParaRPr b="0" i="1" sz="800" u="none" cap="none" strike="noStrike">
              <a:solidFill>
                <a:schemeClr val="lt2"/>
              </a:solidFill>
              <a:latin typeface="Arial"/>
              <a:ea typeface="Arial"/>
              <a:cs typeface="Arial"/>
              <a:sym typeface="Arial"/>
            </a:endParaRPr>
          </a:p>
        </p:txBody>
      </p:sp>
      <p:sp>
        <p:nvSpPr>
          <p:cNvPr id="1488" name="Google Shape;1488;p65"/>
          <p:cNvSpPr/>
          <p:nvPr/>
        </p:nvSpPr>
        <p:spPr>
          <a:xfrm>
            <a:off x="2054227" y="1302204"/>
            <a:ext cx="1143126" cy="249461"/>
          </a:xfrm>
          <a:prstGeom prst="rect">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Date</a:t>
            </a:r>
            <a:endParaRPr b="0" i="0" sz="1400" u="none" cap="none" strike="noStrike">
              <a:solidFill>
                <a:srgbClr val="000000"/>
              </a:solidFill>
              <a:latin typeface="Arial"/>
              <a:ea typeface="Arial"/>
              <a:cs typeface="Arial"/>
              <a:sym typeface="Arial"/>
            </a:endParaRPr>
          </a:p>
        </p:txBody>
      </p:sp>
      <p:sp>
        <p:nvSpPr>
          <p:cNvPr id="1489" name="Google Shape;1489;p65"/>
          <p:cNvSpPr/>
          <p:nvPr/>
        </p:nvSpPr>
        <p:spPr>
          <a:xfrm>
            <a:off x="6495164" y="1302204"/>
            <a:ext cx="2420237" cy="249461"/>
          </a:xfrm>
          <a:prstGeom prst="rect">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Details</a:t>
            </a:r>
            <a:endParaRPr b="0" i="0" sz="1400" u="none" cap="none" strike="noStrike">
              <a:solidFill>
                <a:srgbClr val="000000"/>
              </a:solidFill>
              <a:latin typeface="Arial"/>
              <a:ea typeface="Arial"/>
              <a:cs typeface="Arial"/>
              <a:sym typeface="Arial"/>
            </a:endParaRPr>
          </a:p>
        </p:txBody>
      </p:sp>
      <p:sp>
        <p:nvSpPr>
          <p:cNvPr id="1490" name="Google Shape;1490;p65"/>
          <p:cNvSpPr/>
          <p:nvPr/>
        </p:nvSpPr>
        <p:spPr>
          <a:xfrm>
            <a:off x="228599" y="1702143"/>
            <a:ext cx="1688593" cy="790186"/>
          </a:xfrm>
          <a:prstGeom prst="rect">
            <a:avLst/>
          </a:prstGeom>
          <a:solidFill>
            <a:srgbClr val="C7EFFF"/>
          </a:solidFill>
          <a:ln cap="flat" cmpd="sng" w="12700">
            <a:solidFill>
              <a:srgbClr val="C7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Additional Contract Ceiling for Switchblade LMS</a:t>
            </a:r>
            <a:endParaRPr b="0" i="0" sz="1400" u="none" cap="none" strike="noStrike">
              <a:solidFill>
                <a:srgbClr val="000000"/>
              </a:solidFill>
              <a:latin typeface="Arial"/>
              <a:ea typeface="Arial"/>
              <a:cs typeface="Arial"/>
              <a:sym typeface="Arial"/>
            </a:endParaRPr>
          </a:p>
        </p:txBody>
      </p:sp>
      <p:sp>
        <p:nvSpPr>
          <p:cNvPr id="1491" name="Google Shape;1491;p65"/>
          <p:cNvSpPr/>
          <p:nvPr/>
        </p:nvSpPr>
        <p:spPr>
          <a:xfrm>
            <a:off x="228599" y="2611917"/>
            <a:ext cx="1688593" cy="790186"/>
          </a:xfrm>
          <a:prstGeom prst="rect">
            <a:avLst/>
          </a:prstGeom>
          <a:solidFill>
            <a:srgbClr val="C7EFFF"/>
          </a:solidFill>
          <a:ln cap="flat" cmpd="sng" w="12700">
            <a:solidFill>
              <a:srgbClr val="C7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Switchblade LMS</a:t>
            </a:r>
            <a:endParaRPr b="0" i="0" sz="1400" u="none" cap="none" strike="noStrike">
              <a:solidFill>
                <a:srgbClr val="000000"/>
              </a:solidFill>
              <a:latin typeface="Arial"/>
              <a:ea typeface="Arial"/>
              <a:cs typeface="Arial"/>
              <a:sym typeface="Arial"/>
            </a:endParaRPr>
          </a:p>
        </p:txBody>
      </p:sp>
      <p:sp>
        <p:nvSpPr>
          <p:cNvPr id="1492" name="Google Shape;1492;p65"/>
          <p:cNvSpPr/>
          <p:nvPr/>
        </p:nvSpPr>
        <p:spPr>
          <a:xfrm>
            <a:off x="228599" y="3521691"/>
            <a:ext cx="1688593" cy="790186"/>
          </a:xfrm>
          <a:prstGeom prst="rect">
            <a:avLst/>
          </a:prstGeom>
          <a:solidFill>
            <a:srgbClr val="C7EFFF"/>
          </a:solidFill>
          <a:ln cap="flat" cmpd="sng" w="12700">
            <a:solidFill>
              <a:srgbClr val="C7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Tomahawk</a:t>
            </a:r>
            <a:endParaRPr b="0" i="0" sz="1400" u="none" cap="none" strike="noStrike">
              <a:solidFill>
                <a:srgbClr val="000000"/>
              </a:solidFill>
              <a:latin typeface="Arial"/>
              <a:ea typeface="Arial"/>
              <a:cs typeface="Arial"/>
              <a:sym typeface="Arial"/>
            </a:endParaRPr>
          </a:p>
        </p:txBody>
      </p:sp>
      <p:sp>
        <p:nvSpPr>
          <p:cNvPr id="1493" name="Google Shape;1493;p65"/>
          <p:cNvSpPr/>
          <p:nvPr/>
        </p:nvSpPr>
        <p:spPr>
          <a:xfrm>
            <a:off x="228599" y="4431465"/>
            <a:ext cx="1688593" cy="790186"/>
          </a:xfrm>
          <a:prstGeom prst="rect">
            <a:avLst/>
          </a:prstGeom>
          <a:solidFill>
            <a:srgbClr val="C7EFFF"/>
          </a:solidFill>
          <a:ln cap="flat" cmpd="sng" w="12700">
            <a:solidFill>
              <a:srgbClr val="C7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Video Analytics and Computer Vision Research</a:t>
            </a:r>
            <a:endParaRPr b="0" i="0" sz="1400" u="none" cap="none" strike="noStrike">
              <a:solidFill>
                <a:srgbClr val="000000"/>
              </a:solidFill>
              <a:latin typeface="Arial"/>
              <a:ea typeface="Arial"/>
              <a:cs typeface="Arial"/>
              <a:sym typeface="Arial"/>
            </a:endParaRPr>
          </a:p>
        </p:txBody>
      </p:sp>
      <p:sp>
        <p:nvSpPr>
          <p:cNvPr id="1494" name="Google Shape;1494;p65"/>
          <p:cNvSpPr/>
          <p:nvPr/>
        </p:nvSpPr>
        <p:spPr>
          <a:xfrm>
            <a:off x="228599" y="5341239"/>
            <a:ext cx="1688593" cy="790186"/>
          </a:xfrm>
          <a:prstGeom prst="rect">
            <a:avLst/>
          </a:prstGeom>
          <a:solidFill>
            <a:srgbClr val="C7EFFF"/>
          </a:solidFill>
          <a:ln cap="flat" cmpd="sng" w="12700">
            <a:solidFill>
              <a:srgbClr val="C7E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Mars Sample Recovery Helicopter</a:t>
            </a:r>
            <a:endParaRPr b="0" i="0" sz="1400" u="none" cap="none" strike="noStrike">
              <a:solidFill>
                <a:srgbClr val="000000"/>
              </a:solidFill>
              <a:latin typeface="Arial"/>
              <a:ea typeface="Arial"/>
              <a:cs typeface="Arial"/>
              <a:sym typeface="Arial"/>
            </a:endParaRPr>
          </a:p>
        </p:txBody>
      </p:sp>
      <p:sp>
        <p:nvSpPr>
          <p:cNvPr id="1495" name="Google Shape;1495;p65"/>
          <p:cNvSpPr/>
          <p:nvPr/>
        </p:nvSpPr>
        <p:spPr>
          <a:xfrm>
            <a:off x="4614549" y="1302204"/>
            <a:ext cx="1743580" cy="249461"/>
          </a:xfrm>
          <a:prstGeom prst="rect">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Government Organization</a:t>
            </a:r>
            <a:endParaRPr b="0" i="0" sz="1400" u="none" cap="none" strike="noStrike">
              <a:solidFill>
                <a:srgbClr val="000000"/>
              </a:solidFill>
              <a:latin typeface="Arial"/>
              <a:ea typeface="Arial"/>
              <a:cs typeface="Arial"/>
              <a:sym typeface="Arial"/>
            </a:endParaRPr>
          </a:p>
        </p:txBody>
      </p:sp>
      <p:sp>
        <p:nvSpPr>
          <p:cNvPr id="1496" name="Google Shape;1496;p65"/>
          <p:cNvSpPr/>
          <p:nvPr/>
        </p:nvSpPr>
        <p:spPr>
          <a:xfrm>
            <a:off x="3334388" y="1302204"/>
            <a:ext cx="1143126" cy="249461"/>
          </a:xfrm>
          <a:prstGeom prst="rect">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chemeClr val="lt1"/>
                </a:solidFill>
                <a:latin typeface="Arial"/>
                <a:ea typeface="Arial"/>
                <a:cs typeface="Arial"/>
                <a:sym typeface="Arial"/>
              </a:rPr>
              <a:t>Price</a:t>
            </a:r>
            <a:endParaRPr b="0" i="0" sz="1400" u="none" cap="none" strike="noStrike">
              <a:solidFill>
                <a:srgbClr val="000000"/>
              </a:solidFill>
              <a:latin typeface="Arial"/>
              <a:ea typeface="Arial"/>
              <a:cs typeface="Arial"/>
              <a:sym typeface="Arial"/>
            </a:endParaRPr>
          </a:p>
        </p:txBody>
      </p:sp>
      <p:sp>
        <p:nvSpPr>
          <p:cNvPr id="1497" name="Google Shape;1497;p65"/>
          <p:cNvSpPr/>
          <p:nvPr/>
        </p:nvSpPr>
        <p:spPr>
          <a:xfrm>
            <a:off x="2054227" y="1702144"/>
            <a:ext cx="1143126"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Oct. 14, 2024</a:t>
            </a:r>
            <a:endParaRPr b="0" i="0" sz="1400" u="none" cap="none" strike="noStrike">
              <a:solidFill>
                <a:srgbClr val="000000"/>
              </a:solidFill>
              <a:latin typeface="Arial"/>
              <a:ea typeface="Arial"/>
              <a:cs typeface="Arial"/>
              <a:sym typeface="Arial"/>
            </a:endParaRPr>
          </a:p>
        </p:txBody>
      </p:sp>
      <p:sp>
        <p:nvSpPr>
          <p:cNvPr id="1498" name="Google Shape;1498;p65"/>
          <p:cNvSpPr/>
          <p:nvPr/>
        </p:nvSpPr>
        <p:spPr>
          <a:xfrm>
            <a:off x="3334387" y="1702144"/>
            <a:ext cx="1143126"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$743 mm</a:t>
            </a:r>
            <a:endParaRPr b="0" i="0" sz="1000" u="none" cap="none" strike="noStrike">
              <a:solidFill>
                <a:srgbClr val="000000"/>
              </a:solidFill>
              <a:latin typeface="Arial"/>
              <a:ea typeface="Arial"/>
              <a:cs typeface="Arial"/>
              <a:sym typeface="Arial"/>
            </a:endParaRPr>
          </a:p>
        </p:txBody>
      </p:sp>
      <p:sp>
        <p:nvSpPr>
          <p:cNvPr id="1499" name="Google Shape;1499;p65"/>
          <p:cNvSpPr/>
          <p:nvPr/>
        </p:nvSpPr>
        <p:spPr>
          <a:xfrm>
            <a:off x="4614547" y="1702144"/>
            <a:ext cx="1743579"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U.S. Army</a:t>
            </a:r>
            <a:endParaRPr b="0" i="0" sz="1400" u="none" cap="none" strike="noStrike">
              <a:solidFill>
                <a:srgbClr val="000000"/>
              </a:solidFill>
              <a:latin typeface="Arial"/>
              <a:ea typeface="Arial"/>
              <a:cs typeface="Arial"/>
              <a:sym typeface="Arial"/>
            </a:endParaRPr>
          </a:p>
        </p:txBody>
      </p:sp>
      <p:sp>
        <p:nvSpPr>
          <p:cNvPr id="1500" name="Google Shape;1500;p65"/>
          <p:cNvSpPr/>
          <p:nvPr/>
        </p:nvSpPr>
        <p:spPr>
          <a:xfrm>
            <a:off x="6495161" y="1702144"/>
            <a:ext cx="2420237"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 delivery order was placed for the Switchblade loitering munition systems, expanding on a previously executed Indefinite Delivery, Indefinite Quantity (IDIQ) contract</a:t>
            </a:r>
            <a:endParaRPr b="0" i="0" sz="1400" u="none" cap="none" strike="noStrike">
              <a:solidFill>
                <a:srgbClr val="000000"/>
              </a:solidFill>
              <a:latin typeface="Arial"/>
              <a:ea typeface="Arial"/>
              <a:cs typeface="Arial"/>
              <a:sym typeface="Arial"/>
            </a:endParaRPr>
          </a:p>
        </p:txBody>
      </p:sp>
      <p:sp>
        <p:nvSpPr>
          <p:cNvPr id="1501" name="Google Shape;1501;p65"/>
          <p:cNvSpPr/>
          <p:nvPr/>
        </p:nvSpPr>
        <p:spPr>
          <a:xfrm>
            <a:off x="2054227" y="2611609"/>
            <a:ext cx="1143126"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Aug. 28, 2024</a:t>
            </a:r>
            <a:endParaRPr b="0" i="0" sz="1400" u="none" cap="none" strike="noStrike">
              <a:solidFill>
                <a:srgbClr val="000000"/>
              </a:solidFill>
              <a:latin typeface="Arial"/>
              <a:ea typeface="Arial"/>
              <a:cs typeface="Arial"/>
              <a:sym typeface="Arial"/>
            </a:endParaRPr>
          </a:p>
        </p:txBody>
      </p:sp>
      <p:sp>
        <p:nvSpPr>
          <p:cNvPr id="1502" name="Google Shape;1502;p65"/>
          <p:cNvSpPr/>
          <p:nvPr/>
        </p:nvSpPr>
        <p:spPr>
          <a:xfrm>
            <a:off x="3334387" y="2611609"/>
            <a:ext cx="1143126"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$990 mm</a:t>
            </a:r>
            <a:endParaRPr b="0" i="0" sz="1000" u="none" cap="none" strike="noStrike">
              <a:solidFill>
                <a:srgbClr val="000000"/>
              </a:solidFill>
              <a:latin typeface="Arial"/>
              <a:ea typeface="Arial"/>
              <a:cs typeface="Arial"/>
              <a:sym typeface="Arial"/>
            </a:endParaRPr>
          </a:p>
        </p:txBody>
      </p:sp>
      <p:sp>
        <p:nvSpPr>
          <p:cNvPr id="1503" name="Google Shape;1503;p65"/>
          <p:cNvSpPr/>
          <p:nvPr/>
        </p:nvSpPr>
        <p:spPr>
          <a:xfrm>
            <a:off x="4614547" y="2611609"/>
            <a:ext cx="1743579"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U.S. Army</a:t>
            </a:r>
            <a:endParaRPr b="0" i="0" sz="1400" u="none" cap="none" strike="noStrike">
              <a:solidFill>
                <a:srgbClr val="000000"/>
              </a:solidFill>
              <a:latin typeface="Arial"/>
              <a:ea typeface="Arial"/>
              <a:cs typeface="Arial"/>
              <a:sym typeface="Arial"/>
            </a:endParaRPr>
          </a:p>
        </p:txBody>
      </p:sp>
      <p:sp>
        <p:nvSpPr>
          <p:cNvPr id="1504" name="Google Shape;1504;p65"/>
          <p:cNvSpPr/>
          <p:nvPr/>
        </p:nvSpPr>
        <p:spPr>
          <a:xfrm>
            <a:off x="6495161" y="2611609"/>
            <a:ext cx="2420237"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With the U.S. Army in need of a Lethal Unmanned Systems (LUS), AVAV was able to secure the contract by delivering operational superiority and enhanced safety</a:t>
            </a:r>
            <a:endParaRPr b="0" i="0" sz="1000" u="none" cap="none" strike="noStrike">
              <a:solidFill>
                <a:srgbClr val="000000"/>
              </a:solidFill>
              <a:latin typeface="Arial"/>
              <a:ea typeface="Arial"/>
              <a:cs typeface="Arial"/>
              <a:sym typeface="Arial"/>
            </a:endParaRPr>
          </a:p>
        </p:txBody>
      </p:sp>
      <p:sp>
        <p:nvSpPr>
          <p:cNvPr id="1505" name="Google Shape;1505;p65"/>
          <p:cNvSpPr/>
          <p:nvPr/>
        </p:nvSpPr>
        <p:spPr>
          <a:xfrm>
            <a:off x="2054227" y="3521383"/>
            <a:ext cx="1143126"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Feb. 8, 2024</a:t>
            </a:r>
            <a:endParaRPr b="0" i="0" sz="1400" u="none" cap="none" strike="noStrike">
              <a:solidFill>
                <a:srgbClr val="000000"/>
              </a:solidFill>
              <a:latin typeface="Arial"/>
              <a:ea typeface="Arial"/>
              <a:cs typeface="Arial"/>
              <a:sym typeface="Arial"/>
            </a:endParaRPr>
          </a:p>
        </p:txBody>
      </p:sp>
      <p:sp>
        <p:nvSpPr>
          <p:cNvPr id="1506" name="Google Shape;1506;p65"/>
          <p:cNvSpPr/>
          <p:nvPr/>
        </p:nvSpPr>
        <p:spPr>
          <a:xfrm>
            <a:off x="3334387" y="3521383"/>
            <a:ext cx="1143126"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$2.67 mm</a:t>
            </a:r>
            <a:endParaRPr b="0" i="0" sz="1000" u="none" cap="none" strike="noStrike">
              <a:solidFill>
                <a:srgbClr val="000000"/>
              </a:solidFill>
              <a:latin typeface="Arial"/>
              <a:ea typeface="Arial"/>
              <a:cs typeface="Arial"/>
              <a:sym typeface="Arial"/>
            </a:endParaRPr>
          </a:p>
        </p:txBody>
      </p:sp>
      <p:sp>
        <p:nvSpPr>
          <p:cNvPr id="1507" name="Google Shape;1507;p65"/>
          <p:cNvSpPr/>
          <p:nvPr/>
        </p:nvSpPr>
        <p:spPr>
          <a:xfrm>
            <a:off x="4614547" y="3521383"/>
            <a:ext cx="1743579"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U.S. Marine Corps</a:t>
            </a:r>
            <a:endParaRPr b="0" i="0" sz="1400" u="none" cap="none" strike="noStrike">
              <a:solidFill>
                <a:srgbClr val="000000"/>
              </a:solidFill>
              <a:latin typeface="Arial"/>
              <a:ea typeface="Arial"/>
              <a:cs typeface="Arial"/>
              <a:sym typeface="Arial"/>
            </a:endParaRPr>
          </a:p>
        </p:txBody>
      </p:sp>
      <p:sp>
        <p:nvSpPr>
          <p:cNvPr id="1508" name="Google Shape;1508;p65"/>
          <p:cNvSpPr/>
          <p:nvPr/>
        </p:nvSpPr>
        <p:spPr>
          <a:xfrm>
            <a:off x="6495161" y="3521383"/>
            <a:ext cx="2420237"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Since the Tomahawk supports the initiatives outlined in the Marine Corps’ Force Design 2030, AVAV positioned itself nicely for future expansion within this contract</a:t>
            </a:r>
            <a:endParaRPr b="0" i="0" sz="1000" u="none" cap="none" strike="noStrike">
              <a:solidFill>
                <a:srgbClr val="000000"/>
              </a:solidFill>
              <a:latin typeface="Arial"/>
              <a:ea typeface="Arial"/>
              <a:cs typeface="Arial"/>
              <a:sym typeface="Arial"/>
            </a:endParaRPr>
          </a:p>
        </p:txBody>
      </p:sp>
      <p:sp>
        <p:nvSpPr>
          <p:cNvPr id="1509" name="Google Shape;1509;p65"/>
          <p:cNvSpPr/>
          <p:nvPr/>
        </p:nvSpPr>
        <p:spPr>
          <a:xfrm>
            <a:off x="2054227" y="4431157"/>
            <a:ext cx="1143126"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Dec. 12, 2023</a:t>
            </a:r>
            <a:endParaRPr b="0" i="0" sz="1400" u="none" cap="none" strike="noStrike">
              <a:solidFill>
                <a:srgbClr val="000000"/>
              </a:solidFill>
              <a:latin typeface="Arial"/>
              <a:ea typeface="Arial"/>
              <a:cs typeface="Arial"/>
              <a:sym typeface="Arial"/>
            </a:endParaRPr>
          </a:p>
        </p:txBody>
      </p:sp>
      <p:sp>
        <p:nvSpPr>
          <p:cNvPr id="1510" name="Google Shape;1510;p65"/>
          <p:cNvSpPr/>
          <p:nvPr/>
        </p:nvSpPr>
        <p:spPr>
          <a:xfrm>
            <a:off x="3334387" y="4431157"/>
            <a:ext cx="1143126"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$16 mm</a:t>
            </a:r>
            <a:endParaRPr b="0" i="0" sz="1000" u="none" cap="none" strike="noStrike">
              <a:solidFill>
                <a:srgbClr val="000000"/>
              </a:solidFill>
              <a:latin typeface="Arial"/>
              <a:ea typeface="Arial"/>
              <a:cs typeface="Arial"/>
              <a:sym typeface="Arial"/>
            </a:endParaRPr>
          </a:p>
        </p:txBody>
      </p:sp>
      <p:sp>
        <p:nvSpPr>
          <p:cNvPr id="1511" name="Google Shape;1511;p65"/>
          <p:cNvSpPr/>
          <p:nvPr/>
        </p:nvSpPr>
        <p:spPr>
          <a:xfrm>
            <a:off x="4614547" y="4431157"/>
            <a:ext cx="1743579"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U.S. Navy</a:t>
            </a:r>
            <a:endParaRPr b="0" i="0" sz="1400" u="none" cap="none" strike="noStrike">
              <a:solidFill>
                <a:srgbClr val="000000"/>
              </a:solidFill>
              <a:latin typeface="Arial"/>
              <a:ea typeface="Arial"/>
              <a:cs typeface="Arial"/>
              <a:sym typeface="Arial"/>
            </a:endParaRPr>
          </a:p>
        </p:txBody>
      </p:sp>
      <p:sp>
        <p:nvSpPr>
          <p:cNvPr id="1512" name="Google Shape;1512;p65"/>
          <p:cNvSpPr/>
          <p:nvPr/>
        </p:nvSpPr>
        <p:spPr>
          <a:xfrm>
            <a:off x="6495161" y="4431157"/>
            <a:ext cx="2420237"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AVAV’s advanced resources will be used to support multi-domain robotics initiatives, as the government wants its own video analytics software ecosystem</a:t>
            </a:r>
            <a:endParaRPr b="0" i="0" sz="1000" u="none" cap="none" strike="noStrike">
              <a:solidFill>
                <a:srgbClr val="000000"/>
              </a:solidFill>
              <a:latin typeface="Arial"/>
              <a:ea typeface="Arial"/>
              <a:cs typeface="Arial"/>
              <a:sym typeface="Arial"/>
            </a:endParaRPr>
          </a:p>
        </p:txBody>
      </p:sp>
      <p:sp>
        <p:nvSpPr>
          <p:cNvPr id="1513" name="Google Shape;1513;p65"/>
          <p:cNvSpPr/>
          <p:nvPr/>
        </p:nvSpPr>
        <p:spPr>
          <a:xfrm>
            <a:off x="2054227" y="5340931"/>
            <a:ext cx="1143126"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May 2, 2023</a:t>
            </a:r>
            <a:endParaRPr b="0" i="0" sz="1400" u="none" cap="none" strike="noStrike">
              <a:solidFill>
                <a:srgbClr val="000000"/>
              </a:solidFill>
              <a:latin typeface="Arial"/>
              <a:ea typeface="Arial"/>
              <a:cs typeface="Arial"/>
              <a:sym typeface="Arial"/>
            </a:endParaRPr>
          </a:p>
        </p:txBody>
      </p:sp>
      <p:sp>
        <p:nvSpPr>
          <p:cNvPr id="1514" name="Google Shape;1514;p65"/>
          <p:cNvSpPr/>
          <p:nvPr/>
        </p:nvSpPr>
        <p:spPr>
          <a:xfrm>
            <a:off x="3334387" y="5340931"/>
            <a:ext cx="1143126"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$10 mm</a:t>
            </a:r>
            <a:endParaRPr b="0" i="0" sz="1000" u="none" cap="none" strike="noStrike">
              <a:solidFill>
                <a:srgbClr val="000000"/>
              </a:solidFill>
              <a:latin typeface="Arial"/>
              <a:ea typeface="Arial"/>
              <a:cs typeface="Arial"/>
              <a:sym typeface="Arial"/>
            </a:endParaRPr>
          </a:p>
        </p:txBody>
      </p:sp>
      <p:sp>
        <p:nvSpPr>
          <p:cNvPr id="1515" name="Google Shape;1515;p65"/>
          <p:cNvSpPr/>
          <p:nvPr/>
        </p:nvSpPr>
        <p:spPr>
          <a:xfrm>
            <a:off x="4614547" y="5340931"/>
            <a:ext cx="1743579"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NASA</a:t>
            </a:r>
            <a:endParaRPr b="0" i="0" sz="1400" u="none" cap="none" strike="noStrike">
              <a:solidFill>
                <a:srgbClr val="000000"/>
              </a:solidFill>
              <a:latin typeface="Arial"/>
              <a:ea typeface="Arial"/>
              <a:cs typeface="Arial"/>
              <a:sym typeface="Arial"/>
            </a:endParaRPr>
          </a:p>
        </p:txBody>
      </p:sp>
      <p:sp>
        <p:nvSpPr>
          <p:cNvPr id="1516" name="Google Shape;1516;p65"/>
          <p:cNvSpPr/>
          <p:nvPr/>
        </p:nvSpPr>
        <p:spPr>
          <a:xfrm>
            <a:off x="6495161" y="5340931"/>
            <a:ext cx="2420237" cy="790494"/>
          </a:xfrm>
          <a:prstGeom prst="rect">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Using robotic technology, AVAV will develop 2 helicopters that will not only be able to fly on Mars but will also collect samples to bring back to Earth in the early to mid-2030s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66"/>
          <p:cNvSpPr/>
          <p:nvPr/>
        </p:nvSpPr>
        <p:spPr>
          <a:xfrm>
            <a:off x="4771696" y="1859498"/>
            <a:ext cx="4143704" cy="179853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$990 MM contract awarded to AVAV’s LMS division will begin in late 2024 and will earn $128 MM in its first year</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Decreasing revenues in LMS services due to decreased research needed in Switchblade products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In FY 2025E, they expect to have production capacity of $1 Bn for their UxS division</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In FY 2027E, they expect to have LMS production capacity of &gt;$1 Bn</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Government-related approvals influence order timing, which will be a tailwind as more orders come in for AVAV</a:t>
            </a:r>
            <a:endParaRPr/>
          </a:p>
        </p:txBody>
      </p:sp>
      <p:sp>
        <p:nvSpPr>
          <p:cNvPr id="1522" name="Google Shape;1522;p66"/>
          <p:cNvSpPr txBox="1"/>
          <p:nvPr>
            <p:ph idx="1" type="body"/>
          </p:nvPr>
        </p:nvSpPr>
        <p:spPr>
          <a:xfrm>
            <a:off x="228599" y="975219"/>
            <a:ext cx="8686801"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latin typeface="Arial"/>
                <a:ea typeface="Arial"/>
                <a:cs typeface="Arial"/>
                <a:sym typeface="Arial"/>
              </a:rPr>
              <a:t>We expect AVAV to grow revenue between ~15-20% in forecasted years as it continues to gain contracts and focus on innovation</a:t>
            </a:r>
            <a:endParaRPr/>
          </a:p>
        </p:txBody>
      </p:sp>
      <p:sp>
        <p:nvSpPr>
          <p:cNvPr id="1523" name="Google Shape;1523;p66"/>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AVAV Standalone Financial Projections</a:t>
            </a:r>
            <a:endParaRPr/>
          </a:p>
        </p:txBody>
      </p:sp>
      <p:sp>
        <p:nvSpPr>
          <p:cNvPr id="1524" name="Google Shape;1524;p6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cxnSp>
        <p:nvCxnSpPr>
          <p:cNvPr id="1525" name="Google Shape;1525;p66"/>
          <p:cNvCxnSpPr/>
          <p:nvPr/>
        </p:nvCxnSpPr>
        <p:spPr>
          <a:xfrm>
            <a:off x="228599" y="1860329"/>
            <a:ext cx="4143704" cy="0"/>
          </a:xfrm>
          <a:prstGeom prst="straightConnector1">
            <a:avLst/>
          </a:prstGeom>
          <a:noFill/>
          <a:ln cap="flat" cmpd="sng" w="9525">
            <a:solidFill>
              <a:schemeClr val="dk1"/>
            </a:solidFill>
            <a:prstDash val="solid"/>
            <a:round/>
            <a:headEnd len="sm" w="sm" type="none"/>
            <a:tailEnd len="sm" w="sm" type="none"/>
          </a:ln>
        </p:spPr>
      </p:cxnSp>
      <p:cxnSp>
        <p:nvCxnSpPr>
          <p:cNvPr id="1526" name="Google Shape;1526;p66"/>
          <p:cNvCxnSpPr/>
          <p:nvPr/>
        </p:nvCxnSpPr>
        <p:spPr>
          <a:xfrm>
            <a:off x="4771696" y="1860329"/>
            <a:ext cx="4143704" cy="0"/>
          </a:xfrm>
          <a:prstGeom prst="straightConnector1">
            <a:avLst/>
          </a:prstGeom>
          <a:noFill/>
          <a:ln cap="flat" cmpd="sng" w="9525">
            <a:solidFill>
              <a:schemeClr val="dk1"/>
            </a:solidFill>
            <a:prstDash val="solid"/>
            <a:round/>
            <a:headEnd len="sm" w="sm" type="none"/>
            <a:tailEnd len="sm" w="sm" type="none"/>
          </a:ln>
        </p:spPr>
      </p:cxnSp>
      <p:graphicFrame>
        <p:nvGraphicFramePr>
          <p:cNvPr id="1527" name="Google Shape;1527;p66"/>
          <p:cNvGraphicFramePr/>
          <p:nvPr/>
        </p:nvGraphicFramePr>
        <p:xfrm>
          <a:off x="228599" y="1933068"/>
          <a:ext cx="4143704" cy="1903212"/>
        </p:xfrm>
        <a:graphic>
          <a:graphicData uri="http://schemas.openxmlformats.org/drawingml/2006/chart">
            <c:chart r:id="rId3"/>
          </a:graphicData>
        </a:graphic>
      </p:graphicFrame>
      <p:cxnSp>
        <p:nvCxnSpPr>
          <p:cNvPr id="1528" name="Google Shape;1528;p66"/>
          <p:cNvCxnSpPr/>
          <p:nvPr/>
        </p:nvCxnSpPr>
        <p:spPr>
          <a:xfrm>
            <a:off x="228599" y="4104292"/>
            <a:ext cx="4143704" cy="0"/>
          </a:xfrm>
          <a:prstGeom prst="straightConnector1">
            <a:avLst/>
          </a:prstGeom>
          <a:noFill/>
          <a:ln cap="flat" cmpd="sng" w="9525">
            <a:solidFill>
              <a:schemeClr val="dk1"/>
            </a:solidFill>
            <a:prstDash val="solid"/>
            <a:round/>
            <a:headEnd len="sm" w="sm" type="none"/>
            <a:tailEnd len="sm" w="sm" type="none"/>
          </a:ln>
        </p:spPr>
      </p:cxnSp>
      <p:graphicFrame>
        <p:nvGraphicFramePr>
          <p:cNvPr id="1529" name="Google Shape;1529;p66"/>
          <p:cNvGraphicFramePr/>
          <p:nvPr/>
        </p:nvGraphicFramePr>
        <p:xfrm>
          <a:off x="228599" y="4161263"/>
          <a:ext cx="4143704" cy="2025316"/>
        </p:xfrm>
        <a:graphic>
          <a:graphicData uri="http://schemas.openxmlformats.org/drawingml/2006/chart">
            <c:chart r:id="rId4"/>
          </a:graphicData>
        </a:graphic>
      </p:graphicFrame>
      <p:sp>
        <p:nvSpPr>
          <p:cNvPr id="1530" name="Google Shape;1530;p66"/>
          <p:cNvSpPr txBox="1"/>
          <p:nvPr/>
        </p:nvSpPr>
        <p:spPr>
          <a:xfrm>
            <a:off x="228599" y="1584042"/>
            <a:ext cx="3334407"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Revenue ($MM) Growth Rate (’25E-’30E)</a:t>
            </a:r>
            <a:endParaRPr/>
          </a:p>
        </p:txBody>
      </p:sp>
      <p:sp>
        <p:nvSpPr>
          <p:cNvPr id="1531" name="Google Shape;1531;p66"/>
          <p:cNvSpPr txBox="1"/>
          <p:nvPr/>
        </p:nvSpPr>
        <p:spPr>
          <a:xfrm>
            <a:off x="228598" y="3827293"/>
            <a:ext cx="3334407"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EBITDA Margin (’25E-’30E)</a:t>
            </a:r>
            <a:endParaRPr/>
          </a:p>
        </p:txBody>
      </p:sp>
      <p:cxnSp>
        <p:nvCxnSpPr>
          <p:cNvPr id="1532" name="Google Shape;1532;p66"/>
          <p:cNvCxnSpPr/>
          <p:nvPr/>
        </p:nvCxnSpPr>
        <p:spPr>
          <a:xfrm>
            <a:off x="4771696" y="4104292"/>
            <a:ext cx="4143704" cy="0"/>
          </a:xfrm>
          <a:prstGeom prst="straightConnector1">
            <a:avLst/>
          </a:prstGeom>
          <a:noFill/>
          <a:ln cap="flat" cmpd="sng" w="9525">
            <a:solidFill>
              <a:schemeClr val="dk1"/>
            </a:solidFill>
            <a:prstDash val="solid"/>
            <a:round/>
            <a:headEnd len="sm" w="sm" type="none"/>
            <a:tailEnd len="sm" w="sm" type="none"/>
          </a:ln>
        </p:spPr>
      </p:cxnSp>
      <p:sp>
        <p:nvSpPr>
          <p:cNvPr id="1533" name="Google Shape;1533;p66"/>
          <p:cNvSpPr txBox="1"/>
          <p:nvPr/>
        </p:nvSpPr>
        <p:spPr>
          <a:xfrm>
            <a:off x="4771696" y="1569424"/>
            <a:ext cx="3334407"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Selected Commentary</a:t>
            </a:r>
            <a:endParaRPr/>
          </a:p>
        </p:txBody>
      </p:sp>
      <p:sp>
        <p:nvSpPr>
          <p:cNvPr id="1534" name="Google Shape;1534;p66"/>
          <p:cNvSpPr txBox="1"/>
          <p:nvPr/>
        </p:nvSpPr>
        <p:spPr>
          <a:xfrm>
            <a:off x="4771696" y="3821576"/>
            <a:ext cx="3334407"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Selected Commentary</a:t>
            </a:r>
            <a:endParaRPr/>
          </a:p>
        </p:txBody>
      </p:sp>
      <p:sp>
        <p:nvSpPr>
          <p:cNvPr id="1535" name="Google Shape;1535;p66"/>
          <p:cNvSpPr/>
          <p:nvPr/>
        </p:nvSpPr>
        <p:spPr>
          <a:xfrm>
            <a:off x="4771696" y="4185594"/>
            <a:ext cx="4143704" cy="1798532"/>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Decreasing generally over time due to the fact that R&amp;D costs will increase as AVAV focuses on innovation in their advancing products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COGS generally has remained consistent as a portion of revenue, so we kept this fairly constant</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SG&amp;A projected to originally decrease in FY 2025E due to sale of COCO locations and recent acquisitions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From there, SG&amp;A increasing in consequential years due to higher associated costs from quickly growing revenues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R&amp;D spend as a % of revenue will remain higher than other defense contractors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67"/>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AVAV Pro Forma Cash Flow Statement</a:t>
            </a:r>
            <a:endParaRPr/>
          </a:p>
        </p:txBody>
      </p:sp>
      <p:sp>
        <p:nvSpPr>
          <p:cNvPr id="1542" name="Google Shape;1542;p6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543" name="Google Shape;1543;p67"/>
          <p:cNvPicPr preferRelativeResize="0"/>
          <p:nvPr/>
        </p:nvPicPr>
        <p:blipFill rotWithShape="1">
          <a:blip r:embed="rId3">
            <a:alphaModFix/>
          </a:blip>
          <a:srcRect b="0" l="0" r="0" t="0"/>
          <a:stretch/>
        </p:blipFill>
        <p:spPr>
          <a:xfrm>
            <a:off x="476352" y="1029005"/>
            <a:ext cx="8191296" cy="510159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68"/>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AVAV Pro Forma Income Statement</a:t>
            </a:r>
            <a:endParaRPr/>
          </a:p>
        </p:txBody>
      </p:sp>
      <p:sp>
        <p:nvSpPr>
          <p:cNvPr id="1550" name="Google Shape;1550;p6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551" name="Google Shape;1551;p68"/>
          <p:cNvPicPr preferRelativeResize="0"/>
          <p:nvPr/>
        </p:nvPicPr>
        <p:blipFill rotWithShape="1">
          <a:blip r:embed="rId3">
            <a:alphaModFix/>
          </a:blip>
          <a:srcRect b="0" l="0" r="0" t="0"/>
          <a:stretch/>
        </p:blipFill>
        <p:spPr>
          <a:xfrm>
            <a:off x="163869" y="1238250"/>
            <a:ext cx="8751531" cy="39624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69"/>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AVAV Pro Forma Balance Sheet</a:t>
            </a:r>
            <a:endParaRPr/>
          </a:p>
        </p:txBody>
      </p:sp>
      <p:sp>
        <p:nvSpPr>
          <p:cNvPr id="1558" name="Google Shape;1558;p6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559" name="Google Shape;1559;p69"/>
          <p:cNvPicPr preferRelativeResize="0"/>
          <p:nvPr/>
        </p:nvPicPr>
        <p:blipFill rotWithShape="1">
          <a:blip r:embed="rId3">
            <a:alphaModFix/>
          </a:blip>
          <a:srcRect b="0" l="0" r="0" t="0"/>
          <a:stretch/>
        </p:blipFill>
        <p:spPr>
          <a:xfrm>
            <a:off x="301336" y="990905"/>
            <a:ext cx="8614064" cy="51729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70"/>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AVAV WACC Calculation</a:t>
            </a:r>
            <a:endParaRPr/>
          </a:p>
        </p:txBody>
      </p:sp>
      <p:sp>
        <p:nvSpPr>
          <p:cNvPr id="1565" name="Google Shape;1565;p7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566" name="Google Shape;1566;p70"/>
          <p:cNvSpPr txBox="1"/>
          <p:nvPr/>
        </p:nvSpPr>
        <p:spPr>
          <a:xfrm>
            <a:off x="155505" y="1131739"/>
            <a:ext cx="1825626" cy="363176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CDFF"/>
                </a:solidFill>
                <a:latin typeface="Arial"/>
                <a:ea typeface="Arial"/>
                <a:cs typeface="Arial"/>
                <a:sym typeface="Arial"/>
              </a:rPr>
              <a:t>Key Assumptions:</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Assuming 6.0% market risk premium</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Using Bloomberg adjusted beta of 0.98</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Applied sensitivity adjustments of 1.0% in each direction to cost of equity calculation</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Applied effective tax rate of 21.0%</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Assuming pre-tax cost of debt of 4.31%</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cxnSp>
        <p:nvCxnSpPr>
          <p:cNvPr id="1567" name="Google Shape;1567;p70"/>
          <p:cNvCxnSpPr/>
          <p:nvPr/>
        </p:nvCxnSpPr>
        <p:spPr>
          <a:xfrm>
            <a:off x="2054225" y="1052733"/>
            <a:ext cx="0" cy="5180338"/>
          </a:xfrm>
          <a:prstGeom prst="straightConnector1">
            <a:avLst/>
          </a:prstGeom>
          <a:noFill/>
          <a:ln cap="flat" cmpd="sng" w="19050">
            <a:solidFill>
              <a:srgbClr val="C9C8C8"/>
            </a:solidFill>
            <a:prstDash val="solid"/>
            <a:round/>
            <a:headEnd len="sm" w="sm" type="none"/>
            <a:tailEnd len="sm" w="sm" type="none"/>
          </a:ln>
        </p:spPr>
      </p:cxnSp>
      <p:pic>
        <p:nvPicPr>
          <p:cNvPr id="1568" name="Google Shape;1568;p70"/>
          <p:cNvPicPr preferRelativeResize="0"/>
          <p:nvPr/>
        </p:nvPicPr>
        <p:blipFill rotWithShape="1">
          <a:blip r:embed="rId3">
            <a:alphaModFix/>
          </a:blip>
          <a:srcRect b="0" l="0" r="0" t="0"/>
          <a:stretch/>
        </p:blipFill>
        <p:spPr>
          <a:xfrm>
            <a:off x="2800350" y="1412637"/>
            <a:ext cx="5372662" cy="3245088"/>
          </a:xfrm>
          <a:prstGeom prst="rect">
            <a:avLst/>
          </a:prstGeom>
          <a:noFill/>
          <a:ln>
            <a:noFill/>
          </a:ln>
        </p:spPr>
      </p:pic>
      <p:pic>
        <p:nvPicPr>
          <p:cNvPr id="1569" name="Google Shape;1569;p70"/>
          <p:cNvPicPr preferRelativeResize="0"/>
          <p:nvPr/>
        </p:nvPicPr>
        <p:blipFill rotWithShape="1">
          <a:blip r:embed="rId4">
            <a:alphaModFix/>
          </a:blip>
          <a:srcRect b="0" l="0" r="0" t="0"/>
          <a:stretch/>
        </p:blipFill>
        <p:spPr>
          <a:xfrm>
            <a:off x="2800350" y="4974682"/>
            <a:ext cx="2543175" cy="22743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71"/>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AVAV Comparable Company Analysis</a:t>
            </a:r>
            <a:endParaRPr/>
          </a:p>
        </p:txBody>
      </p:sp>
      <p:sp>
        <p:nvSpPr>
          <p:cNvPr id="1576" name="Google Shape;1576;p7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cxnSp>
        <p:nvCxnSpPr>
          <p:cNvPr id="1577" name="Google Shape;1577;p71"/>
          <p:cNvCxnSpPr/>
          <p:nvPr/>
        </p:nvCxnSpPr>
        <p:spPr>
          <a:xfrm>
            <a:off x="2510183" y="1194465"/>
            <a:ext cx="0" cy="4603089"/>
          </a:xfrm>
          <a:prstGeom prst="straightConnector1">
            <a:avLst/>
          </a:prstGeom>
          <a:noFill/>
          <a:ln cap="flat" cmpd="sng" w="19050">
            <a:solidFill>
              <a:srgbClr val="C9C8C8"/>
            </a:solidFill>
            <a:prstDash val="solid"/>
            <a:round/>
            <a:headEnd len="sm" w="sm" type="none"/>
            <a:tailEnd len="sm" w="sm" type="none"/>
          </a:ln>
        </p:spPr>
      </p:cxnSp>
      <p:pic>
        <p:nvPicPr>
          <p:cNvPr id="1578" name="Google Shape;1578;p71"/>
          <p:cNvPicPr preferRelativeResize="0"/>
          <p:nvPr/>
        </p:nvPicPr>
        <p:blipFill rotWithShape="1">
          <a:blip r:embed="rId3">
            <a:alphaModFix/>
          </a:blip>
          <a:srcRect b="0" l="0" r="0" t="0"/>
          <a:stretch/>
        </p:blipFill>
        <p:spPr>
          <a:xfrm>
            <a:off x="2642896" y="1419796"/>
            <a:ext cx="6274093" cy="980876"/>
          </a:xfrm>
          <a:prstGeom prst="rect">
            <a:avLst/>
          </a:prstGeom>
          <a:noFill/>
          <a:ln>
            <a:noFill/>
          </a:ln>
        </p:spPr>
      </p:pic>
      <p:pic>
        <p:nvPicPr>
          <p:cNvPr id="1579" name="Google Shape;1579;p71"/>
          <p:cNvPicPr preferRelativeResize="0"/>
          <p:nvPr/>
        </p:nvPicPr>
        <p:blipFill rotWithShape="1">
          <a:blip r:embed="rId4">
            <a:alphaModFix/>
          </a:blip>
          <a:srcRect b="0" l="0" r="0" t="0"/>
          <a:stretch/>
        </p:blipFill>
        <p:spPr>
          <a:xfrm>
            <a:off x="2641308" y="2560628"/>
            <a:ext cx="6274094" cy="549723"/>
          </a:xfrm>
          <a:prstGeom prst="rect">
            <a:avLst/>
          </a:prstGeom>
          <a:noFill/>
          <a:ln>
            <a:noFill/>
          </a:ln>
        </p:spPr>
      </p:pic>
      <p:pic>
        <p:nvPicPr>
          <p:cNvPr id="1580" name="Google Shape;1580;p71"/>
          <p:cNvPicPr preferRelativeResize="0"/>
          <p:nvPr/>
        </p:nvPicPr>
        <p:blipFill rotWithShape="1">
          <a:blip r:embed="rId5">
            <a:alphaModFix/>
          </a:blip>
          <a:srcRect b="0" l="0" r="0" t="0"/>
          <a:stretch/>
        </p:blipFill>
        <p:spPr>
          <a:xfrm>
            <a:off x="2641308" y="3227960"/>
            <a:ext cx="6254238" cy="1020752"/>
          </a:xfrm>
          <a:prstGeom prst="rect">
            <a:avLst/>
          </a:prstGeom>
          <a:noFill/>
          <a:ln>
            <a:noFill/>
          </a:ln>
        </p:spPr>
      </p:pic>
      <p:pic>
        <p:nvPicPr>
          <p:cNvPr id="1581" name="Google Shape;1581;p71"/>
          <p:cNvPicPr preferRelativeResize="0"/>
          <p:nvPr/>
        </p:nvPicPr>
        <p:blipFill rotWithShape="1">
          <a:blip r:embed="rId6">
            <a:alphaModFix/>
          </a:blip>
          <a:srcRect b="0" l="0" r="0" t="0"/>
          <a:stretch/>
        </p:blipFill>
        <p:spPr>
          <a:xfrm>
            <a:off x="2641307" y="4418233"/>
            <a:ext cx="6254237" cy="574844"/>
          </a:xfrm>
          <a:prstGeom prst="rect">
            <a:avLst/>
          </a:prstGeom>
          <a:noFill/>
          <a:ln>
            <a:noFill/>
          </a:ln>
        </p:spPr>
      </p:pic>
      <p:pic>
        <p:nvPicPr>
          <p:cNvPr id="1582" name="Google Shape;1582;p71"/>
          <p:cNvPicPr preferRelativeResize="0"/>
          <p:nvPr/>
        </p:nvPicPr>
        <p:blipFill rotWithShape="1">
          <a:blip r:embed="rId7">
            <a:alphaModFix/>
          </a:blip>
          <a:srcRect b="0" l="0" r="0" t="0"/>
          <a:stretch/>
        </p:blipFill>
        <p:spPr>
          <a:xfrm>
            <a:off x="228599" y="1603495"/>
            <a:ext cx="2138571" cy="1156574"/>
          </a:xfrm>
          <a:prstGeom prst="rect">
            <a:avLst/>
          </a:prstGeom>
          <a:noFill/>
          <a:ln>
            <a:noFill/>
          </a:ln>
        </p:spPr>
      </p:pic>
      <p:pic>
        <p:nvPicPr>
          <p:cNvPr id="1583" name="Google Shape;1583;p71"/>
          <p:cNvPicPr preferRelativeResize="0"/>
          <p:nvPr/>
        </p:nvPicPr>
        <p:blipFill rotWithShape="1">
          <a:blip r:embed="rId8">
            <a:alphaModFix/>
          </a:blip>
          <a:srcRect b="0" l="0" r="0" t="0"/>
          <a:stretch/>
        </p:blipFill>
        <p:spPr>
          <a:xfrm>
            <a:off x="228599" y="2906022"/>
            <a:ext cx="2138571" cy="1156574"/>
          </a:xfrm>
          <a:prstGeom prst="rect">
            <a:avLst/>
          </a:prstGeom>
          <a:noFill/>
          <a:ln>
            <a:noFill/>
          </a:ln>
        </p:spPr>
      </p:pic>
      <p:pic>
        <p:nvPicPr>
          <p:cNvPr id="1584" name="Google Shape;1584;p71"/>
          <p:cNvPicPr preferRelativeResize="0"/>
          <p:nvPr/>
        </p:nvPicPr>
        <p:blipFill rotWithShape="1">
          <a:blip r:embed="rId9">
            <a:alphaModFix/>
          </a:blip>
          <a:srcRect b="0" l="0" r="0" t="0"/>
          <a:stretch/>
        </p:blipFill>
        <p:spPr>
          <a:xfrm>
            <a:off x="228600" y="4210434"/>
            <a:ext cx="2138570" cy="1395006"/>
          </a:xfrm>
          <a:prstGeom prst="rect">
            <a:avLst/>
          </a:prstGeom>
          <a:noFill/>
          <a:ln>
            <a:noFill/>
          </a:ln>
        </p:spPr>
      </p:pic>
      <p:sp>
        <p:nvSpPr>
          <p:cNvPr id="1585" name="Google Shape;1585;p71"/>
          <p:cNvSpPr txBox="1"/>
          <p:nvPr/>
        </p:nvSpPr>
        <p:spPr>
          <a:xfrm>
            <a:off x="228599" y="1233191"/>
            <a:ext cx="1825626"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CDFF"/>
                </a:solidFill>
                <a:latin typeface="Arial"/>
                <a:ea typeface="Arial"/>
                <a:cs typeface="Arial"/>
                <a:sym typeface="Arial"/>
              </a:rPr>
              <a:t>Case Analysis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Introducing the new Northrop Grumman logo. | Northrop Grumman" id="138" name="Google Shape;138;p31"/>
          <p:cNvPicPr preferRelativeResize="0"/>
          <p:nvPr/>
        </p:nvPicPr>
        <p:blipFill rotWithShape="1">
          <a:blip r:embed="rId3">
            <a:alphaModFix/>
          </a:blip>
          <a:srcRect b="0" l="0" r="0" t="0"/>
          <a:stretch/>
        </p:blipFill>
        <p:spPr>
          <a:xfrm>
            <a:off x="714246" y="2182736"/>
            <a:ext cx="2410281" cy="1355783"/>
          </a:xfrm>
          <a:prstGeom prst="rect">
            <a:avLst/>
          </a:prstGeom>
          <a:noFill/>
          <a:ln>
            <a:noFill/>
          </a:ln>
        </p:spPr>
      </p:pic>
      <p:sp>
        <p:nvSpPr>
          <p:cNvPr id="139" name="Google Shape;139;p31"/>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chemeClr val="dk1"/>
                </a:solidFill>
                <a:latin typeface="Arial"/>
                <a:ea typeface="Arial"/>
                <a:cs typeface="Arial"/>
                <a:sym typeface="Arial"/>
              </a:rPr>
              <a:t>All Strategic Alternatives Considered</a:t>
            </a:r>
            <a:endParaRPr/>
          </a:p>
        </p:txBody>
      </p:sp>
      <p:sp>
        <p:nvSpPr>
          <p:cNvPr id="140" name="Google Shape;140;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41" name="Google Shape;141;p31"/>
          <p:cNvSpPr txBox="1"/>
          <p:nvPr/>
        </p:nvSpPr>
        <p:spPr>
          <a:xfrm>
            <a:off x="294225" y="1133826"/>
            <a:ext cx="375811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Sale to a Strategic Buyer</a:t>
            </a:r>
            <a:endParaRPr b="1" i="0" sz="1000" u="none" cap="none" strike="noStrike">
              <a:solidFill>
                <a:srgbClr val="000000"/>
              </a:solidFill>
              <a:latin typeface="Arial"/>
              <a:ea typeface="Arial"/>
              <a:cs typeface="Arial"/>
              <a:sym typeface="Arial"/>
            </a:endParaRPr>
          </a:p>
        </p:txBody>
      </p:sp>
      <p:cxnSp>
        <p:nvCxnSpPr>
          <p:cNvPr id="142" name="Google Shape;142;p31"/>
          <p:cNvCxnSpPr/>
          <p:nvPr/>
        </p:nvCxnSpPr>
        <p:spPr>
          <a:xfrm>
            <a:off x="253645" y="1369939"/>
            <a:ext cx="3937867" cy="0"/>
          </a:xfrm>
          <a:prstGeom prst="straightConnector1">
            <a:avLst/>
          </a:prstGeom>
          <a:noFill/>
          <a:ln cap="flat" cmpd="sng" w="12700">
            <a:solidFill>
              <a:schemeClr val="dk1"/>
            </a:solidFill>
            <a:prstDash val="solid"/>
            <a:round/>
            <a:headEnd len="sm" w="sm" type="none"/>
            <a:tailEnd len="sm" w="sm" type="none"/>
          </a:ln>
        </p:spPr>
      </p:cxnSp>
      <p:sp>
        <p:nvSpPr>
          <p:cNvPr id="143" name="Google Shape;143;p31"/>
          <p:cNvSpPr txBox="1"/>
          <p:nvPr/>
        </p:nvSpPr>
        <p:spPr>
          <a:xfrm>
            <a:off x="285640" y="3569890"/>
            <a:ext cx="375811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Sale to a Private Buyer</a:t>
            </a:r>
            <a:endParaRPr b="1" i="0" sz="1000" u="none" cap="none" strike="noStrike">
              <a:solidFill>
                <a:srgbClr val="000000"/>
              </a:solidFill>
              <a:latin typeface="Arial"/>
              <a:ea typeface="Arial"/>
              <a:cs typeface="Arial"/>
              <a:sym typeface="Arial"/>
            </a:endParaRPr>
          </a:p>
        </p:txBody>
      </p:sp>
      <p:cxnSp>
        <p:nvCxnSpPr>
          <p:cNvPr id="144" name="Google Shape;144;p31"/>
          <p:cNvCxnSpPr/>
          <p:nvPr/>
        </p:nvCxnSpPr>
        <p:spPr>
          <a:xfrm>
            <a:off x="245060" y="3806003"/>
            <a:ext cx="3937867" cy="0"/>
          </a:xfrm>
          <a:prstGeom prst="straightConnector1">
            <a:avLst/>
          </a:prstGeom>
          <a:noFill/>
          <a:ln cap="flat" cmpd="sng" w="12700">
            <a:solidFill>
              <a:schemeClr val="dk1"/>
            </a:solidFill>
            <a:prstDash val="solid"/>
            <a:round/>
            <a:headEnd len="sm" w="sm" type="none"/>
            <a:tailEnd len="sm" w="sm" type="none"/>
          </a:ln>
        </p:spPr>
      </p:cxnSp>
      <p:sp>
        <p:nvSpPr>
          <p:cNvPr id="145" name="Google Shape;145;p31"/>
          <p:cNvSpPr txBox="1"/>
          <p:nvPr/>
        </p:nvSpPr>
        <p:spPr>
          <a:xfrm>
            <a:off x="4889809" y="1131682"/>
            <a:ext cx="375811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Acquisition</a:t>
            </a:r>
            <a:endParaRPr b="1" i="0" sz="1000" u="none" cap="none" strike="noStrike">
              <a:solidFill>
                <a:srgbClr val="000000"/>
              </a:solidFill>
              <a:latin typeface="Arial"/>
              <a:ea typeface="Arial"/>
              <a:cs typeface="Arial"/>
              <a:sym typeface="Arial"/>
            </a:endParaRPr>
          </a:p>
        </p:txBody>
      </p:sp>
      <p:cxnSp>
        <p:nvCxnSpPr>
          <p:cNvPr id="146" name="Google Shape;146;p31"/>
          <p:cNvCxnSpPr/>
          <p:nvPr/>
        </p:nvCxnSpPr>
        <p:spPr>
          <a:xfrm>
            <a:off x="4849229" y="1367795"/>
            <a:ext cx="3937867" cy="0"/>
          </a:xfrm>
          <a:prstGeom prst="straightConnector1">
            <a:avLst/>
          </a:prstGeom>
          <a:noFill/>
          <a:ln cap="flat" cmpd="sng" w="12700">
            <a:solidFill>
              <a:schemeClr val="dk1"/>
            </a:solidFill>
            <a:prstDash val="solid"/>
            <a:round/>
            <a:headEnd len="sm" w="sm" type="none"/>
            <a:tailEnd len="sm" w="sm" type="none"/>
          </a:ln>
        </p:spPr>
      </p:cxnSp>
      <p:sp>
        <p:nvSpPr>
          <p:cNvPr id="147" name="Google Shape;147;p31"/>
          <p:cNvSpPr txBox="1"/>
          <p:nvPr/>
        </p:nvSpPr>
        <p:spPr>
          <a:xfrm>
            <a:off x="4881224" y="3567746"/>
            <a:ext cx="375811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Carveout of Kratos’ Unmanned Systems Segment</a:t>
            </a:r>
            <a:endParaRPr b="1" i="0" sz="1000" u="none" cap="none" strike="noStrike">
              <a:solidFill>
                <a:srgbClr val="000000"/>
              </a:solidFill>
              <a:latin typeface="Arial"/>
              <a:ea typeface="Arial"/>
              <a:cs typeface="Arial"/>
              <a:sym typeface="Arial"/>
            </a:endParaRPr>
          </a:p>
        </p:txBody>
      </p:sp>
      <p:cxnSp>
        <p:nvCxnSpPr>
          <p:cNvPr id="148" name="Google Shape;148;p31"/>
          <p:cNvCxnSpPr/>
          <p:nvPr/>
        </p:nvCxnSpPr>
        <p:spPr>
          <a:xfrm>
            <a:off x="4840644" y="3803859"/>
            <a:ext cx="3937867" cy="0"/>
          </a:xfrm>
          <a:prstGeom prst="straightConnector1">
            <a:avLst/>
          </a:prstGeom>
          <a:noFill/>
          <a:ln cap="flat" cmpd="sng" w="12700">
            <a:solidFill>
              <a:schemeClr val="dk1"/>
            </a:solidFill>
            <a:prstDash val="solid"/>
            <a:round/>
            <a:headEnd len="sm" w="sm" type="none"/>
            <a:tailEnd len="sm" w="sm" type="none"/>
          </a:ln>
        </p:spPr>
      </p:cxnSp>
      <p:pic>
        <p:nvPicPr>
          <p:cNvPr id="149" name="Google Shape;149;p31"/>
          <p:cNvPicPr preferRelativeResize="0"/>
          <p:nvPr/>
        </p:nvPicPr>
        <p:blipFill rotWithShape="1">
          <a:blip r:embed="rId4">
            <a:alphaModFix/>
          </a:blip>
          <a:srcRect b="0" l="0" r="0" t="0"/>
          <a:stretch/>
        </p:blipFill>
        <p:spPr>
          <a:xfrm>
            <a:off x="340442" y="1619078"/>
            <a:ext cx="1655783" cy="250667"/>
          </a:xfrm>
          <a:prstGeom prst="rect">
            <a:avLst/>
          </a:prstGeom>
          <a:noFill/>
          <a:ln>
            <a:noFill/>
          </a:ln>
        </p:spPr>
      </p:pic>
      <p:pic>
        <p:nvPicPr>
          <p:cNvPr descr="RTX Corporation - Wikipedia" id="150" name="Google Shape;150;p31"/>
          <p:cNvPicPr preferRelativeResize="0"/>
          <p:nvPr/>
        </p:nvPicPr>
        <p:blipFill rotWithShape="1">
          <a:blip r:embed="rId5">
            <a:alphaModFix/>
          </a:blip>
          <a:srcRect b="0" l="0" r="0" t="0"/>
          <a:stretch/>
        </p:blipFill>
        <p:spPr>
          <a:xfrm>
            <a:off x="556454" y="2121467"/>
            <a:ext cx="1066328" cy="409446"/>
          </a:xfrm>
          <a:prstGeom prst="rect">
            <a:avLst/>
          </a:prstGeom>
          <a:noFill/>
          <a:ln>
            <a:noFill/>
          </a:ln>
        </p:spPr>
      </p:pic>
      <p:pic>
        <p:nvPicPr>
          <p:cNvPr descr="General Dynamics Logo | Capitol Technology University | Washington D.C. &amp;  Maryland Area" id="151" name="Google Shape;151;p31"/>
          <p:cNvPicPr preferRelativeResize="0"/>
          <p:nvPr/>
        </p:nvPicPr>
        <p:blipFill rotWithShape="1">
          <a:blip r:embed="rId6">
            <a:alphaModFix/>
          </a:blip>
          <a:srcRect b="0" l="0" r="0" t="0"/>
          <a:stretch/>
        </p:blipFill>
        <p:spPr>
          <a:xfrm>
            <a:off x="2662909" y="2101827"/>
            <a:ext cx="1486156" cy="1238463"/>
          </a:xfrm>
          <a:prstGeom prst="rect">
            <a:avLst/>
          </a:prstGeom>
          <a:noFill/>
          <a:ln>
            <a:noFill/>
          </a:ln>
        </p:spPr>
      </p:pic>
      <p:pic>
        <p:nvPicPr>
          <p:cNvPr id="152" name="Google Shape;152;p31"/>
          <p:cNvPicPr preferRelativeResize="0"/>
          <p:nvPr/>
        </p:nvPicPr>
        <p:blipFill rotWithShape="1">
          <a:blip r:embed="rId7">
            <a:alphaModFix/>
          </a:blip>
          <a:srcRect b="0" l="0" r="0" t="0"/>
          <a:stretch/>
        </p:blipFill>
        <p:spPr>
          <a:xfrm>
            <a:off x="2509319" y="1721225"/>
            <a:ext cx="1486156" cy="345172"/>
          </a:xfrm>
          <a:prstGeom prst="rect">
            <a:avLst/>
          </a:prstGeom>
          <a:noFill/>
          <a:ln>
            <a:noFill/>
          </a:ln>
        </p:spPr>
      </p:pic>
      <p:pic>
        <p:nvPicPr>
          <p:cNvPr descr="KKR Logo and symbol, meaning, history, PNG, brand" id="153" name="Google Shape;153;p31"/>
          <p:cNvPicPr preferRelativeResize="0"/>
          <p:nvPr/>
        </p:nvPicPr>
        <p:blipFill rotWithShape="1">
          <a:blip r:embed="rId8">
            <a:alphaModFix/>
          </a:blip>
          <a:srcRect b="0" l="0" r="0" t="0"/>
          <a:stretch/>
        </p:blipFill>
        <p:spPr>
          <a:xfrm>
            <a:off x="395431" y="3844745"/>
            <a:ext cx="1388373" cy="780960"/>
          </a:xfrm>
          <a:prstGeom prst="rect">
            <a:avLst/>
          </a:prstGeom>
          <a:noFill/>
          <a:ln>
            <a:noFill/>
          </a:ln>
        </p:spPr>
      </p:pic>
      <p:pic>
        <p:nvPicPr>
          <p:cNvPr descr="DC Capital Partners Management, LP | LinkedIn" id="154" name="Google Shape;154;p31"/>
          <p:cNvPicPr preferRelativeResize="0"/>
          <p:nvPr/>
        </p:nvPicPr>
        <p:blipFill rotWithShape="1">
          <a:blip r:embed="rId9">
            <a:alphaModFix/>
          </a:blip>
          <a:srcRect b="0" l="0" r="0" t="0"/>
          <a:stretch/>
        </p:blipFill>
        <p:spPr>
          <a:xfrm>
            <a:off x="445005" y="4473155"/>
            <a:ext cx="1448590" cy="1448590"/>
          </a:xfrm>
          <a:prstGeom prst="rect">
            <a:avLst/>
          </a:prstGeom>
          <a:noFill/>
          <a:ln>
            <a:noFill/>
          </a:ln>
        </p:spPr>
      </p:pic>
      <p:pic>
        <p:nvPicPr>
          <p:cNvPr descr="AE Industrial Partners Acquires a Significant Stake in REDLattice" id="155" name="Google Shape;155;p31"/>
          <p:cNvPicPr preferRelativeResize="0"/>
          <p:nvPr/>
        </p:nvPicPr>
        <p:blipFill rotWithShape="1">
          <a:blip r:embed="rId10">
            <a:alphaModFix/>
          </a:blip>
          <a:srcRect b="0" l="0" r="0" t="0"/>
          <a:stretch/>
        </p:blipFill>
        <p:spPr>
          <a:xfrm>
            <a:off x="2310221" y="4025153"/>
            <a:ext cx="1733535" cy="379512"/>
          </a:xfrm>
          <a:prstGeom prst="rect">
            <a:avLst/>
          </a:prstGeom>
          <a:noFill/>
          <a:ln>
            <a:noFill/>
          </a:ln>
        </p:spPr>
      </p:pic>
      <p:pic>
        <p:nvPicPr>
          <p:cNvPr descr="Arlington Capital Partners | Investment Firm with Regulated Industries" id="156" name="Google Shape;156;p31"/>
          <p:cNvPicPr preferRelativeResize="0"/>
          <p:nvPr/>
        </p:nvPicPr>
        <p:blipFill rotWithShape="1">
          <a:blip r:embed="rId11">
            <a:alphaModFix/>
          </a:blip>
          <a:srcRect b="0" l="0" r="0" t="0"/>
          <a:stretch/>
        </p:blipFill>
        <p:spPr>
          <a:xfrm>
            <a:off x="2367201" y="4762704"/>
            <a:ext cx="1764132" cy="921881"/>
          </a:xfrm>
          <a:prstGeom prst="rect">
            <a:avLst/>
          </a:prstGeom>
          <a:noFill/>
          <a:ln>
            <a:noFill/>
          </a:ln>
        </p:spPr>
      </p:pic>
      <p:pic>
        <p:nvPicPr>
          <p:cNvPr descr="Red Cat Holdings Inc. (NASDAQ: RCAT) Stock Information | RedChip" id="157" name="Google Shape;157;p31"/>
          <p:cNvPicPr preferRelativeResize="0"/>
          <p:nvPr/>
        </p:nvPicPr>
        <p:blipFill rotWithShape="1">
          <a:blip r:embed="rId12">
            <a:alphaModFix/>
          </a:blip>
          <a:srcRect b="0" l="0" r="0" t="0"/>
          <a:stretch/>
        </p:blipFill>
        <p:spPr>
          <a:xfrm>
            <a:off x="6104463" y="2686395"/>
            <a:ext cx="1311637" cy="412122"/>
          </a:xfrm>
          <a:prstGeom prst="rect">
            <a:avLst/>
          </a:prstGeom>
          <a:noFill/>
          <a:ln>
            <a:noFill/>
          </a:ln>
        </p:spPr>
      </p:pic>
      <p:pic>
        <p:nvPicPr>
          <p:cNvPr id="158" name="Google Shape;158;p31"/>
          <p:cNvPicPr preferRelativeResize="0"/>
          <p:nvPr/>
        </p:nvPicPr>
        <p:blipFill rotWithShape="1">
          <a:blip r:embed="rId13">
            <a:alphaModFix/>
          </a:blip>
          <a:srcRect b="0" l="0" r="0" t="0"/>
          <a:stretch/>
        </p:blipFill>
        <p:spPr>
          <a:xfrm>
            <a:off x="4925130" y="1502018"/>
            <a:ext cx="1532820" cy="482943"/>
          </a:xfrm>
          <a:prstGeom prst="rect">
            <a:avLst/>
          </a:prstGeom>
          <a:noFill/>
          <a:ln>
            <a:noFill/>
          </a:ln>
        </p:spPr>
      </p:pic>
      <p:pic>
        <p:nvPicPr>
          <p:cNvPr id="159" name="Google Shape;159;p31"/>
          <p:cNvPicPr preferRelativeResize="0"/>
          <p:nvPr/>
        </p:nvPicPr>
        <p:blipFill rotWithShape="1">
          <a:blip r:embed="rId14">
            <a:alphaModFix/>
          </a:blip>
          <a:srcRect b="0" l="0" r="0" t="0"/>
          <a:stretch/>
        </p:blipFill>
        <p:spPr>
          <a:xfrm>
            <a:off x="7824738" y="1448234"/>
            <a:ext cx="953773" cy="628066"/>
          </a:xfrm>
          <a:prstGeom prst="rect">
            <a:avLst/>
          </a:prstGeom>
          <a:noFill/>
          <a:ln>
            <a:noFill/>
          </a:ln>
        </p:spPr>
      </p:pic>
      <p:pic>
        <p:nvPicPr>
          <p:cNvPr id="160" name="Google Shape;160;p31"/>
          <p:cNvPicPr preferRelativeResize="0"/>
          <p:nvPr/>
        </p:nvPicPr>
        <p:blipFill rotWithShape="1">
          <a:blip r:embed="rId15">
            <a:alphaModFix/>
          </a:blip>
          <a:srcRect b="0" l="0" r="0" t="0"/>
          <a:stretch/>
        </p:blipFill>
        <p:spPr>
          <a:xfrm>
            <a:off x="6909912" y="2042617"/>
            <a:ext cx="1275390" cy="392581"/>
          </a:xfrm>
          <a:prstGeom prst="rect">
            <a:avLst/>
          </a:prstGeom>
          <a:noFill/>
          <a:ln>
            <a:noFill/>
          </a:ln>
        </p:spPr>
      </p:pic>
      <p:pic>
        <p:nvPicPr>
          <p:cNvPr id="161" name="Google Shape;161;p31"/>
          <p:cNvPicPr preferRelativeResize="0"/>
          <p:nvPr/>
        </p:nvPicPr>
        <p:blipFill rotWithShape="1">
          <a:blip r:embed="rId16">
            <a:alphaModFix/>
          </a:blip>
          <a:srcRect b="0" l="0" r="0" t="0"/>
          <a:stretch/>
        </p:blipFill>
        <p:spPr>
          <a:xfrm>
            <a:off x="6570109" y="1467271"/>
            <a:ext cx="1142469" cy="535312"/>
          </a:xfrm>
          <a:prstGeom prst="rect">
            <a:avLst/>
          </a:prstGeom>
          <a:noFill/>
          <a:ln>
            <a:noFill/>
          </a:ln>
        </p:spPr>
      </p:pic>
      <p:pic>
        <p:nvPicPr>
          <p:cNvPr descr="Kopin Corporation Unveils New Era of Innovation and Leadership Following  NASDAQ Closing Bell Ceremony | Business Wire" id="162" name="Google Shape;162;p31"/>
          <p:cNvPicPr preferRelativeResize="0"/>
          <p:nvPr/>
        </p:nvPicPr>
        <p:blipFill rotWithShape="1">
          <a:blip r:embed="rId17">
            <a:alphaModFix/>
          </a:blip>
          <a:srcRect b="0" l="0" r="0" t="0"/>
          <a:stretch/>
        </p:blipFill>
        <p:spPr>
          <a:xfrm>
            <a:off x="5204505" y="1931787"/>
            <a:ext cx="1332252" cy="696194"/>
          </a:xfrm>
          <a:prstGeom prst="rect">
            <a:avLst/>
          </a:prstGeom>
          <a:noFill/>
          <a:ln>
            <a:noFill/>
          </a:ln>
        </p:spPr>
      </p:pic>
      <p:pic>
        <p:nvPicPr>
          <p:cNvPr descr="Rocket Lab - Wikipedia" id="163" name="Google Shape;163;p31"/>
          <p:cNvPicPr preferRelativeResize="0"/>
          <p:nvPr/>
        </p:nvPicPr>
        <p:blipFill rotWithShape="1">
          <a:blip r:embed="rId18">
            <a:alphaModFix/>
          </a:blip>
          <a:srcRect b="0" l="0" r="0" t="0"/>
          <a:stretch/>
        </p:blipFill>
        <p:spPr>
          <a:xfrm>
            <a:off x="7496264" y="2612678"/>
            <a:ext cx="1282247" cy="474832"/>
          </a:xfrm>
          <a:prstGeom prst="rect">
            <a:avLst/>
          </a:prstGeom>
          <a:noFill/>
          <a:ln>
            <a:noFill/>
          </a:ln>
        </p:spPr>
      </p:pic>
      <p:pic>
        <p:nvPicPr>
          <p:cNvPr descr="Ambarella Inc. - Wikipedia" id="164" name="Google Shape;164;p31"/>
          <p:cNvPicPr preferRelativeResize="0"/>
          <p:nvPr/>
        </p:nvPicPr>
        <p:blipFill rotWithShape="1">
          <a:blip r:embed="rId19">
            <a:alphaModFix/>
          </a:blip>
          <a:srcRect b="0" l="0" r="0" t="0"/>
          <a:stretch/>
        </p:blipFill>
        <p:spPr>
          <a:xfrm>
            <a:off x="4925130" y="2577231"/>
            <a:ext cx="1130023" cy="566794"/>
          </a:xfrm>
          <a:prstGeom prst="rect">
            <a:avLst/>
          </a:prstGeom>
          <a:noFill/>
          <a:ln>
            <a:noFill/>
          </a:ln>
        </p:spPr>
      </p:pic>
      <p:pic>
        <p:nvPicPr>
          <p:cNvPr descr="Kratos Defense &amp; Security Solutions - Military Embedded Systems" id="165" name="Google Shape;165;p31"/>
          <p:cNvPicPr preferRelativeResize="0"/>
          <p:nvPr/>
        </p:nvPicPr>
        <p:blipFill rotWithShape="1">
          <a:blip r:embed="rId20">
            <a:alphaModFix/>
          </a:blip>
          <a:srcRect b="0" l="0" r="0" t="0"/>
          <a:stretch/>
        </p:blipFill>
        <p:spPr>
          <a:xfrm>
            <a:off x="5497968" y="3975954"/>
            <a:ext cx="2583000" cy="1174091"/>
          </a:xfrm>
          <a:prstGeom prst="rect">
            <a:avLst/>
          </a:prstGeom>
          <a:noFill/>
          <a:ln>
            <a:noFill/>
          </a:ln>
        </p:spPr>
      </p:pic>
      <p:sp>
        <p:nvSpPr>
          <p:cNvPr id="166" name="Google Shape;166;p31"/>
          <p:cNvSpPr/>
          <p:nvPr/>
        </p:nvSpPr>
        <p:spPr>
          <a:xfrm>
            <a:off x="4709343" y="3480528"/>
            <a:ext cx="4259995" cy="2204049"/>
          </a:xfrm>
          <a:prstGeom prst="rect">
            <a:avLst/>
          </a:prstGeom>
          <a:noFill/>
          <a:ln cap="flat" cmpd="sng" w="28575">
            <a:solidFill>
              <a:srgbClr val="FF404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72"/>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AVAV Precedent Transaction Analysis</a:t>
            </a:r>
            <a:endParaRPr/>
          </a:p>
        </p:txBody>
      </p:sp>
      <p:sp>
        <p:nvSpPr>
          <p:cNvPr id="1592" name="Google Shape;1592;p7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593" name="Google Shape;1593;p72"/>
          <p:cNvPicPr preferRelativeResize="0"/>
          <p:nvPr/>
        </p:nvPicPr>
        <p:blipFill rotWithShape="1">
          <a:blip r:embed="rId3">
            <a:alphaModFix/>
          </a:blip>
          <a:srcRect b="0" l="0" r="0" t="0"/>
          <a:stretch/>
        </p:blipFill>
        <p:spPr>
          <a:xfrm>
            <a:off x="758825" y="1558231"/>
            <a:ext cx="7620000" cy="1533672"/>
          </a:xfrm>
          <a:prstGeom prst="rect">
            <a:avLst/>
          </a:prstGeom>
          <a:noFill/>
          <a:ln>
            <a:noFill/>
          </a:ln>
        </p:spPr>
      </p:pic>
      <p:pic>
        <p:nvPicPr>
          <p:cNvPr id="1594" name="Google Shape;1594;p72"/>
          <p:cNvPicPr preferRelativeResize="0"/>
          <p:nvPr/>
        </p:nvPicPr>
        <p:blipFill rotWithShape="1">
          <a:blip r:embed="rId4">
            <a:alphaModFix/>
          </a:blip>
          <a:srcRect b="0" l="0" r="0" t="0"/>
          <a:stretch/>
        </p:blipFill>
        <p:spPr>
          <a:xfrm>
            <a:off x="718517" y="3429000"/>
            <a:ext cx="7706966" cy="88039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73"/>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a:solidFill>
                  <a:srgbClr val="0F2241"/>
                </a:solidFill>
              </a:rPr>
              <a:t>AVAV LBO Output – Management Case</a:t>
            </a:r>
            <a:endParaRPr/>
          </a:p>
        </p:txBody>
      </p:sp>
      <p:sp>
        <p:nvSpPr>
          <p:cNvPr id="1600" name="Google Shape;1600;p7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1601" name="Google Shape;1601;p73"/>
          <p:cNvGraphicFramePr/>
          <p:nvPr/>
        </p:nvGraphicFramePr>
        <p:xfrm>
          <a:off x="2230734" y="1048780"/>
          <a:ext cx="3000000" cy="3000000"/>
        </p:xfrm>
        <a:graphic>
          <a:graphicData uri="http://schemas.openxmlformats.org/drawingml/2006/table">
            <a:tbl>
              <a:tblPr>
                <a:noFill/>
                <a:tableStyleId>{CD2059F3-1883-406C-95EC-54DB755B4F8F}</a:tableStyleId>
              </a:tblPr>
              <a:tblGrid>
                <a:gridCol w="1486050"/>
                <a:gridCol w="577625"/>
                <a:gridCol w="577625"/>
                <a:gridCol w="577625"/>
                <a:gridCol w="577625"/>
                <a:gridCol w="577625"/>
                <a:gridCol w="577625"/>
                <a:gridCol w="577625"/>
                <a:gridCol w="577625"/>
                <a:gridCol w="577625"/>
              </a:tblGrid>
              <a:tr h="172000">
                <a:tc>
                  <a:txBody>
                    <a:bodyPr/>
                    <a:lstStyle/>
                    <a:p>
                      <a:pPr indent="0" lvl="0" marL="0" marR="0" rtl="0" algn="l">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in millions</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3">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Historical Years</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gridSpan="6">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Forecasted Years</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2022A</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2023A</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2024A</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2025E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2026E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2027E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2028E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2029E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2030E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gridSpan="8">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Investor Returns</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hMerge="1"/>
                <a:tc hMerge="1"/>
                <a:tc hMerge="1"/>
                <a:tc hMerge="1"/>
                <a:tc hMerge="1"/>
                <a:tc hMerge="1"/>
                <a:tc hMerge="1"/>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EBITDA</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$123.9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$123.9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$145.2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$160.5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$184.1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$212.1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Multiple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60.3x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60.3x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60.3x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60.3x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60.3x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60.3x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Exit Price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$7,469.8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$7,469.8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$8,756.4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$9,678.1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$11,099.2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$12,792.2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Remaining Debt</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(626.6)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(533.4)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(444.0)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(358.2)</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(276.0)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(207.6)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Cash</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82.1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54.9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88.5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123.7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166.5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90.8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Exit Proceeds</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$6,925.3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$6,991.3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$8,401.0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$9,443.6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$10,989.7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$12,675.3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Intial Equity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4,922.0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4,922.0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4,922.0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4,922.0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4,922.0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4,922.0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MOIC</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1.4x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1.7x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1.9x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2.2x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2.6x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FF"/>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IRR Calculation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Dates</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FF"/>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2025E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2026E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2027E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2028E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2029E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2030E</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Proceeds</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($4,922.0)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$12,675.3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IRR</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17.08%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Entry Share Price Calculation</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7EE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Target IRR</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3">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20.00%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gridSpan="3">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22.50%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gridSpan="3">
                  <a:txBody>
                    <a:bodyPr/>
                    <a:lstStyle/>
                    <a:p>
                      <a:pPr indent="0" lvl="0" marL="0" marR="0" rtl="0" algn="ctr">
                        <a:lnSpc>
                          <a:spcPct val="100000"/>
                        </a:lnSpc>
                        <a:spcBef>
                          <a:spcPts val="0"/>
                        </a:spcBef>
                        <a:spcAft>
                          <a:spcPts val="0"/>
                        </a:spcAft>
                        <a:buNone/>
                      </a:pPr>
                      <a:r>
                        <a:rPr b="0" i="0" lang="en-US" sz="800" u="none" cap="none" strike="noStrike">
                          <a:solidFill>
                            <a:srgbClr val="0000FF"/>
                          </a:solidFill>
                          <a:latin typeface="Arial"/>
                          <a:ea typeface="Arial"/>
                          <a:cs typeface="Arial"/>
                          <a:sym typeface="Arial"/>
                        </a:rPr>
                        <a:t>25.00%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Exit Muliple AV/EBITDA</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58.30x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60.30x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62.30x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58.30x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60.30x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62.30x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58.30x</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60.30x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62.30x</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Exit Aggregate Value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$12,367.91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$12,792.19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$13,216.48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$12,367.91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$12,792.19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$13,216.48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$12,367.91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$12,792.19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$13,216.48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Debt</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207.6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207.6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207.6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207.6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207.6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207.6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207.6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207.6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207.6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Cash</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90.8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90.8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90.8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90.8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90.8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90.8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90.8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90.8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90.8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Exit Equity Value (FV)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12,251.1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12,675.3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13,099.6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12,251.1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12,675.3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13,099.6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12,251.1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12,675.3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13,099.6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Exit Equity Value (PV)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4,102.9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4,244.9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4,387.0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3,625.4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3,751.0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3,876.5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3,211.5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3,322.8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3,434.0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FDSO</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28.1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28.1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28.1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28.1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28.1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28.1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28.1 </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2000">
                <a:tc>
                  <a:txBody>
                    <a:bodyPr/>
                    <a:lstStyle/>
                    <a:p>
                      <a:pPr indent="0" lvl="0" marL="0" marR="0" rtl="0" algn="l">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Share Purchase Price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$145.83</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$150.88</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$155.93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$128.86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$133.33</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$137.79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$114.15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$118.11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1" i="0" lang="en-US" sz="800" u="none" cap="none" strike="noStrike">
                          <a:solidFill>
                            <a:srgbClr val="000000"/>
                          </a:solidFill>
                          <a:latin typeface="Arial"/>
                          <a:ea typeface="Arial"/>
                          <a:cs typeface="Arial"/>
                          <a:sym typeface="Arial"/>
                        </a:rPr>
                        <a:t>$122.06</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235375">
                <a:tc>
                  <a:txBody>
                    <a:bodyPr/>
                    <a:lstStyle/>
                    <a:p>
                      <a:pPr indent="0" lvl="0" marL="0" marR="0" rtl="0" algn="l">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 Premium / (Discount) to Current</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(26.0%)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(23.5%)</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(20.9%)</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(34.7%)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(32.4%)</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(30.1%)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(42.1%)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(40.1%)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1" lang="en-US" sz="800" u="none" cap="none" strike="noStrike">
                          <a:solidFill>
                            <a:srgbClr val="000000"/>
                          </a:solidFill>
                          <a:latin typeface="Arial"/>
                          <a:ea typeface="Arial"/>
                          <a:cs typeface="Arial"/>
                          <a:sym typeface="Arial"/>
                        </a:rPr>
                        <a:t>(38.1%)</a:t>
                      </a:r>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bl>
          </a:graphicData>
        </a:graphic>
      </p:graphicFrame>
      <p:sp>
        <p:nvSpPr>
          <p:cNvPr id="1602" name="Google Shape;1602;p73"/>
          <p:cNvSpPr/>
          <p:nvPr/>
        </p:nvSpPr>
        <p:spPr>
          <a:xfrm>
            <a:off x="6048882" y="4511710"/>
            <a:ext cx="532435" cy="1596602"/>
          </a:xfrm>
          <a:prstGeom prst="rect">
            <a:avLst/>
          </a:prstGeom>
          <a:noFill/>
          <a:ln cap="flat" cmpd="sng" w="19050">
            <a:solidFill>
              <a:srgbClr val="FF404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03" name="Google Shape;1603;p73"/>
          <p:cNvSpPr txBox="1"/>
          <p:nvPr/>
        </p:nvSpPr>
        <p:spPr>
          <a:xfrm>
            <a:off x="309619" y="1213585"/>
            <a:ext cx="1825626" cy="3016210"/>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CDFF"/>
                </a:solidFill>
                <a:latin typeface="Arial"/>
                <a:ea typeface="Arial"/>
                <a:cs typeface="Arial"/>
                <a:sym typeface="Arial"/>
              </a:rPr>
              <a:t>Key Assumptions:</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Valuation Date: November 11, 2024</a:t>
            </a:r>
            <a:endParaRPr/>
          </a:p>
          <a:p>
            <a:pPr indent="0" lvl="0" marL="0" marR="0" rtl="0" algn="l">
              <a:lnSpc>
                <a:spcPct val="100000"/>
              </a:lnSpc>
              <a:spcBef>
                <a:spcPts val="600"/>
              </a:spcBef>
              <a:spcAft>
                <a:spcPts val="0"/>
              </a:spcAft>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Effective Tax Rate: 21.0%</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Current framework yields MOIC of 2.6x and IRR of 17.08% at exit</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Target IRR of 22.50% suggests a share price of $133.33, a discount to current trading price</a:t>
            </a:r>
            <a:endParaRPr/>
          </a:p>
        </p:txBody>
      </p:sp>
      <p:sp>
        <p:nvSpPr>
          <p:cNvPr id="1604" name="Google Shape;1604;p73"/>
          <p:cNvSpPr/>
          <p:nvPr/>
        </p:nvSpPr>
        <p:spPr>
          <a:xfrm>
            <a:off x="8404386" y="1213586"/>
            <a:ext cx="532435" cy="2624884"/>
          </a:xfrm>
          <a:prstGeom prst="rect">
            <a:avLst/>
          </a:prstGeom>
          <a:noFill/>
          <a:ln cap="flat" cmpd="sng" w="19050">
            <a:solidFill>
              <a:srgbClr val="FF404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pic>
        <p:nvPicPr>
          <p:cNvPr descr="Samsung's Galaxy S20 Tactical Edition is &quot;mission ready&quot; for the ..." id="1609" name="Google Shape;1609;p74"/>
          <p:cNvPicPr preferRelativeResize="0"/>
          <p:nvPr/>
        </p:nvPicPr>
        <p:blipFill rotWithShape="1">
          <a:blip r:embed="rId3">
            <a:alphaModFix/>
          </a:blip>
          <a:srcRect b="12438" l="0" r="0" t="3314"/>
          <a:stretch/>
        </p:blipFill>
        <p:spPr>
          <a:xfrm>
            <a:off x="5985521" y="3612803"/>
            <a:ext cx="2646292" cy="1509338"/>
          </a:xfrm>
          <a:prstGeom prst="rect">
            <a:avLst/>
          </a:prstGeom>
          <a:noFill/>
          <a:ln>
            <a:noFill/>
          </a:ln>
        </p:spPr>
      </p:pic>
      <p:pic>
        <p:nvPicPr>
          <p:cNvPr descr="AeroVironment Announces Initial Milestone in Solar HAPS Program ..." id="1610" name="Google Shape;1610;p74"/>
          <p:cNvPicPr preferRelativeResize="0"/>
          <p:nvPr/>
        </p:nvPicPr>
        <p:blipFill rotWithShape="1">
          <a:blip r:embed="rId4">
            <a:alphaModFix/>
          </a:blip>
          <a:srcRect b="5122" l="0" r="0" t="11174"/>
          <a:stretch/>
        </p:blipFill>
        <p:spPr>
          <a:xfrm>
            <a:off x="427910" y="3667764"/>
            <a:ext cx="2638788" cy="1461723"/>
          </a:xfrm>
          <a:prstGeom prst="rect">
            <a:avLst/>
          </a:prstGeom>
          <a:noFill/>
          <a:ln>
            <a:noFill/>
          </a:ln>
        </p:spPr>
      </p:pic>
      <p:pic>
        <p:nvPicPr>
          <p:cNvPr descr="Novel Group 3 VTOL UAS | DARPA Anciliary Program | Wildcat" id="1611" name="Google Shape;1611;p74"/>
          <p:cNvPicPr preferRelativeResize="0"/>
          <p:nvPr/>
        </p:nvPicPr>
        <p:blipFill rotWithShape="1">
          <a:blip r:embed="rId5">
            <a:alphaModFix/>
          </a:blip>
          <a:srcRect b="0" l="28588" r="13696" t="0"/>
          <a:stretch/>
        </p:blipFill>
        <p:spPr>
          <a:xfrm>
            <a:off x="3189868" y="3658305"/>
            <a:ext cx="2646291" cy="1463836"/>
          </a:xfrm>
          <a:prstGeom prst="rect">
            <a:avLst/>
          </a:prstGeom>
          <a:noFill/>
          <a:ln>
            <a:noFill/>
          </a:ln>
        </p:spPr>
      </p:pic>
      <p:sp>
        <p:nvSpPr>
          <p:cNvPr id="1612" name="Google Shape;1612;p74"/>
          <p:cNvSpPr/>
          <p:nvPr/>
        </p:nvSpPr>
        <p:spPr>
          <a:xfrm>
            <a:off x="3194277" y="2036547"/>
            <a:ext cx="2646291" cy="3092939"/>
          </a:xfrm>
          <a:prstGeom prst="rect">
            <a:avLst/>
          </a:prstGeom>
          <a:noFill/>
          <a:ln cap="flat" cmpd="sng" w="28575">
            <a:solidFill>
              <a:srgbClr val="1D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13" name="Google Shape;1613;p74"/>
          <p:cNvSpPr txBox="1"/>
          <p:nvPr>
            <p:ph idx="1" type="body"/>
          </p:nvPr>
        </p:nvSpPr>
        <p:spPr>
          <a:xfrm>
            <a:off x="228599" y="941205"/>
            <a:ext cx="8686801"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000"/>
              <a:buNone/>
            </a:pPr>
            <a:r>
              <a:rPr lang="en-US" sz="1000">
                <a:latin typeface="Arial"/>
                <a:ea typeface="Arial"/>
                <a:cs typeface="Arial"/>
                <a:sym typeface="Arial"/>
              </a:rPr>
              <a:t>AVAV is currently focusing R&amp;D on advancing their autonomous capabilities and improving product performance in challenging environments</a:t>
            </a:r>
            <a:endParaRPr>
              <a:latin typeface="Arial"/>
              <a:ea typeface="Arial"/>
              <a:cs typeface="Arial"/>
              <a:sym typeface="Arial"/>
            </a:endParaRPr>
          </a:p>
        </p:txBody>
      </p:sp>
      <p:sp>
        <p:nvSpPr>
          <p:cNvPr id="1614" name="Google Shape;1614;p74"/>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200"/>
              <a:buNone/>
            </a:pPr>
            <a:r>
              <a:rPr lang="en-US" sz="2200"/>
              <a:t>AeroVironment R&amp;D Focus</a:t>
            </a:r>
            <a:endParaRPr/>
          </a:p>
        </p:txBody>
      </p:sp>
      <p:sp>
        <p:nvSpPr>
          <p:cNvPr id="1615" name="Google Shape;1615;p74"/>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lt2"/>
              </a:buClr>
              <a:buSzPts val="800"/>
              <a:buNone/>
            </a:pPr>
            <a:r>
              <a:rPr i="1" lang="en-US">
                <a:solidFill>
                  <a:srgbClr val="A5A5A5"/>
                </a:solidFill>
              </a:rPr>
              <a:t>Sources: Company Filings, Company News Reports</a:t>
            </a:r>
            <a:endParaRPr i="1">
              <a:solidFill>
                <a:srgbClr val="A5A5A5"/>
              </a:solidFill>
            </a:endParaRPr>
          </a:p>
        </p:txBody>
      </p:sp>
      <p:sp>
        <p:nvSpPr>
          <p:cNvPr id="1616" name="Google Shape;1616;p7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617" name="Google Shape;1617;p74"/>
          <p:cNvSpPr txBox="1"/>
          <p:nvPr/>
        </p:nvSpPr>
        <p:spPr>
          <a:xfrm>
            <a:off x="3194276" y="1620006"/>
            <a:ext cx="2646291" cy="276999"/>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Wildcat Group 3 VTOL UAS</a:t>
            </a:r>
            <a:endParaRPr b="0" i="0" sz="1400" u="none" cap="none" strike="noStrike">
              <a:solidFill>
                <a:srgbClr val="000000"/>
              </a:solidFill>
              <a:latin typeface="Arial"/>
              <a:ea typeface="Arial"/>
              <a:cs typeface="Arial"/>
              <a:sym typeface="Arial"/>
            </a:endParaRPr>
          </a:p>
        </p:txBody>
      </p:sp>
      <p:sp>
        <p:nvSpPr>
          <p:cNvPr id="1618" name="Google Shape;1618;p74"/>
          <p:cNvSpPr txBox="1"/>
          <p:nvPr/>
        </p:nvSpPr>
        <p:spPr>
          <a:xfrm>
            <a:off x="380693" y="1537975"/>
            <a:ext cx="2646291" cy="461665"/>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High-Altitude Pseudo-Satellites (HAPS)</a:t>
            </a:r>
            <a:endParaRPr b="0" i="0" sz="1400" u="none" cap="none" strike="noStrike">
              <a:solidFill>
                <a:srgbClr val="000000"/>
              </a:solidFill>
              <a:latin typeface="Arial"/>
              <a:ea typeface="Arial"/>
              <a:cs typeface="Arial"/>
              <a:sym typeface="Arial"/>
            </a:endParaRPr>
          </a:p>
        </p:txBody>
      </p:sp>
      <p:sp>
        <p:nvSpPr>
          <p:cNvPr id="1619" name="Google Shape;1619;p74"/>
          <p:cNvSpPr/>
          <p:nvPr/>
        </p:nvSpPr>
        <p:spPr>
          <a:xfrm>
            <a:off x="427910" y="2036548"/>
            <a:ext cx="2646291" cy="3092939"/>
          </a:xfrm>
          <a:prstGeom prst="rect">
            <a:avLst/>
          </a:prstGeom>
          <a:noFill/>
          <a:ln cap="flat" cmpd="sng" w="2857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20" name="Google Shape;1620;p74"/>
          <p:cNvSpPr/>
          <p:nvPr/>
        </p:nvSpPr>
        <p:spPr>
          <a:xfrm>
            <a:off x="5990811" y="2036547"/>
            <a:ext cx="2646291" cy="3092939"/>
          </a:xfrm>
          <a:prstGeom prst="rect">
            <a:avLst/>
          </a:prstGeom>
          <a:noFill/>
          <a:ln cap="flat" cmpd="sng" w="28575">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621" name="Google Shape;1621;p74"/>
          <p:cNvSpPr txBox="1"/>
          <p:nvPr/>
        </p:nvSpPr>
        <p:spPr>
          <a:xfrm>
            <a:off x="5985521" y="1531413"/>
            <a:ext cx="2646291"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212529"/>
                </a:solidFill>
                <a:latin typeface="Arial"/>
                <a:ea typeface="Arial"/>
                <a:cs typeface="Arial"/>
                <a:sym typeface="Arial"/>
              </a:rPr>
              <a:t>Advanced Artificial Intelligence and Autonomy</a:t>
            </a:r>
            <a:endParaRPr b="0" i="0" sz="1200" u="none" cap="none" strike="noStrike">
              <a:solidFill>
                <a:schemeClr val="dk1"/>
              </a:solidFill>
              <a:latin typeface="Arial"/>
              <a:ea typeface="Arial"/>
              <a:cs typeface="Arial"/>
              <a:sym typeface="Arial"/>
            </a:endParaRPr>
          </a:p>
        </p:txBody>
      </p:sp>
      <p:sp>
        <p:nvSpPr>
          <p:cNvPr id="1622" name="Google Shape;1622;p74"/>
          <p:cNvSpPr txBox="1"/>
          <p:nvPr/>
        </p:nvSpPr>
        <p:spPr>
          <a:xfrm>
            <a:off x="427910" y="2036548"/>
            <a:ext cx="2638788"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HAPS are unmanned air vehicles that can hold a fixed position and operate in the stratosphere, closer to Earth than many satellites but further up than drones and conventional aircraft. AeroVironment's research into HAPS aligns with their mission to develop advanced unmanned systems that can perform in diverse environments, extending the range and capabilities of aerial systems</a:t>
            </a:r>
            <a:endParaRPr b="0" i="0" sz="1400" u="none" cap="none" strike="noStrike">
              <a:solidFill>
                <a:srgbClr val="000000"/>
              </a:solidFill>
              <a:latin typeface="Arial"/>
              <a:ea typeface="Arial"/>
              <a:cs typeface="Arial"/>
              <a:sym typeface="Arial"/>
            </a:endParaRPr>
          </a:p>
        </p:txBody>
      </p:sp>
      <p:sp>
        <p:nvSpPr>
          <p:cNvPr id="1623" name="Google Shape;1623;p74"/>
          <p:cNvSpPr txBox="1"/>
          <p:nvPr/>
        </p:nvSpPr>
        <p:spPr>
          <a:xfrm>
            <a:off x="3194278" y="2023944"/>
            <a:ext cx="2693506" cy="16311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AVAV’s Wildcat UAS will meet the </a:t>
            </a:r>
            <a:r>
              <a:rPr b="0" i="0" lang="en-US" sz="1000" u="none" cap="none" strike="noStrike">
                <a:solidFill>
                  <a:srgbClr val="111111"/>
                </a:solidFill>
                <a:latin typeface="Roboto"/>
                <a:ea typeface="Roboto"/>
                <a:cs typeface="Roboto"/>
                <a:sym typeface="Roboto"/>
              </a:rPr>
              <a:t>Defense Advanced Research Projects Agency’s</a:t>
            </a:r>
            <a:r>
              <a:rPr b="0" i="0" lang="en-US" sz="1000" u="none" cap="none" strike="noStrike">
                <a:solidFill>
                  <a:schemeClr val="dk1"/>
                </a:solidFill>
                <a:latin typeface="Arial"/>
                <a:ea typeface="Arial"/>
                <a:cs typeface="Arial"/>
                <a:sym typeface="Arial"/>
              </a:rPr>
              <a:t> guidelines which include: </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a 450 nautical mile mission radius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12 hours of endurance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Capable of a 60-pound payload</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Effectively operate in high winds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reach speeds over 100 knots to cover</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deploy and operate in naval fleets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Autonomous collision-avoidance</a:t>
            </a:r>
            <a:endParaRPr b="0" i="0" sz="1000" u="none" cap="none" strike="noStrike">
              <a:solidFill>
                <a:srgbClr val="444444"/>
              </a:solidFill>
              <a:latin typeface="Arial"/>
              <a:ea typeface="Arial"/>
              <a:cs typeface="Arial"/>
              <a:sym typeface="Arial"/>
            </a:endParaRPr>
          </a:p>
        </p:txBody>
      </p:sp>
      <p:sp>
        <p:nvSpPr>
          <p:cNvPr id="1624" name="Google Shape;1624;p74"/>
          <p:cNvSpPr/>
          <p:nvPr/>
        </p:nvSpPr>
        <p:spPr>
          <a:xfrm>
            <a:off x="5985521" y="2044244"/>
            <a:ext cx="2653795" cy="1477328"/>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AeroVironment aims to enhance current products by integrating advanced AI and autonomous technologies, improving overall performance and mission effectiveness. By equipping their current products with enhanced AI and autonomy, AVAV ensures these systems can continue operations even without external communication and operator supervision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75"/>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lnSpcReduction="10000"/>
          </a:bodyPr>
          <a:lstStyle/>
          <a:p>
            <a:pPr indent="-228600" lvl="0" marL="457200" rtl="0" algn="l">
              <a:lnSpc>
                <a:spcPct val="90000"/>
              </a:lnSpc>
              <a:spcBef>
                <a:spcPts val="1000"/>
              </a:spcBef>
              <a:spcAft>
                <a:spcPts val="0"/>
              </a:spcAft>
              <a:buClr>
                <a:schemeClr val="lt1"/>
              </a:buClr>
              <a:buSzPts val="2000"/>
              <a:buNone/>
            </a:pPr>
            <a:r>
              <a:rPr lang="en-US"/>
              <a:t>IX. Appendix B: KTOS Supporting Materials</a:t>
            </a:r>
            <a:endParaRPr/>
          </a:p>
        </p:txBody>
      </p:sp>
      <p:sp>
        <p:nvSpPr>
          <p:cNvPr id="1630" name="Google Shape;1630;p7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631" name="Google Shape;1631;p75"/>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228600" lvl="0" marL="457200" rtl="0" algn="r">
              <a:lnSpc>
                <a:spcPct val="90000"/>
              </a:lnSpc>
              <a:spcBef>
                <a:spcPts val="1000"/>
              </a:spcBef>
              <a:spcAft>
                <a:spcPts val="0"/>
              </a:spcAft>
              <a:buClr>
                <a:srgbClr val="7B7B7B"/>
              </a:buClr>
              <a:buSzPts val="800"/>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cxnSp>
        <p:nvCxnSpPr>
          <p:cNvPr id="1637" name="Google Shape;1637;p76"/>
          <p:cNvCxnSpPr>
            <a:stCxn id="1638" idx="3"/>
            <a:endCxn id="1639" idx="1"/>
          </p:cNvCxnSpPr>
          <p:nvPr/>
        </p:nvCxnSpPr>
        <p:spPr>
          <a:xfrm>
            <a:off x="2573075" y="2223834"/>
            <a:ext cx="654000" cy="221400"/>
          </a:xfrm>
          <a:prstGeom prst="straightConnector1">
            <a:avLst/>
          </a:prstGeom>
          <a:noFill/>
          <a:ln cap="flat" cmpd="sng" w="25400">
            <a:solidFill>
              <a:srgbClr val="3AC3A4"/>
            </a:solidFill>
            <a:prstDash val="solid"/>
            <a:round/>
            <a:headEnd len="sm" w="sm" type="none"/>
            <a:tailEnd len="sm" w="sm" type="none"/>
          </a:ln>
        </p:spPr>
      </p:cxnSp>
      <p:cxnSp>
        <p:nvCxnSpPr>
          <p:cNvPr id="1640" name="Google Shape;1640;p76"/>
          <p:cNvCxnSpPr>
            <a:stCxn id="1638" idx="3"/>
            <a:endCxn id="1641" idx="1"/>
          </p:cNvCxnSpPr>
          <p:nvPr/>
        </p:nvCxnSpPr>
        <p:spPr>
          <a:xfrm flipH="1" rot="10800000">
            <a:off x="2573075" y="1928334"/>
            <a:ext cx="664500" cy="295500"/>
          </a:xfrm>
          <a:prstGeom prst="straightConnector1">
            <a:avLst/>
          </a:prstGeom>
          <a:noFill/>
          <a:ln cap="flat" cmpd="sng" w="25400">
            <a:solidFill>
              <a:srgbClr val="3AC3A4"/>
            </a:solidFill>
            <a:prstDash val="solid"/>
            <a:round/>
            <a:headEnd len="sm" w="sm" type="none"/>
            <a:tailEnd len="sm" w="sm" type="none"/>
          </a:ln>
        </p:spPr>
      </p:cxnSp>
      <p:sp>
        <p:nvSpPr>
          <p:cNvPr id="1642" name="Google Shape;1642;p76"/>
          <p:cNvSpPr txBox="1"/>
          <p:nvPr>
            <p:ph idx="1" type="body"/>
          </p:nvPr>
        </p:nvSpPr>
        <p:spPr>
          <a:xfrm>
            <a:off x="228599" y="1005039"/>
            <a:ext cx="6861175"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a:t>Kratos’ UAS segment presents a much more diversified portfolio of products and services</a:t>
            </a:r>
            <a:endParaRPr/>
          </a:p>
        </p:txBody>
      </p:sp>
      <p:sp>
        <p:nvSpPr>
          <p:cNvPr id="1643" name="Google Shape;1643;p76"/>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a:solidFill>
                  <a:srgbClr val="0F2241"/>
                </a:solidFill>
              </a:rPr>
              <a:t>Kratos’ Unmanned Systems Segment: A Closer Look</a:t>
            </a:r>
            <a:endParaRPr/>
          </a:p>
        </p:txBody>
      </p:sp>
      <p:sp>
        <p:nvSpPr>
          <p:cNvPr id="1644" name="Google Shape;1644;p76"/>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lang="en-US">
                <a:solidFill>
                  <a:srgbClr val="A9B0B1"/>
                </a:solidFill>
              </a:rPr>
              <a:t>Sources: Kratos’ Company Site</a:t>
            </a:r>
            <a:endParaRPr/>
          </a:p>
        </p:txBody>
      </p:sp>
      <p:sp>
        <p:nvSpPr>
          <p:cNvPr id="1645" name="Google Shape;1645;p7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638" name="Google Shape;1638;p76"/>
          <p:cNvSpPr/>
          <p:nvPr/>
        </p:nvSpPr>
        <p:spPr>
          <a:xfrm>
            <a:off x="228594" y="2049688"/>
            <a:ext cx="2344481" cy="348292"/>
          </a:xfrm>
          <a:prstGeom prst="rect">
            <a:avLst/>
          </a:prstGeom>
          <a:noFill/>
          <a:ln cap="flat" cmpd="sng" w="25400">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Aerial Systems and Platforms</a:t>
            </a:r>
            <a:endParaRPr/>
          </a:p>
        </p:txBody>
      </p:sp>
      <p:sp>
        <p:nvSpPr>
          <p:cNvPr id="1646" name="Google Shape;1646;p76"/>
          <p:cNvSpPr/>
          <p:nvPr/>
        </p:nvSpPr>
        <p:spPr>
          <a:xfrm>
            <a:off x="228593" y="4328076"/>
            <a:ext cx="2344481" cy="348292"/>
          </a:xfrm>
          <a:prstGeom prst="rect">
            <a:avLst/>
          </a:prstGeom>
          <a:noFill/>
          <a:ln cap="flat" cmpd="sng" w="25400">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Driverless Ground Systems</a:t>
            </a:r>
            <a:endParaRPr/>
          </a:p>
        </p:txBody>
      </p:sp>
      <p:sp>
        <p:nvSpPr>
          <p:cNvPr id="1647" name="Google Shape;1647;p76"/>
          <p:cNvSpPr/>
          <p:nvPr/>
        </p:nvSpPr>
        <p:spPr>
          <a:xfrm>
            <a:off x="228591" y="5283899"/>
            <a:ext cx="2344481" cy="348292"/>
          </a:xfrm>
          <a:prstGeom prst="rect">
            <a:avLst/>
          </a:prstGeom>
          <a:noFill/>
          <a:ln cap="flat" cmpd="sng" w="25400">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Additional Services Offered</a:t>
            </a:r>
            <a:endParaRPr/>
          </a:p>
        </p:txBody>
      </p:sp>
      <p:sp>
        <p:nvSpPr>
          <p:cNvPr id="1641" name="Google Shape;1641;p76"/>
          <p:cNvSpPr/>
          <p:nvPr/>
        </p:nvSpPr>
        <p:spPr>
          <a:xfrm>
            <a:off x="3237612" y="1754177"/>
            <a:ext cx="2344481" cy="348292"/>
          </a:xfrm>
          <a:prstGeom prst="rect">
            <a:avLst/>
          </a:prstGeom>
          <a:noFill/>
          <a:ln cap="flat" cmpd="sng" w="25400">
            <a:solidFill>
              <a:srgbClr val="A9B0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Tactical UAV’s</a:t>
            </a:r>
            <a:endParaRPr/>
          </a:p>
        </p:txBody>
      </p:sp>
      <p:sp>
        <p:nvSpPr>
          <p:cNvPr id="1639" name="Google Shape;1639;p76"/>
          <p:cNvSpPr/>
          <p:nvPr/>
        </p:nvSpPr>
        <p:spPr>
          <a:xfrm>
            <a:off x="3226974" y="2271150"/>
            <a:ext cx="2344481" cy="348292"/>
          </a:xfrm>
          <a:prstGeom prst="rect">
            <a:avLst/>
          </a:prstGeom>
          <a:noFill/>
          <a:ln cap="flat" cmpd="sng" w="25400">
            <a:solidFill>
              <a:srgbClr val="A9B0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Aerial Targets</a:t>
            </a:r>
            <a:endParaRPr/>
          </a:p>
        </p:txBody>
      </p:sp>
      <p:sp>
        <p:nvSpPr>
          <p:cNvPr id="1648" name="Google Shape;1648;p76"/>
          <p:cNvSpPr/>
          <p:nvPr/>
        </p:nvSpPr>
        <p:spPr>
          <a:xfrm>
            <a:off x="6225359" y="1528601"/>
            <a:ext cx="2690041" cy="573868"/>
          </a:xfrm>
          <a:prstGeom prst="rect">
            <a:avLst/>
          </a:prstGeom>
          <a:noFill/>
          <a:ln cap="flat" cmpd="sng" w="25400">
            <a:solidFill>
              <a:srgbClr val="A9B0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Mako, Valkyrie, Gremlin</a:t>
            </a:r>
            <a:endParaRPr/>
          </a:p>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Tactical unmanned drones with varying payloads and capabilities</a:t>
            </a:r>
            <a:endParaRPr/>
          </a:p>
        </p:txBody>
      </p:sp>
      <p:sp>
        <p:nvSpPr>
          <p:cNvPr id="1649" name="Google Shape;1649;p76"/>
          <p:cNvSpPr/>
          <p:nvPr/>
        </p:nvSpPr>
        <p:spPr>
          <a:xfrm>
            <a:off x="6225359" y="2272268"/>
            <a:ext cx="2690042" cy="573868"/>
          </a:xfrm>
          <a:prstGeom prst="rect">
            <a:avLst/>
          </a:prstGeom>
          <a:noFill/>
          <a:ln cap="flat" cmpd="sng" w="25400">
            <a:solidFill>
              <a:srgbClr val="A9B0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High performance, jet-powered, unmanned aerial target drone systems used for weapon systems testing and warfighter training.</a:t>
            </a:r>
            <a:endParaRPr b="0" i="0" sz="1000" u="none" cap="none" strike="noStrike">
              <a:solidFill>
                <a:schemeClr val="dk1"/>
              </a:solidFill>
              <a:latin typeface="Arial"/>
              <a:ea typeface="Arial"/>
              <a:cs typeface="Arial"/>
              <a:sym typeface="Arial"/>
            </a:endParaRPr>
          </a:p>
        </p:txBody>
      </p:sp>
      <p:cxnSp>
        <p:nvCxnSpPr>
          <p:cNvPr id="1650" name="Google Shape;1650;p76"/>
          <p:cNvCxnSpPr>
            <a:stCxn id="1641" idx="3"/>
            <a:endCxn id="1648" idx="1"/>
          </p:cNvCxnSpPr>
          <p:nvPr/>
        </p:nvCxnSpPr>
        <p:spPr>
          <a:xfrm flipH="1" rot="10800000">
            <a:off x="5582093" y="1815523"/>
            <a:ext cx="643200" cy="112800"/>
          </a:xfrm>
          <a:prstGeom prst="straightConnector1">
            <a:avLst/>
          </a:prstGeom>
          <a:noFill/>
          <a:ln cap="flat" cmpd="sng" w="25400">
            <a:solidFill>
              <a:srgbClr val="3AC3A4"/>
            </a:solidFill>
            <a:prstDash val="solid"/>
            <a:round/>
            <a:headEnd len="sm" w="sm" type="none"/>
            <a:tailEnd len="sm" w="sm" type="none"/>
          </a:ln>
        </p:spPr>
      </p:cxnSp>
      <p:cxnSp>
        <p:nvCxnSpPr>
          <p:cNvPr id="1651" name="Google Shape;1651;p76"/>
          <p:cNvCxnSpPr>
            <a:stCxn id="1639" idx="3"/>
            <a:endCxn id="1649" idx="1"/>
          </p:cNvCxnSpPr>
          <p:nvPr/>
        </p:nvCxnSpPr>
        <p:spPr>
          <a:xfrm>
            <a:off x="5571455" y="2445296"/>
            <a:ext cx="654000" cy="114000"/>
          </a:xfrm>
          <a:prstGeom prst="straightConnector1">
            <a:avLst/>
          </a:prstGeom>
          <a:noFill/>
          <a:ln cap="flat" cmpd="sng" w="25400">
            <a:solidFill>
              <a:srgbClr val="3AC3A4"/>
            </a:solidFill>
            <a:prstDash val="solid"/>
            <a:round/>
            <a:headEnd len="sm" w="sm" type="none"/>
            <a:tailEnd len="sm" w="sm" type="none"/>
          </a:ln>
        </p:spPr>
      </p:cxnSp>
      <p:cxnSp>
        <p:nvCxnSpPr>
          <p:cNvPr id="1652" name="Google Shape;1652;p76"/>
          <p:cNvCxnSpPr>
            <a:stCxn id="1646" idx="3"/>
            <a:endCxn id="1653" idx="1"/>
          </p:cNvCxnSpPr>
          <p:nvPr/>
        </p:nvCxnSpPr>
        <p:spPr>
          <a:xfrm>
            <a:off x="2573074" y="4502222"/>
            <a:ext cx="654000" cy="0"/>
          </a:xfrm>
          <a:prstGeom prst="straightConnector1">
            <a:avLst/>
          </a:prstGeom>
          <a:noFill/>
          <a:ln cap="flat" cmpd="sng" w="25400">
            <a:solidFill>
              <a:srgbClr val="3AC3A4"/>
            </a:solidFill>
            <a:prstDash val="solid"/>
            <a:round/>
            <a:headEnd len="sm" w="sm" type="none"/>
            <a:tailEnd len="sm" w="sm" type="none"/>
          </a:ln>
        </p:spPr>
      </p:cxnSp>
      <p:sp>
        <p:nvSpPr>
          <p:cNvPr id="1653" name="Google Shape;1653;p76"/>
          <p:cNvSpPr/>
          <p:nvPr/>
        </p:nvSpPr>
        <p:spPr>
          <a:xfrm>
            <a:off x="3226974" y="4328076"/>
            <a:ext cx="2344481" cy="348292"/>
          </a:xfrm>
          <a:prstGeom prst="rect">
            <a:avLst/>
          </a:prstGeom>
          <a:noFill/>
          <a:ln cap="flat" cmpd="sng" w="25400">
            <a:solidFill>
              <a:srgbClr val="A9B0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Ground systems for government and civilian applications</a:t>
            </a:r>
            <a:endParaRPr/>
          </a:p>
        </p:txBody>
      </p:sp>
      <p:sp>
        <p:nvSpPr>
          <p:cNvPr id="1654" name="Google Shape;1654;p76"/>
          <p:cNvSpPr/>
          <p:nvPr/>
        </p:nvSpPr>
        <p:spPr>
          <a:xfrm>
            <a:off x="6225359" y="4214186"/>
            <a:ext cx="2690041" cy="573868"/>
          </a:xfrm>
          <a:prstGeom prst="rect">
            <a:avLst/>
          </a:prstGeom>
          <a:noFill/>
          <a:ln cap="flat" cmpd="sng" w="25400">
            <a:solidFill>
              <a:srgbClr val="A9B0B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High-Mobility Ground Vehicle Target,</a:t>
            </a:r>
            <a:endParaRPr/>
          </a:p>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 M-Pak Leader/Follower System, </a:t>
            </a:r>
            <a:endParaRPr/>
          </a:p>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Autonomous Truck Mounted Attenuator</a:t>
            </a:r>
            <a:endParaRPr/>
          </a:p>
        </p:txBody>
      </p:sp>
      <p:cxnSp>
        <p:nvCxnSpPr>
          <p:cNvPr id="1655" name="Google Shape;1655;p76"/>
          <p:cNvCxnSpPr>
            <a:stCxn id="1653" idx="3"/>
            <a:endCxn id="1654" idx="1"/>
          </p:cNvCxnSpPr>
          <p:nvPr/>
        </p:nvCxnSpPr>
        <p:spPr>
          <a:xfrm flipH="1" rot="10800000">
            <a:off x="5571455" y="4501022"/>
            <a:ext cx="654000" cy="1200"/>
          </a:xfrm>
          <a:prstGeom prst="straightConnector1">
            <a:avLst/>
          </a:prstGeom>
          <a:noFill/>
          <a:ln cap="flat" cmpd="sng" w="25400">
            <a:solidFill>
              <a:srgbClr val="3AC3A4"/>
            </a:solidFill>
            <a:prstDash val="solid"/>
            <a:round/>
            <a:headEnd len="sm" w="sm" type="none"/>
            <a:tailEnd len="sm" w="sm" type="none"/>
          </a:ln>
        </p:spPr>
      </p:cxnSp>
      <p:sp>
        <p:nvSpPr>
          <p:cNvPr id="1656" name="Google Shape;1656;p76"/>
          <p:cNvSpPr/>
          <p:nvPr/>
        </p:nvSpPr>
        <p:spPr>
          <a:xfrm>
            <a:off x="228591" y="3195517"/>
            <a:ext cx="2344481" cy="348292"/>
          </a:xfrm>
          <a:prstGeom prst="rect">
            <a:avLst/>
          </a:prstGeom>
          <a:noFill/>
          <a:ln cap="flat" cmpd="sng" w="25400">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Arial"/>
                <a:ea typeface="Arial"/>
                <a:cs typeface="Arial"/>
                <a:sym typeface="Arial"/>
              </a:rPr>
              <a:t>Additional Services Offered</a:t>
            </a:r>
            <a:endParaRPr/>
          </a:p>
        </p:txBody>
      </p:sp>
      <p:sp>
        <p:nvSpPr>
          <p:cNvPr id="1657" name="Google Shape;1657;p76"/>
          <p:cNvSpPr/>
          <p:nvPr/>
        </p:nvSpPr>
        <p:spPr>
          <a:xfrm>
            <a:off x="3075466" y="3035070"/>
            <a:ext cx="2668770" cy="669186"/>
          </a:xfrm>
          <a:prstGeom prst="rect">
            <a:avLst/>
          </a:prstGeom>
          <a:noFill/>
          <a:ln cap="flat" cmpd="sng" w="25400">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Solutions: Payload configuration, launch solutions, recovery systems, ground support equipment</a:t>
            </a:r>
            <a:endParaRPr/>
          </a:p>
        </p:txBody>
      </p:sp>
      <p:sp>
        <p:nvSpPr>
          <p:cNvPr id="1658" name="Google Shape;1658;p76"/>
          <p:cNvSpPr/>
          <p:nvPr/>
        </p:nvSpPr>
        <p:spPr>
          <a:xfrm>
            <a:off x="6246630" y="3035070"/>
            <a:ext cx="2668770" cy="669186"/>
          </a:xfrm>
          <a:prstGeom prst="rect">
            <a:avLst/>
          </a:prstGeom>
          <a:noFill/>
          <a:ln cap="flat" cmpd="sng" w="25400">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Aerial Target Services: Logistics, mission planning and analysis, system maintenance, flight operations</a:t>
            </a:r>
            <a:endParaRPr/>
          </a:p>
        </p:txBody>
      </p:sp>
      <p:sp>
        <p:nvSpPr>
          <p:cNvPr id="1659" name="Google Shape;1659;p76"/>
          <p:cNvSpPr/>
          <p:nvPr/>
        </p:nvSpPr>
        <p:spPr>
          <a:xfrm>
            <a:off x="3041260" y="5124519"/>
            <a:ext cx="1645921" cy="669186"/>
          </a:xfrm>
          <a:prstGeom prst="rect">
            <a:avLst/>
          </a:prstGeom>
          <a:noFill/>
          <a:ln cap="flat" cmpd="sng" w="25400">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System integration services </a:t>
            </a:r>
            <a:endParaRPr/>
          </a:p>
        </p:txBody>
      </p:sp>
      <p:sp>
        <p:nvSpPr>
          <p:cNvPr id="1660" name="Google Shape;1660;p76"/>
          <p:cNvSpPr/>
          <p:nvPr/>
        </p:nvSpPr>
        <p:spPr>
          <a:xfrm>
            <a:off x="5155369" y="5124519"/>
            <a:ext cx="1645921" cy="669186"/>
          </a:xfrm>
          <a:prstGeom prst="rect">
            <a:avLst/>
          </a:prstGeom>
          <a:noFill/>
          <a:ln cap="flat" cmpd="sng" w="25400">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Training Services</a:t>
            </a:r>
            <a:endParaRPr/>
          </a:p>
        </p:txBody>
      </p:sp>
      <p:sp>
        <p:nvSpPr>
          <p:cNvPr id="1661" name="Google Shape;1661;p76"/>
          <p:cNvSpPr/>
          <p:nvPr/>
        </p:nvSpPr>
        <p:spPr>
          <a:xfrm>
            <a:off x="7269479" y="5124519"/>
            <a:ext cx="1645921" cy="669186"/>
          </a:xfrm>
          <a:prstGeom prst="rect">
            <a:avLst/>
          </a:prstGeom>
          <a:noFill/>
          <a:ln cap="flat" cmpd="sng" w="25400">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Testing and Manufacturing of Products</a:t>
            </a:r>
            <a:endParaRPr/>
          </a:p>
        </p:txBody>
      </p:sp>
      <p:pic>
        <p:nvPicPr>
          <p:cNvPr descr="Badge with solid fill" id="1662" name="Google Shape;1662;p76"/>
          <p:cNvPicPr preferRelativeResize="0"/>
          <p:nvPr/>
        </p:nvPicPr>
        <p:blipFill rotWithShape="1">
          <a:blip r:embed="rId3">
            <a:alphaModFix/>
          </a:blip>
          <a:srcRect b="0" l="0" r="0" t="0"/>
          <a:stretch/>
        </p:blipFill>
        <p:spPr>
          <a:xfrm>
            <a:off x="228591" y="3845476"/>
            <a:ext cx="482600" cy="482600"/>
          </a:xfrm>
          <a:prstGeom prst="rect">
            <a:avLst/>
          </a:prstGeom>
          <a:noFill/>
          <a:ln>
            <a:noFill/>
          </a:ln>
        </p:spPr>
      </p:pic>
      <p:pic>
        <p:nvPicPr>
          <p:cNvPr descr="Badge 1 with solid fill" id="1663" name="Google Shape;1663;p76"/>
          <p:cNvPicPr preferRelativeResize="0"/>
          <p:nvPr/>
        </p:nvPicPr>
        <p:blipFill rotWithShape="1">
          <a:blip r:embed="rId4">
            <a:alphaModFix/>
          </a:blip>
          <a:srcRect b="0" l="0" r="0" t="0"/>
          <a:stretch/>
        </p:blipFill>
        <p:spPr>
          <a:xfrm>
            <a:off x="228591" y="1492323"/>
            <a:ext cx="482601" cy="4826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77"/>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a:solidFill>
                  <a:srgbClr val="0F2241"/>
                </a:solidFill>
              </a:rPr>
              <a:t>Kratos Operating Model</a:t>
            </a:r>
            <a:endParaRPr/>
          </a:p>
        </p:txBody>
      </p:sp>
      <p:sp>
        <p:nvSpPr>
          <p:cNvPr id="1669" name="Google Shape;1669;p77"/>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t/>
            </a:r>
            <a:endParaRPr/>
          </a:p>
        </p:txBody>
      </p:sp>
      <p:sp>
        <p:nvSpPr>
          <p:cNvPr id="1670" name="Google Shape;1670;p7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671" name="Google Shape;1671;p77"/>
          <p:cNvSpPr txBox="1"/>
          <p:nvPr>
            <p:ph idx="4"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0" lvl="0" marL="0" rtl="0" algn="r">
              <a:lnSpc>
                <a:spcPct val="90000"/>
              </a:lnSpc>
              <a:spcBef>
                <a:spcPts val="1000"/>
              </a:spcBef>
              <a:spcAft>
                <a:spcPts val="0"/>
              </a:spcAft>
              <a:buSzPts val="2800"/>
              <a:buNone/>
            </a:pPr>
            <a:r>
              <a:t/>
            </a:r>
            <a:endParaRPr/>
          </a:p>
        </p:txBody>
      </p:sp>
      <p:pic>
        <p:nvPicPr>
          <p:cNvPr id="1672" name="Google Shape;1672;p77"/>
          <p:cNvPicPr preferRelativeResize="0"/>
          <p:nvPr/>
        </p:nvPicPr>
        <p:blipFill rotWithShape="1">
          <a:blip r:embed="rId3">
            <a:alphaModFix/>
          </a:blip>
          <a:srcRect b="0" l="0" r="0" t="0"/>
          <a:stretch/>
        </p:blipFill>
        <p:spPr>
          <a:xfrm>
            <a:off x="228599" y="1222085"/>
            <a:ext cx="8686801" cy="427796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78"/>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KTOS WACC Calculation</a:t>
            </a:r>
            <a:endParaRPr/>
          </a:p>
        </p:txBody>
      </p:sp>
      <p:sp>
        <p:nvSpPr>
          <p:cNvPr id="1678" name="Google Shape;1678;p7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679" name="Google Shape;1679;p78"/>
          <p:cNvSpPr txBox="1"/>
          <p:nvPr/>
        </p:nvSpPr>
        <p:spPr>
          <a:xfrm>
            <a:off x="155505" y="1131739"/>
            <a:ext cx="1825626" cy="3631763"/>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CDFF"/>
                </a:solidFill>
                <a:latin typeface="Arial"/>
                <a:ea typeface="Arial"/>
                <a:cs typeface="Arial"/>
                <a:sym typeface="Arial"/>
              </a:rPr>
              <a:t>Key Assumptions: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Assuming 6.0% market risk premium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Using Bloomberg adjusted beta of 0.97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Applied sensitivity adjustments of 1.0% in each direction to cost of equity calculation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Applied effective tax rate of 21.0%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Assuming pre-tax cost of debt of 4.4%</a:t>
            </a:r>
            <a:endParaRPr b="0" i="0" sz="1400" u="none" cap="none" strike="noStrike">
              <a:solidFill>
                <a:srgbClr val="000000"/>
              </a:solidFill>
              <a:latin typeface="Arial"/>
              <a:ea typeface="Arial"/>
              <a:cs typeface="Arial"/>
              <a:sym typeface="Arial"/>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cxnSp>
        <p:nvCxnSpPr>
          <p:cNvPr id="1680" name="Google Shape;1680;p78"/>
          <p:cNvCxnSpPr/>
          <p:nvPr/>
        </p:nvCxnSpPr>
        <p:spPr>
          <a:xfrm>
            <a:off x="2054225" y="1052733"/>
            <a:ext cx="0" cy="5180338"/>
          </a:xfrm>
          <a:prstGeom prst="straightConnector1">
            <a:avLst/>
          </a:prstGeom>
          <a:noFill/>
          <a:ln cap="flat" cmpd="sng" w="19050">
            <a:solidFill>
              <a:srgbClr val="C9C8C8"/>
            </a:solidFill>
            <a:prstDash val="solid"/>
            <a:round/>
            <a:headEnd len="sm" w="sm" type="none"/>
            <a:tailEnd len="sm" w="sm" type="none"/>
          </a:ln>
        </p:spPr>
      </p:cxnSp>
      <p:graphicFrame>
        <p:nvGraphicFramePr>
          <p:cNvPr id="1681" name="Google Shape;1681;p78"/>
          <p:cNvGraphicFramePr/>
          <p:nvPr/>
        </p:nvGraphicFramePr>
        <p:xfrm>
          <a:off x="2800350" y="1131739"/>
          <a:ext cx="3000000" cy="3000000"/>
        </p:xfrm>
        <a:graphic>
          <a:graphicData uri="http://schemas.openxmlformats.org/drawingml/2006/table">
            <a:tbl>
              <a:tblPr>
                <a:noFill/>
                <a:tableStyleId>{CD2059F3-1883-406C-95EC-54DB755B4F8F}</a:tableStyleId>
              </a:tblPr>
              <a:tblGrid>
                <a:gridCol w="1724250"/>
                <a:gridCol w="737275"/>
                <a:gridCol w="1058325"/>
                <a:gridCol w="1058325"/>
                <a:gridCol w="1058325"/>
              </a:tblGrid>
              <a:tr h="355150">
                <a:tc gridSpan="2">
                  <a:txBody>
                    <a:bodyPr/>
                    <a:lstStyle/>
                    <a:p>
                      <a:pPr indent="0" lvl="0" marL="0" marR="0" rtl="0" algn="l">
                        <a:lnSpc>
                          <a:spcPct val="100000"/>
                        </a:lnSpc>
                        <a:spcBef>
                          <a:spcPts val="0"/>
                        </a:spcBef>
                        <a:spcAft>
                          <a:spcPts val="0"/>
                        </a:spcAft>
                        <a:buNone/>
                      </a:pPr>
                      <a:r>
                        <a:rPr b="0" i="1" lang="en-US" sz="1000" u="none" cap="none" strike="noStrike">
                          <a:solidFill>
                            <a:srgbClr val="000000"/>
                          </a:solidFill>
                          <a:latin typeface="Arial"/>
                          <a:ea typeface="Arial"/>
                          <a:cs typeface="Arial"/>
                          <a:sym typeface="Arial"/>
                        </a:rPr>
                        <a:t>$ in millions, unless otherwise noted</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gridSpan="3">
                  <a:txBody>
                    <a:bodyPr/>
                    <a:lstStyle/>
                    <a:p>
                      <a:pPr indent="0" lvl="0" marL="0" marR="0" rtl="0" algn="ctr">
                        <a:lnSpc>
                          <a:spcPct val="100000"/>
                        </a:lnSpc>
                        <a:spcBef>
                          <a:spcPts val="0"/>
                        </a:spcBef>
                        <a:spcAft>
                          <a:spcPts val="0"/>
                        </a:spcAft>
                        <a:buNone/>
                      </a:pPr>
                      <a:r>
                        <a:rPr b="1" i="0" lang="en-US" sz="1100" u="none" cap="none" strike="noStrike">
                          <a:solidFill>
                            <a:srgbClr val="000000"/>
                          </a:solidFill>
                          <a:latin typeface="Calibri"/>
                          <a:ea typeface="Calibri"/>
                          <a:cs typeface="Calibri"/>
                          <a:sym typeface="Calibri"/>
                        </a:rPr>
                        <a:t>WACC Calculation</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221975">
                <a:tc>
                  <a:txBody>
                    <a:bodyPr/>
                    <a:lstStyle/>
                    <a:p>
                      <a:pPr indent="0" lvl="0" marL="0" marR="0" rtl="0" algn="l">
                        <a:lnSpc>
                          <a:spcPct val="100000"/>
                        </a:lnSpc>
                        <a:spcBef>
                          <a:spcPts val="0"/>
                        </a:spcBef>
                        <a:spcAft>
                          <a:spcPts val="0"/>
                        </a:spcAft>
                        <a:buNone/>
                      </a:pPr>
                      <a:r>
                        <a:t/>
                      </a:r>
                      <a:endParaRPr b="0" i="1"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b="0" i="0" sz="1100" u="none" cap="none" strike="noStrike">
                        <a:solidFill>
                          <a:srgbClr val="000000"/>
                        </a:solidFill>
                        <a:latin typeface="Calibri"/>
                        <a:ea typeface="Calibri"/>
                        <a:cs typeface="Calibri"/>
                        <a:sym typeface="Calibri"/>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100" u="none" cap="none" strike="noStrike">
                          <a:solidFill>
                            <a:srgbClr val="000000"/>
                          </a:solidFill>
                          <a:latin typeface="Calibri"/>
                          <a:ea typeface="Calibri"/>
                          <a:cs typeface="Calibri"/>
                          <a:sym typeface="Calibri"/>
                        </a:rPr>
                        <a:t>Low</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100" u="none" cap="none" strike="noStrike">
                          <a:solidFill>
                            <a:srgbClr val="000000"/>
                          </a:solidFill>
                          <a:latin typeface="Calibri"/>
                          <a:ea typeface="Calibri"/>
                          <a:cs typeface="Calibri"/>
                          <a:sym typeface="Calibri"/>
                        </a:rPr>
                        <a:t>Base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100" u="none" cap="none" strike="noStrike">
                          <a:solidFill>
                            <a:srgbClr val="000000"/>
                          </a:solidFill>
                          <a:latin typeface="Calibri"/>
                          <a:ea typeface="Calibri"/>
                          <a:cs typeface="Calibri"/>
                          <a:sym typeface="Calibri"/>
                        </a:rPr>
                        <a:t>High</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219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Market Risk Premium</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000" u="sng"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19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Bloomberg Beta</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0.97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0.97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0.97</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19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Risk Free Rate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t/>
                      </a:r>
                      <a:endParaRPr b="1" i="0" sz="1000" u="none" cap="none" strike="noStrike">
                        <a:solidFill>
                          <a:srgbClr val="000000"/>
                        </a:solidFill>
                        <a:latin typeface="Arial"/>
                        <a:ea typeface="Arial"/>
                        <a:cs typeface="Arial"/>
                        <a:sym typeface="Aria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4.38%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4.38%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4.38%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19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Sensativity Adjustment</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1975">
                <a:tc>
                  <a:txBody>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Cost of Equity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CC"/>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CC"/>
                    </a:solidFill>
                  </a:tcPr>
                </a:tc>
                <a:tc>
                  <a:txBody>
                    <a:bodyPr/>
                    <a:lstStyle/>
                    <a:p>
                      <a:pPr indent="0" lvl="0" marL="0" marR="0" rtl="0" algn="ctr">
                        <a:lnSpc>
                          <a:spcPct val="100000"/>
                        </a:lnSpc>
                        <a:spcBef>
                          <a:spcPts val="0"/>
                        </a:spcBef>
                        <a:spcAft>
                          <a:spcPts val="0"/>
                        </a:spcAft>
                        <a:buNone/>
                      </a:pPr>
                      <a:r>
                        <a:rPr b="0" i="1" lang="en-US" sz="1000" u="none" cap="none" strike="noStrike">
                          <a:solidFill>
                            <a:srgbClr val="000000"/>
                          </a:solidFill>
                          <a:latin typeface="Arial"/>
                          <a:ea typeface="Arial"/>
                          <a:cs typeface="Arial"/>
                          <a:sym typeface="Arial"/>
                        </a:rPr>
                        <a:t> 9.2%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CC"/>
                    </a:solidFill>
                  </a:tcPr>
                </a:tc>
                <a:tc>
                  <a:txBody>
                    <a:bodyPr/>
                    <a:lstStyle/>
                    <a:p>
                      <a:pPr indent="0" lvl="0" marL="0" marR="0" rtl="0" algn="ctr">
                        <a:lnSpc>
                          <a:spcPct val="100000"/>
                        </a:lnSpc>
                        <a:spcBef>
                          <a:spcPts val="0"/>
                        </a:spcBef>
                        <a:spcAft>
                          <a:spcPts val="0"/>
                        </a:spcAft>
                        <a:buNone/>
                      </a:pPr>
                      <a:r>
                        <a:rPr b="0" i="1" lang="en-US" sz="1000" u="none" cap="none" strike="noStrike">
                          <a:solidFill>
                            <a:srgbClr val="000000"/>
                          </a:solidFill>
                          <a:latin typeface="Arial"/>
                          <a:ea typeface="Arial"/>
                          <a:cs typeface="Arial"/>
                          <a:sym typeface="Arial"/>
                        </a:rPr>
                        <a:t> 10.2%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CC"/>
                    </a:solidFill>
                  </a:tcPr>
                </a:tc>
                <a:tc>
                  <a:txBody>
                    <a:bodyPr/>
                    <a:lstStyle/>
                    <a:p>
                      <a:pPr indent="0" lvl="0" marL="0" marR="0" rtl="0" algn="ctr">
                        <a:lnSpc>
                          <a:spcPct val="100000"/>
                        </a:lnSpc>
                        <a:spcBef>
                          <a:spcPts val="0"/>
                        </a:spcBef>
                        <a:spcAft>
                          <a:spcPts val="0"/>
                        </a:spcAft>
                        <a:buNone/>
                      </a:pPr>
                      <a:r>
                        <a:rPr b="0" i="1" lang="en-US" sz="1000" u="none" cap="none" strike="noStrike">
                          <a:solidFill>
                            <a:srgbClr val="000000"/>
                          </a:solidFill>
                          <a:latin typeface="Arial"/>
                          <a:ea typeface="Arial"/>
                          <a:cs typeface="Arial"/>
                          <a:sym typeface="Arial"/>
                        </a:rPr>
                        <a:t> 11.2%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CC"/>
                    </a:solidFill>
                  </a:tcPr>
                </a:tc>
              </a:tr>
              <a:tr h="221975">
                <a:tc gridSpan="2">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Equity/Total Capitalization</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92.4%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92.4%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92.4%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19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Pre-Tax Cost of Debt</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4.4%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4.4%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4.4%</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19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Tax Rate</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21%</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1975">
                <a:tc>
                  <a:txBody>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After-Tax Cost of Debt</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7EEFF"/>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EC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3.5%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EC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3.5%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EC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3.5%</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ECFF"/>
                    </a:solidFill>
                  </a:tcPr>
                </a:tc>
              </a:tr>
              <a:tr h="2219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Total Debt ($mm)</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288.8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288.8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288.8</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1975">
                <a:tc>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Total Capitalization</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3806.0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3806.0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3806.0</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1975">
                <a:tc gridSpan="2">
                  <a:txBody>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Debt/Total Capitalization</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7.6%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7.6%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7.6%</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21975">
                <a:tc>
                  <a:txBody>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WACC</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FFFF"/>
                    </a:solidFill>
                  </a:tcPr>
                </a:tc>
                <a:tc>
                  <a:txBody>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Calibri"/>
                          <a:ea typeface="Calibri"/>
                          <a:cs typeface="Calibri"/>
                          <a:sym typeface="Calibri"/>
                        </a:rPr>
                        <a:t>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FFFF"/>
                    </a:solidFill>
                  </a:tcPr>
                </a:tc>
                <a:tc>
                  <a:txBody>
                    <a:bodyPr/>
                    <a:lstStyle/>
                    <a:p>
                      <a:pPr indent="0" lvl="0" marL="0" marR="0" rtl="0" algn="ctr">
                        <a:lnSpc>
                          <a:spcPct val="100000"/>
                        </a:lnSpc>
                        <a:spcBef>
                          <a:spcPts val="0"/>
                        </a:spcBef>
                        <a:spcAft>
                          <a:spcPts val="0"/>
                        </a:spcAft>
                        <a:buNone/>
                      </a:pPr>
                      <a:r>
                        <a:rPr b="0" i="1" lang="en-US" sz="1000" u="none" cap="none" strike="noStrike">
                          <a:solidFill>
                            <a:srgbClr val="000000"/>
                          </a:solidFill>
                          <a:latin typeface="Arial"/>
                          <a:ea typeface="Arial"/>
                          <a:cs typeface="Arial"/>
                          <a:sym typeface="Arial"/>
                        </a:rPr>
                        <a:t> 8.8%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FFFF"/>
                    </a:solidFill>
                  </a:tcPr>
                </a:tc>
                <a:tc>
                  <a:txBody>
                    <a:bodyPr/>
                    <a:lstStyle/>
                    <a:p>
                      <a:pPr indent="0" lvl="0" marL="0" marR="0" rtl="0" algn="ctr">
                        <a:lnSpc>
                          <a:spcPct val="100000"/>
                        </a:lnSpc>
                        <a:spcBef>
                          <a:spcPts val="0"/>
                        </a:spcBef>
                        <a:spcAft>
                          <a:spcPts val="0"/>
                        </a:spcAft>
                        <a:buNone/>
                      </a:pPr>
                      <a:r>
                        <a:rPr b="0" i="1" lang="en-US" sz="1000" u="none" cap="none" strike="noStrike">
                          <a:solidFill>
                            <a:srgbClr val="000000"/>
                          </a:solidFill>
                          <a:latin typeface="Arial"/>
                          <a:ea typeface="Arial"/>
                          <a:cs typeface="Arial"/>
                          <a:sym typeface="Arial"/>
                        </a:rPr>
                        <a:t> 9.7%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FFFF"/>
                    </a:solidFill>
                  </a:tcPr>
                </a:tc>
                <a:tc>
                  <a:txBody>
                    <a:bodyPr/>
                    <a:lstStyle/>
                    <a:p>
                      <a:pPr indent="0" lvl="0" marL="0" marR="0" rtl="0" algn="ctr">
                        <a:lnSpc>
                          <a:spcPct val="100000"/>
                        </a:lnSpc>
                        <a:spcBef>
                          <a:spcPts val="0"/>
                        </a:spcBef>
                        <a:spcAft>
                          <a:spcPts val="0"/>
                        </a:spcAft>
                        <a:buNone/>
                      </a:pPr>
                      <a:r>
                        <a:rPr b="0" i="1" lang="en-US" sz="1000" u="none" cap="none" strike="noStrike">
                          <a:solidFill>
                            <a:srgbClr val="000000"/>
                          </a:solidFill>
                          <a:latin typeface="Arial"/>
                          <a:ea typeface="Arial"/>
                          <a:cs typeface="Arial"/>
                          <a:sym typeface="Arial"/>
                        </a:rPr>
                        <a:t> 10.6% </a:t>
                      </a:r>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FFFF"/>
                    </a:solidFill>
                  </a:tcPr>
                </a:tc>
              </a:tr>
            </a:tbl>
          </a:graphicData>
        </a:graphic>
      </p:graphicFrame>
      <p:pic>
        <p:nvPicPr>
          <p:cNvPr id="1682" name="Google Shape;1682;p78"/>
          <p:cNvPicPr preferRelativeResize="0"/>
          <p:nvPr/>
        </p:nvPicPr>
        <p:blipFill rotWithShape="1">
          <a:blip r:embed="rId3">
            <a:alphaModFix/>
          </a:blip>
          <a:srcRect b="0" l="0" r="0" t="0"/>
          <a:stretch/>
        </p:blipFill>
        <p:spPr>
          <a:xfrm>
            <a:off x="2800350" y="4969586"/>
            <a:ext cx="2838450" cy="219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sp>
        <p:nvSpPr>
          <p:cNvPr id="1687" name="Google Shape;1687;p79"/>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a:t>KTOS Precedent Transactions Analysis</a:t>
            </a:r>
            <a:endParaRPr/>
          </a:p>
        </p:txBody>
      </p:sp>
      <p:sp>
        <p:nvSpPr>
          <p:cNvPr id="1688" name="Google Shape;1688;p79"/>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t/>
            </a:r>
            <a:endParaRPr/>
          </a:p>
        </p:txBody>
      </p:sp>
      <p:sp>
        <p:nvSpPr>
          <p:cNvPr id="1689" name="Google Shape;1689;p7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690" name="Google Shape;1690;p79"/>
          <p:cNvSpPr txBox="1"/>
          <p:nvPr>
            <p:ph idx="4"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0" lvl="0" marL="0" rtl="0" algn="r">
              <a:lnSpc>
                <a:spcPct val="90000"/>
              </a:lnSpc>
              <a:spcBef>
                <a:spcPts val="0"/>
              </a:spcBef>
              <a:spcAft>
                <a:spcPts val="0"/>
              </a:spcAft>
              <a:buClr>
                <a:srgbClr val="7B7B7B"/>
              </a:buClr>
              <a:buSzPts val="800"/>
              <a:buNone/>
            </a:pPr>
            <a:r>
              <a:t/>
            </a:r>
            <a:endParaRPr/>
          </a:p>
        </p:txBody>
      </p:sp>
      <p:graphicFrame>
        <p:nvGraphicFramePr>
          <p:cNvPr id="1691" name="Google Shape;1691;p79"/>
          <p:cNvGraphicFramePr/>
          <p:nvPr/>
        </p:nvGraphicFramePr>
        <p:xfrm>
          <a:off x="628650" y="1530506"/>
          <a:ext cx="3000000" cy="3000000"/>
        </p:xfrm>
        <a:graphic>
          <a:graphicData uri="http://schemas.openxmlformats.org/drawingml/2006/table">
            <a:tbl>
              <a:tblPr>
                <a:noFill/>
                <a:tableStyleId>{CD2059F3-1883-406C-95EC-54DB755B4F8F}</a:tableStyleId>
              </a:tblPr>
              <a:tblGrid>
                <a:gridCol w="847200"/>
                <a:gridCol w="2109200"/>
                <a:gridCol w="2494575"/>
                <a:gridCol w="505975"/>
                <a:gridCol w="1094300"/>
                <a:gridCol w="835450"/>
              </a:tblGrid>
              <a:tr h="176575">
                <a:tc>
                  <a:txBody>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Closed Date</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Target/Issuer</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Buyers/Investors</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Industry</a:t>
                      </a:r>
                      <a:endParaRPr sz="14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Transaction Value</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AV/EBITDA</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CECEC"/>
                    </a:solidFill>
                  </a:tcPr>
                </a:tc>
              </a:tr>
              <a:tr h="176575">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1/19/2024</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Kaman Corporation</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Arcline Investment Management</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A&amp;D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1919.5</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17.1x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6575">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8/7/2023</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OHB SE</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KKR &amp; Co. Inc</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A&amp;D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173.9</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22.2x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6575">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7/23/2023</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Tesserent Limited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Thales S.A.</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A&amp;D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119.0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9.9x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6575">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4/24/2021</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Hensoldt AG</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Leonardo S.p.a.</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A&amp;D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731.1</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17.1x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6575">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12/14/2020</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Hensoldt AG</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KfW</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A&amp;D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404.2</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12.2x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6575">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10/15/2019</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TRU Simulation and Training</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Textron, Inc.</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A&amp;D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400.0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9.0x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6575">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5/24/2022</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Kratos, Inc.</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Southern Research Engineering</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A&amp;D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80.0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NOT LISTED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6575">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2/22/2021</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Arcturus UAV</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AeroVironment, Inc.</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A&amp;D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405.0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NOT LISTED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6575">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10/11/2016</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The Radiant Group</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Maxar Technologies</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A&amp;D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140.0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NOT LISTED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6575">
                <a:tc>
                  <a:txBody>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2/22/2016</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General Dynamics</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Bluefin Robotics</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A&amp;D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150.0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NOT LISTED</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76575">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76575">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r h="1765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Low</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80.0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9.0x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65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First Quartile</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142.5</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10.5x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65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Mean</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452.3</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15.4x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65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Median</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287.0</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14.7x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65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Third Quartile</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404.8</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17.1x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76575">
                <a:tc>
                  <a:txBody>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Arial"/>
                          <a:ea typeface="Arial"/>
                          <a:cs typeface="Arial"/>
                          <a:sym typeface="Arial"/>
                        </a:rPr>
                        <a:t>High</a:t>
                      </a:r>
                      <a:endParaRPr sz="1400" u="none" cap="none" strike="noStrike"/>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 </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1919.5</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22.2x</a:t>
                      </a:r>
                      <a:endParaRPr sz="1400" u="none" cap="none" strike="noStrike"/>
                    </a:p>
                  </a:txBody>
                  <a:tcPr marT="0" marB="0" marR="0" marL="0" anchor="b">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80"/>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a:solidFill>
                  <a:srgbClr val="0F2241"/>
                </a:solidFill>
              </a:rPr>
              <a:t>KTOS Comparable Company Analysis</a:t>
            </a:r>
            <a:endParaRPr/>
          </a:p>
        </p:txBody>
      </p:sp>
      <p:sp>
        <p:nvSpPr>
          <p:cNvPr id="1697" name="Google Shape;1697;p8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698" name="Google Shape;1698;p80"/>
          <p:cNvSpPr txBox="1"/>
          <p:nvPr>
            <p:ph idx="4"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0" lvl="0" marL="0" rtl="0" algn="r">
              <a:lnSpc>
                <a:spcPct val="90000"/>
              </a:lnSpc>
              <a:spcBef>
                <a:spcPts val="1000"/>
              </a:spcBef>
              <a:spcAft>
                <a:spcPts val="0"/>
              </a:spcAft>
              <a:buSzPts val="2800"/>
              <a:buNone/>
            </a:pPr>
            <a:r>
              <a:t/>
            </a:r>
            <a:endParaRPr/>
          </a:p>
        </p:txBody>
      </p:sp>
      <p:pic>
        <p:nvPicPr>
          <p:cNvPr id="1699" name="Google Shape;1699;p80"/>
          <p:cNvPicPr preferRelativeResize="0"/>
          <p:nvPr/>
        </p:nvPicPr>
        <p:blipFill rotWithShape="1">
          <a:blip r:embed="rId3">
            <a:alphaModFix/>
          </a:blip>
          <a:srcRect b="0" l="0" r="0" t="0"/>
          <a:stretch/>
        </p:blipFill>
        <p:spPr>
          <a:xfrm>
            <a:off x="228599" y="1412637"/>
            <a:ext cx="8686801" cy="393641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0"/>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Kratos Analyst Sentiment</a:t>
            </a:r>
            <a:endParaRPr sz="2200"/>
          </a:p>
        </p:txBody>
      </p:sp>
      <p:sp>
        <p:nvSpPr>
          <p:cNvPr id="1706" name="Google Shape;1706;p20"/>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rPr i="1" lang="en-US">
                <a:solidFill>
                  <a:srgbClr val="A5A5A5"/>
                </a:solidFill>
              </a:rPr>
              <a:t>Sources: Bloomberg, JPMorgan, CapIQ</a:t>
            </a:r>
            <a:endParaRPr i="1">
              <a:solidFill>
                <a:srgbClr val="A5A5A5"/>
              </a:solidFill>
            </a:endParaRPr>
          </a:p>
        </p:txBody>
      </p:sp>
      <p:sp>
        <p:nvSpPr>
          <p:cNvPr id="1707" name="Google Shape;1707;p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1708" name="Google Shape;1708;p20"/>
          <p:cNvGraphicFramePr/>
          <p:nvPr/>
        </p:nvGraphicFramePr>
        <p:xfrm>
          <a:off x="206652" y="1601301"/>
          <a:ext cx="8706119" cy="2565450"/>
        </p:xfrm>
        <a:graphic>
          <a:graphicData uri="http://schemas.openxmlformats.org/drawingml/2006/chart">
            <c:chart r:id="rId3"/>
          </a:graphicData>
        </a:graphic>
      </p:graphicFrame>
      <p:cxnSp>
        <p:nvCxnSpPr>
          <p:cNvPr id="1709" name="Google Shape;1709;p20"/>
          <p:cNvCxnSpPr/>
          <p:nvPr/>
        </p:nvCxnSpPr>
        <p:spPr>
          <a:xfrm>
            <a:off x="228598" y="1597572"/>
            <a:ext cx="8684173" cy="0"/>
          </a:xfrm>
          <a:prstGeom prst="straightConnector1">
            <a:avLst/>
          </a:prstGeom>
          <a:noFill/>
          <a:ln cap="flat" cmpd="sng" w="9525">
            <a:solidFill>
              <a:schemeClr val="dk1"/>
            </a:solidFill>
            <a:prstDash val="solid"/>
            <a:miter lim="800000"/>
            <a:headEnd len="sm" w="sm" type="none"/>
            <a:tailEnd len="sm" w="sm" type="none"/>
          </a:ln>
        </p:spPr>
      </p:cxnSp>
      <p:sp>
        <p:nvSpPr>
          <p:cNvPr id="1710" name="Google Shape;1710;p20"/>
          <p:cNvSpPr txBox="1"/>
          <p:nvPr/>
        </p:nvSpPr>
        <p:spPr>
          <a:xfrm>
            <a:off x="206652" y="1324302"/>
            <a:ext cx="1954924"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Stock Performance</a:t>
            </a:r>
            <a:endParaRPr b="0" i="0" sz="1400" u="none" cap="none" strike="noStrike">
              <a:solidFill>
                <a:srgbClr val="000000"/>
              </a:solidFill>
              <a:latin typeface="Arial"/>
              <a:ea typeface="Arial"/>
              <a:cs typeface="Arial"/>
              <a:sym typeface="Arial"/>
            </a:endParaRPr>
          </a:p>
        </p:txBody>
      </p:sp>
      <p:sp>
        <p:nvSpPr>
          <p:cNvPr id="1711" name="Google Shape;1711;p20"/>
          <p:cNvSpPr txBox="1"/>
          <p:nvPr/>
        </p:nvSpPr>
        <p:spPr>
          <a:xfrm>
            <a:off x="228598" y="4166751"/>
            <a:ext cx="1954924"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Analyst Price Targets</a:t>
            </a:r>
            <a:endParaRPr b="0" i="0" sz="1400" u="none" cap="none" strike="noStrike">
              <a:solidFill>
                <a:srgbClr val="000000"/>
              </a:solidFill>
              <a:latin typeface="Arial"/>
              <a:ea typeface="Arial"/>
              <a:cs typeface="Arial"/>
              <a:sym typeface="Arial"/>
            </a:endParaRPr>
          </a:p>
        </p:txBody>
      </p:sp>
      <p:cxnSp>
        <p:nvCxnSpPr>
          <p:cNvPr id="1712" name="Google Shape;1712;p20"/>
          <p:cNvCxnSpPr/>
          <p:nvPr/>
        </p:nvCxnSpPr>
        <p:spPr>
          <a:xfrm>
            <a:off x="229913" y="4443750"/>
            <a:ext cx="3995246" cy="0"/>
          </a:xfrm>
          <a:prstGeom prst="straightConnector1">
            <a:avLst/>
          </a:prstGeom>
          <a:noFill/>
          <a:ln cap="flat" cmpd="sng" w="9525">
            <a:solidFill>
              <a:schemeClr val="dk1"/>
            </a:solidFill>
            <a:prstDash val="solid"/>
            <a:miter lim="800000"/>
            <a:headEnd len="sm" w="sm" type="none"/>
            <a:tailEnd len="sm" w="sm" type="none"/>
          </a:ln>
        </p:spPr>
      </p:cxnSp>
      <p:cxnSp>
        <p:nvCxnSpPr>
          <p:cNvPr id="1713" name="Google Shape;1713;p20"/>
          <p:cNvCxnSpPr/>
          <p:nvPr/>
        </p:nvCxnSpPr>
        <p:spPr>
          <a:xfrm>
            <a:off x="4917525" y="4446879"/>
            <a:ext cx="3995246" cy="0"/>
          </a:xfrm>
          <a:prstGeom prst="straightConnector1">
            <a:avLst/>
          </a:prstGeom>
          <a:noFill/>
          <a:ln cap="flat" cmpd="sng" w="9525">
            <a:solidFill>
              <a:schemeClr val="dk1"/>
            </a:solidFill>
            <a:prstDash val="solid"/>
            <a:miter lim="800000"/>
            <a:headEnd len="sm" w="sm" type="none"/>
            <a:tailEnd len="sm" w="sm" type="none"/>
          </a:ln>
        </p:spPr>
      </p:cxnSp>
      <p:sp>
        <p:nvSpPr>
          <p:cNvPr id="1714" name="Google Shape;1714;p20"/>
          <p:cNvSpPr txBox="1"/>
          <p:nvPr/>
        </p:nvSpPr>
        <p:spPr>
          <a:xfrm>
            <a:off x="4917525" y="4166751"/>
            <a:ext cx="1954924"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General Outlook</a:t>
            </a:r>
            <a:endParaRPr b="0" i="0" sz="1400" u="none" cap="none" strike="noStrike">
              <a:solidFill>
                <a:srgbClr val="000000"/>
              </a:solidFill>
              <a:latin typeface="Arial"/>
              <a:ea typeface="Arial"/>
              <a:cs typeface="Arial"/>
              <a:sym typeface="Arial"/>
            </a:endParaRPr>
          </a:p>
        </p:txBody>
      </p:sp>
      <p:cxnSp>
        <p:nvCxnSpPr>
          <p:cNvPr id="1715" name="Google Shape;1715;p20"/>
          <p:cNvCxnSpPr/>
          <p:nvPr/>
        </p:nvCxnSpPr>
        <p:spPr>
          <a:xfrm>
            <a:off x="1534510" y="4571998"/>
            <a:ext cx="0" cy="1488711"/>
          </a:xfrm>
          <a:prstGeom prst="straightConnector1">
            <a:avLst/>
          </a:prstGeom>
          <a:noFill/>
          <a:ln cap="flat" cmpd="sng" w="9525">
            <a:solidFill>
              <a:schemeClr val="dk1"/>
            </a:solidFill>
            <a:prstDash val="dash"/>
            <a:miter lim="800000"/>
            <a:headEnd len="sm" w="sm" type="none"/>
            <a:tailEnd len="sm" w="sm" type="none"/>
          </a:ln>
        </p:spPr>
      </p:cxnSp>
      <p:cxnSp>
        <p:nvCxnSpPr>
          <p:cNvPr id="1716" name="Google Shape;1716;p20"/>
          <p:cNvCxnSpPr/>
          <p:nvPr/>
        </p:nvCxnSpPr>
        <p:spPr>
          <a:xfrm>
            <a:off x="2919249" y="4578772"/>
            <a:ext cx="0" cy="1488711"/>
          </a:xfrm>
          <a:prstGeom prst="straightConnector1">
            <a:avLst/>
          </a:prstGeom>
          <a:noFill/>
          <a:ln cap="flat" cmpd="sng" w="9525">
            <a:solidFill>
              <a:schemeClr val="dk1"/>
            </a:solidFill>
            <a:prstDash val="dash"/>
            <a:miter lim="800000"/>
            <a:headEnd len="sm" w="sm" type="none"/>
            <a:tailEnd len="sm" w="sm" type="none"/>
          </a:ln>
        </p:spPr>
      </p:cxnSp>
      <p:cxnSp>
        <p:nvCxnSpPr>
          <p:cNvPr id="1717" name="Google Shape;1717;p20"/>
          <p:cNvCxnSpPr/>
          <p:nvPr/>
        </p:nvCxnSpPr>
        <p:spPr>
          <a:xfrm rot="10800000">
            <a:off x="228598" y="5320357"/>
            <a:ext cx="3996561" cy="0"/>
          </a:xfrm>
          <a:prstGeom prst="straightConnector1">
            <a:avLst/>
          </a:prstGeom>
          <a:noFill/>
          <a:ln cap="flat" cmpd="sng" w="9525">
            <a:solidFill>
              <a:schemeClr val="dk1"/>
            </a:solidFill>
            <a:prstDash val="dash"/>
            <a:miter lim="800000"/>
            <a:headEnd len="sm" w="sm" type="none"/>
            <a:tailEnd len="sm" w="sm" type="none"/>
          </a:ln>
        </p:spPr>
      </p:cxnSp>
      <p:pic>
        <p:nvPicPr>
          <p:cNvPr id="1718" name="Google Shape;1718;p20"/>
          <p:cNvPicPr preferRelativeResize="0"/>
          <p:nvPr/>
        </p:nvPicPr>
        <p:blipFill rotWithShape="1">
          <a:blip r:embed="rId4">
            <a:alphaModFix/>
          </a:blip>
          <a:srcRect b="0" l="0" r="0" t="0"/>
          <a:stretch/>
        </p:blipFill>
        <p:spPr>
          <a:xfrm>
            <a:off x="435773" y="4666997"/>
            <a:ext cx="802614" cy="172107"/>
          </a:xfrm>
          <a:prstGeom prst="rect">
            <a:avLst/>
          </a:prstGeom>
          <a:noFill/>
          <a:ln>
            <a:noFill/>
          </a:ln>
        </p:spPr>
      </p:pic>
      <p:sp>
        <p:nvSpPr>
          <p:cNvPr id="1719" name="Google Shape;1719;p20"/>
          <p:cNvSpPr txBox="1"/>
          <p:nvPr>
            <p:ph idx="1" type="body"/>
          </p:nvPr>
        </p:nvSpPr>
        <p:spPr>
          <a:xfrm>
            <a:off x="228599" y="965279"/>
            <a:ext cx="8706119" cy="289775"/>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Analysts have mixed sentiments regarding Kratos due to short term technical issues and long-term growth opportunities</a:t>
            </a:r>
            <a:endParaRPr sz="1000">
              <a:latin typeface="Arial"/>
              <a:ea typeface="Arial"/>
              <a:cs typeface="Arial"/>
              <a:sym typeface="Arial"/>
            </a:endParaRPr>
          </a:p>
        </p:txBody>
      </p:sp>
      <p:pic>
        <p:nvPicPr>
          <p:cNvPr descr="Integration with Raymond James ..." id="1720" name="Google Shape;1720;p20"/>
          <p:cNvPicPr preferRelativeResize="0"/>
          <p:nvPr/>
        </p:nvPicPr>
        <p:blipFill rotWithShape="1">
          <a:blip r:embed="rId5">
            <a:alphaModFix/>
          </a:blip>
          <a:srcRect b="0" l="0" r="0" t="0"/>
          <a:stretch/>
        </p:blipFill>
        <p:spPr>
          <a:xfrm>
            <a:off x="1698324" y="4547242"/>
            <a:ext cx="1057111" cy="407032"/>
          </a:xfrm>
          <a:prstGeom prst="rect">
            <a:avLst/>
          </a:prstGeom>
          <a:noFill/>
          <a:ln>
            <a:noFill/>
          </a:ln>
        </p:spPr>
      </p:pic>
      <p:pic>
        <p:nvPicPr>
          <p:cNvPr descr="J.P. Morgan brand resources: accessing ..." id="1721" name="Google Shape;1721;p20"/>
          <p:cNvPicPr preferRelativeResize="0"/>
          <p:nvPr/>
        </p:nvPicPr>
        <p:blipFill rotWithShape="1">
          <a:blip r:embed="rId6">
            <a:alphaModFix/>
          </a:blip>
          <a:srcRect b="38391" l="9372" r="6602" t="38382"/>
          <a:stretch/>
        </p:blipFill>
        <p:spPr>
          <a:xfrm>
            <a:off x="264483" y="5477469"/>
            <a:ext cx="1255049" cy="248479"/>
          </a:xfrm>
          <a:prstGeom prst="rect">
            <a:avLst/>
          </a:prstGeom>
          <a:noFill/>
          <a:ln>
            <a:noFill/>
          </a:ln>
        </p:spPr>
      </p:pic>
      <p:pic>
        <p:nvPicPr>
          <p:cNvPr descr="Discover the Baird Difference | Baird Wealth | Private Wealth Management" id="1722" name="Google Shape;1722;p20"/>
          <p:cNvPicPr preferRelativeResize="0"/>
          <p:nvPr/>
        </p:nvPicPr>
        <p:blipFill rotWithShape="1">
          <a:blip r:embed="rId7">
            <a:alphaModFix/>
          </a:blip>
          <a:srcRect b="22461" l="31684" r="26207" t="0"/>
          <a:stretch/>
        </p:blipFill>
        <p:spPr>
          <a:xfrm>
            <a:off x="3318721" y="4489793"/>
            <a:ext cx="524203" cy="482635"/>
          </a:xfrm>
          <a:prstGeom prst="rect">
            <a:avLst/>
          </a:prstGeom>
          <a:noFill/>
          <a:ln>
            <a:noFill/>
          </a:ln>
        </p:spPr>
      </p:pic>
      <p:pic>
        <p:nvPicPr>
          <p:cNvPr descr="Corporate Profile: Goldman Sachs, Inc ..." id="1723" name="Google Shape;1723;p20"/>
          <p:cNvPicPr preferRelativeResize="0"/>
          <p:nvPr/>
        </p:nvPicPr>
        <p:blipFill rotWithShape="1">
          <a:blip r:embed="rId8">
            <a:alphaModFix/>
          </a:blip>
          <a:srcRect b="11262" l="0" r="0" t="16854"/>
          <a:stretch/>
        </p:blipFill>
        <p:spPr>
          <a:xfrm>
            <a:off x="1851654" y="5380817"/>
            <a:ext cx="758590" cy="362869"/>
          </a:xfrm>
          <a:prstGeom prst="rect">
            <a:avLst/>
          </a:prstGeom>
          <a:noFill/>
          <a:ln>
            <a:noFill/>
          </a:ln>
        </p:spPr>
      </p:pic>
      <p:pic>
        <p:nvPicPr>
          <p:cNvPr descr="Truist | Capital Opportunities" id="1724" name="Google Shape;1724;p20"/>
          <p:cNvPicPr preferRelativeResize="0"/>
          <p:nvPr/>
        </p:nvPicPr>
        <p:blipFill rotWithShape="1">
          <a:blip r:embed="rId9">
            <a:alphaModFix/>
          </a:blip>
          <a:srcRect b="27466" l="0" r="0" t="28972"/>
          <a:stretch/>
        </p:blipFill>
        <p:spPr>
          <a:xfrm>
            <a:off x="3039211" y="5448636"/>
            <a:ext cx="1083225" cy="264249"/>
          </a:xfrm>
          <a:prstGeom prst="rect">
            <a:avLst/>
          </a:prstGeom>
          <a:noFill/>
          <a:ln>
            <a:noFill/>
          </a:ln>
        </p:spPr>
      </p:pic>
      <p:sp>
        <p:nvSpPr>
          <p:cNvPr id="1725" name="Google Shape;1725;p20"/>
          <p:cNvSpPr/>
          <p:nvPr/>
        </p:nvSpPr>
        <p:spPr>
          <a:xfrm>
            <a:off x="372222" y="5066146"/>
            <a:ext cx="920131" cy="8620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4040"/>
                </a:solidFill>
                <a:latin typeface="Arial"/>
                <a:ea typeface="Arial"/>
                <a:cs typeface="Arial"/>
                <a:sym typeface="Arial"/>
              </a:rPr>
              <a:t>HOLD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$25</a:t>
            </a:r>
            <a:endParaRPr b="0" i="0" sz="1400" u="none" cap="none" strike="noStrike">
              <a:solidFill>
                <a:srgbClr val="000000"/>
              </a:solidFill>
              <a:latin typeface="Arial"/>
              <a:ea typeface="Arial"/>
              <a:cs typeface="Arial"/>
              <a:sym typeface="Arial"/>
            </a:endParaRPr>
          </a:p>
        </p:txBody>
      </p:sp>
      <p:sp>
        <p:nvSpPr>
          <p:cNvPr id="1726" name="Google Shape;1726;p20"/>
          <p:cNvSpPr/>
          <p:nvPr/>
        </p:nvSpPr>
        <p:spPr>
          <a:xfrm>
            <a:off x="1763574" y="5068709"/>
            <a:ext cx="920131" cy="8620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3AC3A4"/>
                </a:solidFill>
                <a:latin typeface="Arial"/>
                <a:ea typeface="Arial"/>
                <a:cs typeface="Arial"/>
                <a:sym typeface="Arial"/>
              </a:rPr>
              <a:t>BUY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$27</a:t>
            </a:r>
            <a:endParaRPr b="0" i="0" sz="1400" u="none" cap="none" strike="noStrike">
              <a:solidFill>
                <a:srgbClr val="000000"/>
              </a:solidFill>
              <a:latin typeface="Arial"/>
              <a:ea typeface="Arial"/>
              <a:cs typeface="Arial"/>
              <a:sym typeface="Arial"/>
            </a:endParaRPr>
          </a:p>
        </p:txBody>
      </p:sp>
      <p:sp>
        <p:nvSpPr>
          <p:cNvPr id="1727" name="Google Shape;1727;p20"/>
          <p:cNvSpPr/>
          <p:nvPr/>
        </p:nvSpPr>
        <p:spPr>
          <a:xfrm>
            <a:off x="3121059" y="5066141"/>
            <a:ext cx="920131" cy="8620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3AC3A4"/>
                </a:solidFill>
                <a:latin typeface="Arial"/>
                <a:ea typeface="Arial"/>
                <a:cs typeface="Arial"/>
                <a:sym typeface="Arial"/>
              </a:rPr>
              <a:t>BUY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$35</a:t>
            </a:r>
            <a:endParaRPr b="0" i="0" sz="1400" u="none" cap="none" strike="noStrike">
              <a:solidFill>
                <a:srgbClr val="000000"/>
              </a:solidFill>
              <a:latin typeface="Arial"/>
              <a:ea typeface="Arial"/>
              <a:cs typeface="Arial"/>
              <a:sym typeface="Arial"/>
            </a:endParaRPr>
          </a:p>
        </p:txBody>
      </p:sp>
      <p:sp>
        <p:nvSpPr>
          <p:cNvPr id="1728" name="Google Shape;1728;p20"/>
          <p:cNvSpPr/>
          <p:nvPr/>
        </p:nvSpPr>
        <p:spPr>
          <a:xfrm>
            <a:off x="372222" y="5871789"/>
            <a:ext cx="920131" cy="8620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4040"/>
                </a:solidFill>
                <a:latin typeface="Arial"/>
                <a:ea typeface="Arial"/>
                <a:cs typeface="Arial"/>
                <a:sym typeface="Arial"/>
              </a:rPr>
              <a:t>NEUTRAL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$24</a:t>
            </a:r>
            <a:endParaRPr b="0" i="0" sz="1400" u="none" cap="none" strike="noStrike">
              <a:solidFill>
                <a:srgbClr val="000000"/>
              </a:solidFill>
              <a:latin typeface="Arial"/>
              <a:ea typeface="Arial"/>
              <a:cs typeface="Arial"/>
              <a:sym typeface="Arial"/>
            </a:endParaRPr>
          </a:p>
        </p:txBody>
      </p:sp>
      <p:sp>
        <p:nvSpPr>
          <p:cNvPr id="1729" name="Google Shape;1729;p20"/>
          <p:cNvSpPr/>
          <p:nvPr/>
        </p:nvSpPr>
        <p:spPr>
          <a:xfrm>
            <a:off x="1763574" y="5874352"/>
            <a:ext cx="920131" cy="8620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FF4040"/>
                </a:solidFill>
                <a:latin typeface="Arial"/>
                <a:ea typeface="Arial"/>
                <a:cs typeface="Arial"/>
                <a:sym typeface="Arial"/>
              </a:rPr>
              <a:t>NEUTRAL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$20</a:t>
            </a:r>
            <a:endParaRPr b="0" i="0" sz="1400" u="none" cap="none" strike="noStrike">
              <a:solidFill>
                <a:srgbClr val="000000"/>
              </a:solidFill>
              <a:latin typeface="Arial"/>
              <a:ea typeface="Arial"/>
              <a:cs typeface="Arial"/>
              <a:sym typeface="Arial"/>
            </a:endParaRPr>
          </a:p>
        </p:txBody>
      </p:sp>
      <p:sp>
        <p:nvSpPr>
          <p:cNvPr id="1730" name="Google Shape;1730;p20"/>
          <p:cNvSpPr/>
          <p:nvPr/>
        </p:nvSpPr>
        <p:spPr>
          <a:xfrm>
            <a:off x="3121059" y="5871784"/>
            <a:ext cx="920131" cy="8620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US" sz="1000" u="none" cap="none" strike="noStrike">
                <a:solidFill>
                  <a:srgbClr val="3AC3A4"/>
                </a:solidFill>
                <a:latin typeface="Arial"/>
                <a:ea typeface="Arial"/>
                <a:cs typeface="Arial"/>
                <a:sym typeface="Arial"/>
              </a:rPr>
              <a:t>BUY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$27</a:t>
            </a:r>
            <a:endParaRPr b="0" i="0" sz="1400" u="none" cap="none" strike="noStrike">
              <a:solidFill>
                <a:srgbClr val="000000"/>
              </a:solidFill>
              <a:latin typeface="Arial"/>
              <a:ea typeface="Arial"/>
              <a:cs typeface="Arial"/>
              <a:sym typeface="Arial"/>
            </a:endParaRPr>
          </a:p>
        </p:txBody>
      </p:sp>
      <p:sp>
        <p:nvSpPr>
          <p:cNvPr id="1731" name="Google Shape;1731;p20"/>
          <p:cNvSpPr/>
          <p:nvPr/>
        </p:nvSpPr>
        <p:spPr>
          <a:xfrm>
            <a:off x="4884916" y="4450894"/>
            <a:ext cx="4080405" cy="940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2" name="Google Shape;1732;p20"/>
          <p:cNvSpPr/>
          <p:nvPr/>
        </p:nvSpPr>
        <p:spPr>
          <a:xfrm>
            <a:off x="4917525" y="4534816"/>
            <a:ext cx="3854248" cy="92882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Technical difficulties at the prime level have prevented launch of software defined satellites, but space opportunities with the DoD are expected to support future growth</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Management is focusing on quantity of tactical drone production to overwhelm adversaries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Many tactical UAVs are currently in development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p:txBody>
      </p:sp>
      <p:sp>
        <p:nvSpPr>
          <p:cNvPr id="1733" name="Google Shape;1733;p20"/>
          <p:cNvSpPr/>
          <p:nvPr/>
        </p:nvSpPr>
        <p:spPr>
          <a:xfrm>
            <a:off x="7486650" y="1701434"/>
            <a:ext cx="1408387" cy="248757"/>
          </a:xfrm>
          <a:prstGeom prst="rect">
            <a:avLst/>
          </a:prstGeom>
          <a:solidFill>
            <a:schemeClr val="lt1"/>
          </a:solidFill>
          <a:ln cap="flat" cmpd="sng" w="9525">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Share Price: </a:t>
            </a:r>
            <a:r>
              <a:rPr b="1" i="0" lang="en-US" sz="1000" u="none" cap="none" strike="noStrike">
                <a:solidFill>
                  <a:schemeClr val="dk1"/>
                </a:solidFill>
                <a:latin typeface="Arial"/>
                <a:ea typeface="Arial"/>
                <a:cs typeface="Arial"/>
                <a:sym typeface="Arial"/>
              </a:rPr>
              <a:t>$22.87</a:t>
            </a:r>
            <a:endParaRPr b="0" i="0" sz="1000" u="none" cap="none" strike="noStrike">
              <a:solidFill>
                <a:schemeClr val="dk1"/>
              </a:solidFill>
              <a:latin typeface="Arial"/>
              <a:ea typeface="Arial"/>
              <a:cs typeface="Arial"/>
              <a:sym typeface="Arial"/>
            </a:endParaRPr>
          </a:p>
        </p:txBody>
      </p:sp>
      <p:pic>
        <p:nvPicPr>
          <p:cNvPr id="1734" name="Google Shape;1734;p20"/>
          <p:cNvPicPr preferRelativeResize="0"/>
          <p:nvPr/>
        </p:nvPicPr>
        <p:blipFill rotWithShape="1">
          <a:blip r:embed="rId10">
            <a:alphaModFix/>
          </a:blip>
          <a:srcRect b="0" l="0" r="0" t="0"/>
          <a:stretch/>
        </p:blipFill>
        <p:spPr>
          <a:xfrm>
            <a:off x="4884916" y="5515456"/>
            <a:ext cx="4080405" cy="9408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lnSpcReduction="10000"/>
          </a:bodyPr>
          <a:lstStyle/>
          <a:p>
            <a:pPr indent="-228600" lvl="0" marL="457200" rtl="0" algn="l">
              <a:lnSpc>
                <a:spcPct val="90000"/>
              </a:lnSpc>
              <a:spcBef>
                <a:spcPts val="1000"/>
              </a:spcBef>
              <a:spcAft>
                <a:spcPts val="0"/>
              </a:spcAft>
              <a:buClr>
                <a:schemeClr val="lt1"/>
              </a:buClr>
              <a:buSzPts val="2000"/>
              <a:buNone/>
            </a:pPr>
            <a:r>
              <a:rPr lang="en-US"/>
              <a:t>II. AVAV &amp; A&amp;D Industry Overview</a:t>
            </a:r>
            <a:endParaRPr/>
          </a:p>
        </p:txBody>
      </p:sp>
      <p:sp>
        <p:nvSpPr>
          <p:cNvPr id="172" name="Google Shape;172;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73" name="Google Shape;173;p32"/>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228600" lvl="0" marL="457200" rtl="0" algn="r">
              <a:lnSpc>
                <a:spcPct val="90000"/>
              </a:lnSpc>
              <a:spcBef>
                <a:spcPts val="1000"/>
              </a:spcBef>
              <a:spcAft>
                <a:spcPts val="0"/>
              </a:spcAft>
              <a:buClr>
                <a:srgbClr val="7B7B7B"/>
              </a:buClr>
              <a:buSzPts val="800"/>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81"/>
          <p:cNvSpPr txBox="1"/>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marR="0" rtl="0" algn="l">
              <a:lnSpc>
                <a:spcPct val="90000"/>
              </a:lnSpc>
              <a:spcBef>
                <a:spcPts val="0"/>
              </a:spcBef>
              <a:spcAft>
                <a:spcPts val="0"/>
              </a:spcAft>
              <a:buClr>
                <a:schemeClr val="lt2"/>
              </a:buClr>
              <a:buSzPts val="800"/>
              <a:buFont typeface="Arial"/>
              <a:buNone/>
            </a:pPr>
            <a:r>
              <a:rPr b="0" i="1" lang="en-US" sz="800" u="none" cap="none" strike="noStrike">
                <a:solidFill>
                  <a:schemeClr val="lt2"/>
                </a:solidFill>
                <a:latin typeface="Arial"/>
                <a:ea typeface="Arial"/>
                <a:cs typeface="Arial"/>
                <a:sym typeface="Arial"/>
              </a:rPr>
              <a:t>Sources: Company Filings, Bureau of the Fiscal Service, Fortune</a:t>
            </a:r>
            <a:endParaRPr b="0" i="1" sz="800" u="none" cap="none" strike="noStrike">
              <a:solidFill>
                <a:schemeClr val="lt2"/>
              </a:solidFill>
              <a:latin typeface="Arial"/>
              <a:ea typeface="Arial"/>
              <a:cs typeface="Arial"/>
              <a:sym typeface="Arial"/>
            </a:endParaRPr>
          </a:p>
        </p:txBody>
      </p:sp>
      <p:sp>
        <p:nvSpPr>
          <p:cNvPr id="1740" name="Google Shape;1740;p81"/>
          <p:cNvSpPr/>
          <p:nvPr/>
        </p:nvSpPr>
        <p:spPr>
          <a:xfrm>
            <a:off x="228598" y="1557868"/>
            <a:ext cx="8686801" cy="289982"/>
          </a:xfrm>
          <a:prstGeom prst="rect">
            <a:avLst/>
          </a:prstGeom>
          <a:solidFill>
            <a:srgbClr val="C7E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Key Positives</a:t>
            </a:r>
            <a:endParaRPr/>
          </a:p>
        </p:txBody>
      </p:sp>
      <p:sp>
        <p:nvSpPr>
          <p:cNvPr id="1741" name="Google Shape;1741;p81"/>
          <p:cNvSpPr/>
          <p:nvPr/>
        </p:nvSpPr>
        <p:spPr>
          <a:xfrm>
            <a:off x="228598" y="2005062"/>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National Security Focus</a:t>
            </a:r>
            <a:endParaRPr/>
          </a:p>
        </p:txBody>
      </p:sp>
      <p:sp>
        <p:nvSpPr>
          <p:cNvPr id="1742" name="Google Shape;1742;p81"/>
          <p:cNvSpPr/>
          <p:nvPr/>
        </p:nvSpPr>
        <p:spPr>
          <a:xfrm>
            <a:off x="1695957" y="2005062"/>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KTOS’ strategy is aligned with the 2022 National Security Strategy</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Recent global threats suggest that defense spending will be necessary</a:t>
            </a:r>
            <a:endParaRPr/>
          </a:p>
        </p:txBody>
      </p:sp>
      <p:sp>
        <p:nvSpPr>
          <p:cNvPr id="1743" name="Google Shape;1743;p81"/>
          <p:cNvSpPr/>
          <p:nvPr/>
        </p:nvSpPr>
        <p:spPr>
          <a:xfrm>
            <a:off x="4979165" y="2005062"/>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Technological Specialist</a:t>
            </a:r>
            <a:endParaRPr/>
          </a:p>
        </p:txBody>
      </p:sp>
      <p:sp>
        <p:nvSpPr>
          <p:cNvPr id="1744" name="Google Shape;1744;p81"/>
          <p:cNvSpPr/>
          <p:nvPr/>
        </p:nvSpPr>
        <p:spPr>
          <a:xfrm>
            <a:off x="6446524" y="2005062"/>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KTOS has invested heavily into A2/AD endeavors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This technology is necessary within modern military strategy</a:t>
            </a:r>
            <a:endParaRPr/>
          </a:p>
        </p:txBody>
      </p:sp>
      <p:sp>
        <p:nvSpPr>
          <p:cNvPr id="1745" name="Google Shape;1745;p81"/>
          <p:cNvSpPr/>
          <p:nvPr/>
        </p:nvSpPr>
        <p:spPr>
          <a:xfrm>
            <a:off x="229105" y="2893794"/>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Speed and Affordability</a:t>
            </a:r>
            <a:endParaRPr/>
          </a:p>
        </p:txBody>
      </p:sp>
      <p:sp>
        <p:nvSpPr>
          <p:cNvPr id="1746" name="Google Shape;1746;p81"/>
          <p:cNvSpPr/>
          <p:nvPr/>
        </p:nvSpPr>
        <p:spPr>
          <a:xfrm>
            <a:off x="1696464" y="2893794"/>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KTOS’ competitive advantage lies in its cost-efficient solutions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Speed of development is uncommon within the A&amp;D industry</a:t>
            </a:r>
            <a:endParaRPr/>
          </a:p>
        </p:txBody>
      </p:sp>
      <p:sp>
        <p:nvSpPr>
          <p:cNvPr id="1747" name="Google Shape;1747;p81"/>
          <p:cNvSpPr/>
          <p:nvPr/>
        </p:nvSpPr>
        <p:spPr>
          <a:xfrm>
            <a:off x="4978656" y="2893794"/>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Diverse Contracts</a:t>
            </a:r>
            <a:endParaRPr/>
          </a:p>
        </p:txBody>
      </p:sp>
      <p:sp>
        <p:nvSpPr>
          <p:cNvPr id="1748" name="Google Shape;1748;p81"/>
          <p:cNvSpPr/>
          <p:nvPr/>
        </p:nvSpPr>
        <p:spPr>
          <a:xfrm>
            <a:off x="6446015" y="2893794"/>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 single contract does not represent more than 6% of 2024 revenue</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Fixed-cost contracts represent ~70% of 2024 revenue</a:t>
            </a:r>
            <a:endParaRPr/>
          </a:p>
        </p:txBody>
      </p:sp>
      <p:sp>
        <p:nvSpPr>
          <p:cNvPr id="1749" name="Google Shape;1749;p81"/>
          <p:cNvSpPr/>
          <p:nvPr/>
        </p:nvSpPr>
        <p:spPr>
          <a:xfrm>
            <a:off x="228094" y="3782526"/>
            <a:ext cx="8686801" cy="289982"/>
          </a:xfrm>
          <a:prstGeom prst="rect">
            <a:avLst/>
          </a:prstGeom>
          <a:solidFill>
            <a:srgbClr val="00A1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Key Issues</a:t>
            </a:r>
            <a:endParaRPr/>
          </a:p>
        </p:txBody>
      </p:sp>
      <p:sp>
        <p:nvSpPr>
          <p:cNvPr id="1750" name="Google Shape;1750;p81"/>
          <p:cNvSpPr/>
          <p:nvPr/>
        </p:nvSpPr>
        <p:spPr>
          <a:xfrm>
            <a:off x="228094" y="4229720"/>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Long-Term Borrowings</a:t>
            </a:r>
            <a:endParaRPr/>
          </a:p>
        </p:txBody>
      </p:sp>
      <p:sp>
        <p:nvSpPr>
          <p:cNvPr id="1751" name="Google Shape;1751;p81"/>
          <p:cNvSpPr/>
          <p:nvPr/>
        </p:nvSpPr>
        <p:spPr>
          <a:xfrm>
            <a:off x="1695453" y="4229720"/>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KTOS has $177 MM of long-term borrowings outstanding as of 2024</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The firm has decreased R&amp;D efforts in years with low cash flows</a:t>
            </a:r>
            <a:endParaRPr/>
          </a:p>
        </p:txBody>
      </p:sp>
      <p:sp>
        <p:nvSpPr>
          <p:cNvPr id="1752" name="Google Shape;1752;p81"/>
          <p:cNvSpPr/>
          <p:nvPr/>
        </p:nvSpPr>
        <p:spPr>
          <a:xfrm>
            <a:off x="4978661" y="4229720"/>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Backlog Uncertainties</a:t>
            </a:r>
            <a:endParaRPr/>
          </a:p>
        </p:txBody>
      </p:sp>
      <p:sp>
        <p:nvSpPr>
          <p:cNvPr id="1753" name="Google Shape;1753;p81"/>
          <p:cNvSpPr/>
          <p:nvPr/>
        </p:nvSpPr>
        <p:spPr>
          <a:xfrm>
            <a:off x="6446020" y="4229720"/>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The government can terminate backlog contracts at will</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KTOS has $1,294 MM of 2024 backlog not yet recognized</a:t>
            </a:r>
            <a:endParaRPr/>
          </a:p>
        </p:txBody>
      </p:sp>
      <p:sp>
        <p:nvSpPr>
          <p:cNvPr id="1754" name="Google Shape;1754;p81"/>
          <p:cNvSpPr/>
          <p:nvPr/>
        </p:nvSpPr>
        <p:spPr>
          <a:xfrm>
            <a:off x="228601" y="5118450"/>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Goodwill Impairments</a:t>
            </a:r>
            <a:endParaRPr/>
          </a:p>
        </p:txBody>
      </p:sp>
      <p:sp>
        <p:nvSpPr>
          <p:cNvPr id="1755" name="Google Shape;1755;p81"/>
          <p:cNvSpPr/>
          <p:nvPr/>
        </p:nvSpPr>
        <p:spPr>
          <a:xfrm>
            <a:off x="1695960" y="5118450"/>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Goodwill represented ~30% of 2024 total assets for KTOS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Goodwill impairments have been common for KTOS in the past</a:t>
            </a:r>
            <a:endParaRPr/>
          </a:p>
        </p:txBody>
      </p:sp>
      <p:sp>
        <p:nvSpPr>
          <p:cNvPr id="1756" name="Google Shape;1756;p81"/>
          <p:cNvSpPr/>
          <p:nvPr/>
        </p:nvSpPr>
        <p:spPr>
          <a:xfrm>
            <a:off x="4978152" y="5118450"/>
            <a:ext cx="1467359" cy="731520"/>
          </a:xfrm>
          <a:prstGeom prst="rect">
            <a:avLst/>
          </a:prstGeom>
          <a:noFill/>
          <a:ln cap="flat" cmpd="sng" w="9525">
            <a:solidFill>
              <a:srgbClr val="1D4FA3"/>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Reliance on Government</a:t>
            </a:r>
            <a:endParaRPr/>
          </a:p>
        </p:txBody>
      </p:sp>
      <p:sp>
        <p:nvSpPr>
          <p:cNvPr id="1757" name="Google Shape;1757;p81"/>
          <p:cNvSpPr/>
          <p:nvPr/>
        </p:nvSpPr>
        <p:spPr>
          <a:xfrm>
            <a:off x="6445511" y="5118450"/>
            <a:ext cx="2468880" cy="731520"/>
          </a:xfrm>
          <a:prstGeom prst="rect">
            <a:avLst/>
          </a:prstGeom>
          <a:noFill/>
          <a:ln>
            <a:noFill/>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KTOS generated 69% of revenues from contracts with the government</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Trump recently created DOGE, which is aimed at cutting federal spending</a:t>
            </a:r>
            <a:endParaRPr/>
          </a:p>
        </p:txBody>
      </p:sp>
      <p:sp>
        <p:nvSpPr>
          <p:cNvPr id="1758" name="Google Shape;1758;p81"/>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Kratos: Good and Bad</a:t>
            </a:r>
            <a:endParaRPr sz="2200"/>
          </a:p>
        </p:txBody>
      </p:sp>
      <p:sp>
        <p:nvSpPr>
          <p:cNvPr id="1759" name="Google Shape;1759;p81"/>
          <p:cNvSpPr txBox="1"/>
          <p:nvPr/>
        </p:nvSpPr>
        <p:spPr>
          <a:xfrm>
            <a:off x="228599" y="945399"/>
            <a:ext cx="6861175" cy="482600"/>
          </a:xfrm>
          <a:prstGeom prst="rect">
            <a:avLst/>
          </a:prstGeom>
          <a:no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None/>
            </a:pPr>
            <a:r>
              <a:rPr b="1" i="0" lang="en-US" sz="1000" u="none" cap="none" strike="noStrike">
                <a:solidFill>
                  <a:srgbClr val="5A6E8C"/>
                </a:solidFill>
                <a:latin typeface="Arial"/>
                <a:ea typeface="Arial"/>
                <a:cs typeface="Arial"/>
                <a:sym typeface="Arial"/>
              </a:rPr>
              <a:t>Despite KTOS’ mission alignment with the government, certain financial aspects pose a major threat</a:t>
            </a:r>
            <a:endParaRPr/>
          </a:p>
        </p:txBody>
      </p:sp>
      <p:sp>
        <p:nvSpPr>
          <p:cNvPr id="1760" name="Google Shape;1760;p8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82"/>
          <p:cNvSpPr txBox="1"/>
          <p:nvPr>
            <p:ph idx="1" type="body"/>
          </p:nvPr>
        </p:nvSpPr>
        <p:spPr>
          <a:xfrm>
            <a:off x="228599" y="975219"/>
            <a:ext cx="8661074"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latin typeface="Arial"/>
                <a:ea typeface="Arial"/>
                <a:cs typeface="Arial"/>
                <a:sym typeface="Arial"/>
              </a:rPr>
              <a:t>KTOS offers a diverse product portfolio but battles fluctuating military spending, fulfilling limited major contracts, and being sidelined</a:t>
            </a:r>
            <a:endParaRPr/>
          </a:p>
        </p:txBody>
      </p:sp>
      <p:sp>
        <p:nvSpPr>
          <p:cNvPr id="1767" name="Google Shape;1767;p82"/>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KTOS Offerings and Risks</a:t>
            </a:r>
            <a:endParaRPr/>
          </a:p>
        </p:txBody>
      </p:sp>
      <p:sp>
        <p:nvSpPr>
          <p:cNvPr id="1768" name="Google Shape;1768;p82"/>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i="1" lang="en-US">
                <a:solidFill>
                  <a:srgbClr val="A5A5A5"/>
                </a:solidFill>
                <a:latin typeface="Arial"/>
                <a:ea typeface="Arial"/>
                <a:cs typeface="Arial"/>
                <a:sym typeface="Arial"/>
              </a:rPr>
              <a:t>Sources: Company Filings, CapIQ</a:t>
            </a:r>
            <a:endParaRPr i="1">
              <a:solidFill>
                <a:srgbClr val="A5A5A5"/>
              </a:solidFill>
              <a:latin typeface="Arial"/>
              <a:ea typeface="Arial"/>
              <a:cs typeface="Arial"/>
              <a:sym typeface="Arial"/>
            </a:endParaRPr>
          </a:p>
        </p:txBody>
      </p:sp>
      <p:sp>
        <p:nvSpPr>
          <p:cNvPr id="1769" name="Google Shape;1769;p8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770" name="Google Shape;1770;p82"/>
          <p:cNvSpPr txBox="1"/>
          <p:nvPr/>
        </p:nvSpPr>
        <p:spPr>
          <a:xfrm>
            <a:off x="228599" y="1409619"/>
            <a:ext cx="1978573" cy="276999"/>
          </a:xfrm>
          <a:prstGeom prst="rect">
            <a:avLst/>
          </a:prstGeom>
          <a:solidFill>
            <a:srgbClr val="1D4FA3"/>
          </a:solid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UxS</a:t>
            </a:r>
            <a:endParaRPr b="1" i="0" sz="1200" u="none" cap="none" strike="noStrike">
              <a:solidFill>
                <a:schemeClr val="lt1"/>
              </a:solidFill>
              <a:latin typeface="Arial"/>
              <a:ea typeface="Arial"/>
              <a:cs typeface="Arial"/>
              <a:sym typeface="Arial"/>
            </a:endParaRPr>
          </a:p>
        </p:txBody>
      </p:sp>
      <p:sp>
        <p:nvSpPr>
          <p:cNvPr id="1771" name="Google Shape;1771;p82"/>
          <p:cNvSpPr txBox="1"/>
          <p:nvPr/>
        </p:nvSpPr>
        <p:spPr>
          <a:xfrm>
            <a:off x="4669786" y="1413040"/>
            <a:ext cx="1978573" cy="276999"/>
          </a:xfrm>
          <a:prstGeom prst="rect">
            <a:avLst/>
          </a:prstGeom>
          <a:solidFill>
            <a:srgbClr val="1D4FA3"/>
          </a:solid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C5ISR Systems</a:t>
            </a:r>
            <a:endParaRPr/>
          </a:p>
        </p:txBody>
      </p:sp>
      <p:sp>
        <p:nvSpPr>
          <p:cNvPr id="1772" name="Google Shape;1772;p82"/>
          <p:cNvSpPr txBox="1"/>
          <p:nvPr/>
        </p:nvSpPr>
        <p:spPr>
          <a:xfrm>
            <a:off x="2402745" y="1409620"/>
            <a:ext cx="1978573" cy="276999"/>
          </a:xfrm>
          <a:prstGeom prst="rect">
            <a:avLst/>
          </a:prstGeom>
          <a:solidFill>
            <a:srgbClr val="1D4FA3"/>
          </a:solid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Warfighter Readiness</a:t>
            </a:r>
            <a:endParaRPr/>
          </a:p>
        </p:txBody>
      </p:sp>
      <p:sp>
        <p:nvSpPr>
          <p:cNvPr id="1773" name="Google Shape;1773;p82"/>
          <p:cNvSpPr txBox="1"/>
          <p:nvPr/>
        </p:nvSpPr>
        <p:spPr>
          <a:xfrm>
            <a:off x="6936827" y="1426771"/>
            <a:ext cx="1978573" cy="276999"/>
          </a:xfrm>
          <a:prstGeom prst="rect">
            <a:avLst/>
          </a:prstGeom>
          <a:solidFill>
            <a:srgbClr val="1D4FA3"/>
          </a:solid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Space Communication</a:t>
            </a:r>
            <a:endParaRPr/>
          </a:p>
        </p:txBody>
      </p:sp>
      <p:cxnSp>
        <p:nvCxnSpPr>
          <p:cNvPr id="1774" name="Google Shape;1774;p82"/>
          <p:cNvCxnSpPr/>
          <p:nvPr/>
        </p:nvCxnSpPr>
        <p:spPr>
          <a:xfrm flipH="1" rot="10800000">
            <a:off x="214219" y="3490454"/>
            <a:ext cx="8641275" cy="4153"/>
          </a:xfrm>
          <a:prstGeom prst="straightConnector1">
            <a:avLst/>
          </a:prstGeom>
          <a:noFill/>
          <a:ln cap="flat" cmpd="sng" w="19050">
            <a:solidFill>
              <a:schemeClr val="dk1"/>
            </a:solidFill>
            <a:prstDash val="solid"/>
            <a:round/>
            <a:headEnd len="sm" w="sm" type="none"/>
            <a:tailEnd len="sm" w="sm" type="none"/>
          </a:ln>
        </p:spPr>
      </p:cxnSp>
      <p:sp>
        <p:nvSpPr>
          <p:cNvPr id="1775" name="Google Shape;1775;p82"/>
          <p:cNvSpPr txBox="1"/>
          <p:nvPr/>
        </p:nvSpPr>
        <p:spPr>
          <a:xfrm>
            <a:off x="278503" y="3213455"/>
            <a:ext cx="206265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Risks</a:t>
            </a:r>
            <a:endParaRPr/>
          </a:p>
        </p:txBody>
      </p:sp>
      <p:sp>
        <p:nvSpPr>
          <p:cNvPr id="1776" name="Google Shape;1776;p82"/>
          <p:cNvSpPr txBox="1"/>
          <p:nvPr/>
        </p:nvSpPr>
        <p:spPr>
          <a:xfrm>
            <a:off x="395582" y="4012719"/>
            <a:ext cx="2240110" cy="24622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000" u="none" cap="none" strike="noStrike">
                <a:solidFill>
                  <a:srgbClr val="5A6E8C"/>
                </a:solidFill>
                <a:latin typeface="Arial"/>
                <a:ea typeface="Arial"/>
                <a:cs typeface="Arial"/>
                <a:sym typeface="Arial"/>
              </a:rPr>
              <a:t>Government Funding Fluctuations</a:t>
            </a:r>
            <a:endParaRPr/>
          </a:p>
        </p:txBody>
      </p:sp>
      <p:sp>
        <p:nvSpPr>
          <p:cNvPr id="1777" name="Google Shape;1777;p82"/>
          <p:cNvSpPr txBox="1"/>
          <p:nvPr/>
        </p:nvSpPr>
        <p:spPr>
          <a:xfrm>
            <a:off x="3436029" y="4012719"/>
            <a:ext cx="2240110" cy="24622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000" u="none" cap="none" strike="noStrike">
                <a:solidFill>
                  <a:srgbClr val="5A6E8C"/>
                </a:solidFill>
                <a:latin typeface="Arial"/>
                <a:ea typeface="Arial"/>
                <a:cs typeface="Arial"/>
                <a:sym typeface="Arial"/>
              </a:rPr>
              <a:t>Customer Concentration</a:t>
            </a:r>
            <a:endParaRPr/>
          </a:p>
        </p:txBody>
      </p:sp>
      <p:sp>
        <p:nvSpPr>
          <p:cNvPr id="1778" name="Google Shape;1778;p82"/>
          <p:cNvSpPr txBox="1"/>
          <p:nvPr/>
        </p:nvSpPr>
        <p:spPr>
          <a:xfrm>
            <a:off x="6366594" y="4012719"/>
            <a:ext cx="2240110" cy="246221"/>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000" u="none" cap="none" strike="noStrike">
                <a:solidFill>
                  <a:srgbClr val="5A6E8C"/>
                </a:solidFill>
                <a:latin typeface="Arial"/>
                <a:ea typeface="Arial"/>
                <a:cs typeface="Arial"/>
                <a:sym typeface="Arial"/>
              </a:rPr>
              <a:t>Competitive Disadvantages</a:t>
            </a:r>
            <a:endParaRPr/>
          </a:p>
        </p:txBody>
      </p:sp>
      <p:grpSp>
        <p:nvGrpSpPr>
          <p:cNvPr id="1779" name="Google Shape;1779;p82"/>
          <p:cNvGrpSpPr/>
          <p:nvPr/>
        </p:nvGrpSpPr>
        <p:grpSpPr>
          <a:xfrm>
            <a:off x="95537" y="1726456"/>
            <a:ext cx="2362129" cy="1382466"/>
            <a:chOff x="104502" y="1836554"/>
            <a:chExt cx="2362129" cy="1382466"/>
          </a:xfrm>
        </p:grpSpPr>
        <p:pic>
          <p:nvPicPr>
            <p:cNvPr id="1780" name="Google Shape;1780;p82"/>
            <p:cNvPicPr preferRelativeResize="0"/>
            <p:nvPr/>
          </p:nvPicPr>
          <p:blipFill rotWithShape="1">
            <a:blip r:embed="rId3">
              <a:alphaModFix/>
            </a:blip>
            <a:srcRect b="3087" l="8897" r="4169" t="6676"/>
            <a:stretch/>
          </p:blipFill>
          <p:spPr>
            <a:xfrm>
              <a:off x="334183" y="2394961"/>
              <a:ext cx="700181" cy="589677"/>
            </a:xfrm>
            <a:prstGeom prst="hexagon">
              <a:avLst>
                <a:gd fmla="val 25000" name="adj"/>
                <a:gd fmla="val 115470" name="vf"/>
              </a:avLst>
            </a:prstGeom>
            <a:noFill/>
            <a:ln>
              <a:noFill/>
            </a:ln>
          </p:spPr>
        </p:pic>
        <p:sp>
          <p:nvSpPr>
            <p:cNvPr id="1781" name="Google Shape;1781;p82"/>
            <p:cNvSpPr txBox="1"/>
            <p:nvPr/>
          </p:nvSpPr>
          <p:spPr>
            <a:xfrm>
              <a:off x="104502" y="2983631"/>
              <a:ext cx="1151477" cy="23083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Adv.Turbines</a:t>
              </a:r>
              <a:endParaRPr b="0" i="0" sz="900" u="none" cap="none" strike="noStrike">
                <a:solidFill>
                  <a:srgbClr val="000000"/>
                </a:solidFill>
                <a:latin typeface="Arial"/>
                <a:ea typeface="Arial"/>
                <a:cs typeface="Arial"/>
                <a:sym typeface="Arial"/>
              </a:endParaRPr>
            </a:p>
          </p:txBody>
        </p:sp>
        <p:pic>
          <p:nvPicPr>
            <p:cNvPr id="1782" name="Google Shape;1782;p82"/>
            <p:cNvPicPr preferRelativeResize="0"/>
            <p:nvPr/>
          </p:nvPicPr>
          <p:blipFill rotWithShape="1">
            <a:blip r:embed="rId4">
              <a:alphaModFix/>
            </a:blip>
            <a:srcRect b="4735" l="6784" r="13093" t="7605"/>
            <a:stretch/>
          </p:blipFill>
          <p:spPr>
            <a:xfrm>
              <a:off x="860111" y="2068940"/>
              <a:ext cx="736949" cy="616053"/>
            </a:xfrm>
            <a:prstGeom prst="hexagon">
              <a:avLst>
                <a:gd fmla="val 25000" name="adj"/>
                <a:gd fmla="val 115470" name="vf"/>
              </a:avLst>
            </a:prstGeom>
            <a:noFill/>
            <a:ln>
              <a:noFill/>
            </a:ln>
          </p:spPr>
        </p:pic>
        <p:sp>
          <p:nvSpPr>
            <p:cNvPr id="1783" name="Google Shape;1783;p82"/>
            <p:cNvSpPr txBox="1"/>
            <p:nvPr/>
          </p:nvSpPr>
          <p:spPr>
            <a:xfrm>
              <a:off x="672175" y="1836554"/>
              <a:ext cx="1336124"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Autonomous Fighters</a:t>
              </a:r>
              <a:endParaRPr/>
            </a:p>
          </p:txBody>
        </p:sp>
        <p:pic>
          <p:nvPicPr>
            <p:cNvPr id="1784" name="Google Shape;1784;p82"/>
            <p:cNvPicPr preferRelativeResize="0"/>
            <p:nvPr/>
          </p:nvPicPr>
          <p:blipFill rotWithShape="1">
            <a:blip r:embed="rId5">
              <a:alphaModFix/>
            </a:blip>
            <a:srcRect b="18706" l="11664" r="18508" t="11568"/>
            <a:stretch/>
          </p:blipFill>
          <p:spPr>
            <a:xfrm>
              <a:off x="1423998" y="2376966"/>
              <a:ext cx="726145" cy="616053"/>
            </a:xfrm>
            <a:prstGeom prst="hexagon">
              <a:avLst>
                <a:gd fmla="val 25000" name="adj"/>
                <a:gd fmla="val 115470" name="vf"/>
              </a:avLst>
            </a:prstGeom>
            <a:noFill/>
            <a:ln>
              <a:noFill/>
            </a:ln>
          </p:spPr>
        </p:pic>
        <p:sp>
          <p:nvSpPr>
            <p:cNvPr id="1785" name="Google Shape;1785;p82"/>
            <p:cNvSpPr txBox="1"/>
            <p:nvPr/>
          </p:nvSpPr>
          <p:spPr>
            <a:xfrm>
              <a:off x="1130507" y="2988188"/>
              <a:ext cx="1336124" cy="23083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Command Sys.</a:t>
              </a:r>
              <a:endParaRPr/>
            </a:p>
          </p:txBody>
        </p:sp>
      </p:grpSp>
      <p:grpSp>
        <p:nvGrpSpPr>
          <p:cNvPr id="1786" name="Google Shape;1786;p82"/>
          <p:cNvGrpSpPr/>
          <p:nvPr/>
        </p:nvGrpSpPr>
        <p:grpSpPr>
          <a:xfrm>
            <a:off x="2155145" y="1726456"/>
            <a:ext cx="2328754" cy="1365418"/>
            <a:chOff x="2164110" y="1645771"/>
            <a:chExt cx="2328754" cy="1365418"/>
          </a:xfrm>
        </p:grpSpPr>
        <p:pic>
          <p:nvPicPr>
            <p:cNvPr id="1787" name="Google Shape;1787;p82"/>
            <p:cNvPicPr preferRelativeResize="0"/>
            <p:nvPr/>
          </p:nvPicPr>
          <p:blipFill rotWithShape="1">
            <a:blip r:embed="rId6">
              <a:alphaModFix/>
            </a:blip>
            <a:srcRect b="7036" l="15956" r="13232" t="8867"/>
            <a:stretch/>
          </p:blipFill>
          <p:spPr>
            <a:xfrm>
              <a:off x="3016122" y="1849898"/>
              <a:ext cx="719093" cy="621386"/>
            </a:xfrm>
            <a:prstGeom prst="hexagon">
              <a:avLst>
                <a:gd fmla="val 25000" name="adj"/>
                <a:gd fmla="val 115470" name="vf"/>
              </a:avLst>
            </a:prstGeom>
            <a:noFill/>
            <a:ln>
              <a:noFill/>
            </a:ln>
          </p:spPr>
        </p:pic>
        <p:pic>
          <p:nvPicPr>
            <p:cNvPr id="1788" name="Google Shape;1788;p82"/>
            <p:cNvPicPr preferRelativeResize="0"/>
            <p:nvPr/>
          </p:nvPicPr>
          <p:blipFill rotWithShape="1">
            <a:blip r:embed="rId7">
              <a:alphaModFix/>
            </a:blip>
            <a:srcRect b="8049" l="13440" r="10463" t="12876"/>
            <a:stretch/>
          </p:blipFill>
          <p:spPr>
            <a:xfrm>
              <a:off x="2471030" y="2146876"/>
              <a:ext cx="726369" cy="632435"/>
            </a:xfrm>
            <a:prstGeom prst="hexagon">
              <a:avLst>
                <a:gd fmla="val 25000" name="adj"/>
                <a:gd fmla="val 115470" name="vf"/>
              </a:avLst>
            </a:prstGeom>
            <a:noFill/>
            <a:ln>
              <a:noFill/>
            </a:ln>
          </p:spPr>
        </p:pic>
        <p:pic>
          <p:nvPicPr>
            <p:cNvPr id="1789" name="Google Shape;1789;p82"/>
            <p:cNvPicPr preferRelativeResize="0"/>
            <p:nvPr/>
          </p:nvPicPr>
          <p:blipFill rotWithShape="1">
            <a:blip r:embed="rId8">
              <a:alphaModFix/>
            </a:blip>
            <a:srcRect b="17483" l="9099" r="10254" t="10068"/>
            <a:stretch/>
          </p:blipFill>
          <p:spPr>
            <a:xfrm>
              <a:off x="3569205" y="2163883"/>
              <a:ext cx="711102" cy="614802"/>
            </a:xfrm>
            <a:prstGeom prst="hexagon">
              <a:avLst>
                <a:gd fmla="val 25000" name="adj"/>
                <a:gd fmla="val 115470" name="vf"/>
              </a:avLst>
            </a:prstGeom>
            <a:noFill/>
            <a:ln>
              <a:noFill/>
            </a:ln>
          </p:spPr>
        </p:pic>
        <p:sp>
          <p:nvSpPr>
            <p:cNvPr id="1790" name="Google Shape;1790;p82"/>
            <p:cNvSpPr txBox="1"/>
            <p:nvPr/>
          </p:nvSpPr>
          <p:spPr>
            <a:xfrm>
              <a:off x="3356648" y="2778685"/>
              <a:ext cx="1136216"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Microwave Devices</a:t>
              </a:r>
              <a:endParaRPr/>
            </a:p>
          </p:txBody>
        </p:sp>
        <p:sp>
          <p:nvSpPr>
            <p:cNvPr id="1791" name="Google Shape;1791;p82"/>
            <p:cNvSpPr txBox="1"/>
            <p:nvPr/>
          </p:nvSpPr>
          <p:spPr>
            <a:xfrm>
              <a:off x="2988106" y="1645771"/>
              <a:ext cx="1336124"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Cybersecurity</a:t>
              </a:r>
              <a:endParaRPr/>
            </a:p>
          </p:txBody>
        </p:sp>
        <p:sp>
          <p:nvSpPr>
            <p:cNvPr id="1792" name="Google Shape;1792;p82"/>
            <p:cNvSpPr txBox="1"/>
            <p:nvPr/>
          </p:nvSpPr>
          <p:spPr>
            <a:xfrm>
              <a:off x="2164110" y="2780357"/>
              <a:ext cx="1336124" cy="23083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Mixed Reality</a:t>
              </a:r>
              <a:endParaRPr/>
            </a:p>
          </p:txBody>
        </p:sp>
      </p:grpSp>
      <p:grpSp>
        <p:nvGrpSpPr>
          <p:cNvPr id="1793" name="Google Shape;1793;p82"/>
          <p:cNvGrpSpPr/>
          <p:nvPr/>
        </p:nvGrpSpPr>
        <p:grpSpPr>
          <a:xfrm>
            <a:off x="4746140" y="1726456"/>
            <a:ext cx="1826259" cy="1372249"/>
            <a:chOff x="4755105" y="1744360"/>
            <a:chExt cx="1826259" cy="1372249"/>
          </a:xfrm>
        </p:grpSpPr>
        <p:pic>
          <p:nvPicPr>
            <p:cNvPr id="1794" name="Google Shape;1794;p82"/>
            <p:cNvPicPr preferRelativeResize="0"/>
            <p:nvPr/>
          </p:nvPicPr>
          <p:blipFill rotWithShape="1">
            <a:blip r:embed="rId9">
              <a:alphaModFix/>
            </a:blip>
            <a:srcRect b="5100" l="11267" r="6370" t="7405"/>
            <a:stretch/>
          </p:blipFill>
          <p:spPr>
            <a:xfrm>
              <a:off x="5298155" y="1949753"/>
              <a:ext cx="703664" cy="606402"/>
            </a:xfrm>
            <a:prstGeom prst="hexagon">
              <a:avLst>
                <a:gd fmla="val 25000" name="adj"/>
                <a:gd fmla="val 115470" name="vf"/>
              </a:avLst>
            </a:prstGeom>
            <a:noFill/>
            <a:ln>
              <a:noFill/>
            </a:ln>
          </p:spPr>
        </p:pic>
        <p:pic>
          <p:nvPicPr>
            <p:cNvPr id="1795" name="Google Shape;1795;p82"/>
            <p:cNvPicPr preferRelativeResize="0"/>
            <p:nvPr/>
          </p:nvPicPr>
          <p:blipFill rotWithShape="1">
            <a:blip r:embed="rId10">
              <a:alphaModFix/>
            </a:blip>
            <a:srcRect b="18169" l="11880" r="8492" t="9751"/>
            <a:stretch/>
          </p:blipFill>
          <p:spPr>
            <a:xfrm>
              <a:off x="4760339" y="2237019"/>
              <a:ext cx="692804" cy="583790"/>
            </a:xfrm>
            <a:prstGeom prst="hexagon">
              <a:avLst>
                <a:gd fmla="val 25000" name="adj"/>
                <a:gd fmla="val 115470" name="vf"/>
              </a:avLst>
            </a:prstGeom>
            <a:noFill/>
            <a:ln>
              <a:noFill/>
            </a:ln>
          </p:spPr>
        </p:pic>
        <p:pic>
          <p:nvPicPr>
            <p:cNvPr id="1796" name="Google Shape;1796;p82"/>
            <p:cNvPicPr preferRelativeResize="0"/>
            <p:nvPr/>
          </p:nvPicPr>
          <p:blipFill rotWithShape="1">
            <a:blip r:embed="rId11">
              <a:alphaModFix/>
            </a:blip>
            <a:srcRect b="6115" l="13129" r="4772" t="13806"/>
            <a:stretch/>
          </p:blipFill>
          <p:spPr>
            <a:xfrm>
              <a:off x="5835970" y="2246848"/>
              <a:ext cx="679655" cy="590645"/>
            </a:xfrm>
            <a:prstGeom prst="hexagon">
              <a:avLst>
                <a:gd fmla="val 25000" name="adj"/>
                <a:gd fmla="val 115470" name="vf"/>
              </a:avLst>
            </a:prstGeom>
            <a:noFill/>
            <a:ln>
              <a:noFill/>
            </a:ln>
          </p:spPr>
        </p:pic>
        <p:sp>
          <p:nvSpPr>
            <p:cNvPr id="1797" name="Google Shape;1797;p82"/>
            <p:cNvSpPr txBox="1"/>
            <p:nvPr/>
          </p:nvSpPr>
          <p:spPr>
            <a:xfrm>
              <a:off x="5233912" y="1744360"/>
              <a:ext cx="1000590"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Missile Defense</a:t>
              </a:r>
              <a:endParaRPr/>
            </a:p>
          </p:txBody>
        </p:sp>
        <p:sp>
          <p:nvSpPr>
            <p:cNvPr id="1798" name="Google Shape;1798;p82"/>
            <p:cNvSpPr txBox="1"/>
            <p:nvPr/>
          </p:nvSpPr>
          <p:spPr>
            <a:xfrm>
              <a:off x="5825647" y="2885679"/>
              <a:ext cx="755717"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C2 Systems</a:t>
              </a:r>
              <a:endParaRPr/>
            </a:p>
          </p:txBody>
        </p:sp>
        <p:sp>
          <p:nvSpPr>
            <p:cNvPr id="1799" name="Google Shape;1799;p82"/>
            <p:cNvSpPr txBox="1"/>
            <p:nvPr/>
          </p:nvSpPr>
          <p:spPr>
            <a:xfrm>
              <a:off x="4755105" y="2885777"/>
              <a:ext cx="717136"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ISR Drones</a:t>
              </a:r>
              <a:endParaRPr/>
            </a:p>
          </p:txBody>
        </p:sp>
      </p:grpSp>
      <p:grpSp>
        <p:nvGrpSpPr>
          <p:cNvPr id="1800" name="Google Shape;1800;p82"/>
          <p:cNvGrpSpPr/>
          <p:nvPr/>
        </p:nvGrpSpPr>
        <p:grpSpPr>
          <a:xfrm>
            <a:off x="6862639" y="1726456"/>
            <a:ext cx="2019230" cy="1446263"/>
            <a:chOff x="6871604" y="1732154"/>
            <a:chExt cx="2019230" cy="1446263"/>
          </a:xfrm>
        </p:grpSpPr>
        <p:pic>
          <p:nvPicPr>
            <p:cNvPr id="1801" name="Google Shape;1801;p82"/>
            <p:cNvPicPr preferRelativeResize="0"/>
            <p:nvPr/>
          </p:nvPicPr>
          <p:blipFill rotWithShape="1">
            <a:blip r:embed="rId12">
              <a:alphaModFix/>
            </a:blip>
            <a:srcRect b="10326" l="7941" r="7730" t="7784"/>
            <a:stretch/>
          </p:blipFill>
          <p:spPr>
            <a:xfrm>
              <a:off x="7607714" y="1948285"/>
              <a:ext cx="645619" cy="570778"/>
            </a:xfrm>
            <a:prstGeom prst="hexagon">
              <a:avLst>
                <a:gd fmla="val 25000" name="adj"/>
                <a:gd fmla="val 115470" name="vf"/>
              </a:avLst>
            </a:prstGeom>
            <a:noFill/>
            <a:ln>
              <a:noFill/>
            </a:ln>
          </p:spPr>
        </p:pic>
        <p:pic>
          <p:nvPicPr>
            <p:cNvPr id="1802" name="Google Shape;1802;p82"/>
            <p:cNvPicPr preferRelativeResize="0"/>
            <p:nvPr/>
          </p:nvPicPr>
          <p:blipFill rotWithShape="1">
            <a:blip r:embed="rId13">
              <a:alphaModFix/>
            </a:blip>
            <a:srcRect b="6311" l="11557" r="12738" t="8776"/>
            <a:stretch/>
          </p:blipFill>
          <p:spPr>
            <a:xfrm>
              <a:off x="7124583" y="2243125"/>
              <a:ext cx="635531" cy="552787"/>
            </a:xfrm>
            <a:prstGeom prst="hexagon">
              <a:avLst>
                <a:gd fmla="val 25000" name="adj"/>
                <a:gd fmla="val 115470" name="vf"/>
              </a:avLst>
            </a:prstGeom>
            <a:noFill/>
            <a:ln>
              <a:noFill/>
            </a:ln>
          </p:spPr>
        </p:pic>
        <p:pic>
          <p:nvPicPr>
            <p:cNvPr id="1803" name="Google Shape;1803;p82"/>
            <p:cNvPicPr preferRelativeResize="0"/>
            <p:nvPr/>
          </p:nvPicPr>
          <p:blipFill rotWithShape="1">
            <a:blip r:embed="rId14">
              <a:alphaModFix/>
            </a:blip>
            <a:srcRect b="9382" l="16813" r="11778" t="16027"/>
            <a:stretch/>
          </p:blipFill>
          <p:spPr>
            <a:xfrm>
              <a:off x="8086698" y="2231553"/>
              <a:ext cx="632422" cy="564359"/>
            </a:xfrm>
            <a:prstGeom prst="hexagon">
              <a:avLst>
                <a:gd fmla="val 25000" name="adj"/>
                <a:gd fmla="val 115470" name="vf"/>
              </a:avLst>
            </a:prstGeom>
            <a:noFill/>
            <a:ln>
              <a:noFill/>
            </a:ln>
          </p:spPr>
        </p:pic>
        <p:sp>
          <p:nvSpPr>
            <p:cNvPr id="1804" name="Google Shape;1804;p82"/>
            <p:cNvSpPr txBox="1"/>
            <p:nvPr/>
          </p:nvSpPr>
          <p:spPr>
            <a:xfrm>
              <a:off x="7168707" y="1732154"/>
              <a:ext cx="1550413" cy="23083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Space Domain Awareness</a:t>
              </a:r>
              <a:endParaRPr/>
            </a:p>
          </p:txBody>
        </p:sp>
        <p:sp>
          <p:nvSpPr>
            <p:cNvPr id="1805" name="Google Shape;1805;p82"/>
            <p:cNvSpPr txBox="1"/>
            <p:nvPr/>
          </p:nvSpPr>
          <p:spPr>
            <a:xfrm>
              <a:off x="7890244" y="2768536"/>
              <a:ext cx="1000590" cy="36933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Signal Management</a:t>
              </a:r>
              <a:endParaRPr/>
            </a:p>
          </p:txBody>
        </p:sp>
        <p:sp>
          <p:nvSpPr>
            <p:cNvPr id="1806" name="Google Shape;1806;p82"/>
            <p:cNvSpPr txBox="1"/>
            <p:nvPr/>
          </p:nvSpPr>
          <p:spPr>
            <a:xfrm>
              <a:off x="6871604" y="2809085"/>
              <a:ext cx="1000590" cy="369332"/>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Virtual Ground Systems</a:t>
              </a:r>
              <a:endParaRPr/>
            </a:p>
          </p:txBody>
        </p:sp>
      </p:grpSp>
      <p:sp>
        <p:nvSpPr>
          <p:cNvPr id="1807" name="Google Shape;1807;p82"/>
          <p:cNvSpPr/>
          <p:nvPr/>
        </p:nvSpPr>
        <p:spPr>
          <a:xfrm>
            <a:off x="1301119" y="3551144"/>
            <a:ext cx="418946" cy="42364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1</a:t>
            </a:r>
            <a:endParaRPr/>
          </a:p>
        </p:txBody>
      </p:sp>
      <p:sp>
        <p:nvSpPr>
          <p:cNvPr id="1808" name="Google Shape;1808;p82"/>
          <p:cNvSpPr/>
          <p:nvPr/>
        </p:nvSpPr>
        <p:spPr>
          <a:xfrm>
            <a:off x="4289147" y="3551144"/>
            <a:ext cx="418946" cy="42364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2</a:t>
            </a:r>
            <a:endParaRPr/>
          </a:p>
        </p:txBody>
      </p:sp>
      <p:sp>
        <p:nvSpPr>
          <p:cNvPr id="1809" name="Google Shape;1809;p82"/>
          <p:cNvSpPr/>
          <p:nvPr/>
        </p:nvSpPr>
        <p:spPr>
          <a:xfrm>
            <a:off x="7277176" y="3551144"/>
            <a:ext cx="418946" cy="423641"/>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3</a:t>
            </a:r>
            <a:endParaRPr/>
          </a:p>
        </p:txBody>
      </p:sp>
      <p:sp>
        <p:nvSpPr>
          <p:cNvPr id="1810" name="Google Shape;1810;p82"/>
          <p:cNvSpPr/>
          <p:nvPr/>
        </p:nvSpPr>
        <p:spPr>
          <a:xfrm>
            <a:off x="3352009" y="4303425"/>
            <a:ext cx="2293223" cy="1785104"/>
          </a:xfrm>
          <a:prstGeom prst="rect">
            <a:avLst/>
          </a:prstGeom>
          <a:solidFill>
            <a:schemeClr val="lt1"/>
          </a:solidFill>
          <a:ln cap="flat" cmpd="sng" w="12700">
            <a:solidFill>
              <a:srgbClr val="5A6E8C"/>
            </a:solidFill>
            <a:prstDash val="dash"/>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KTOS size results in a</a:t>
            </a:r>
            <a:r>
              <a:rPr b="1" i="0" lang="en-US" sz="1000" u="none" cap="none" strike="noStrike">
                <a:solidFill>
                  <a:schemeClr val="dk1"/>
                </a:solidFill>
                <a:latin typeface="Arial"/>
                <a:ea typeface="Arial"/>
                <a:cs typeface="Arial"/>
                <a:sym typeface="Arial"/>
              </a:rPr>
              <a:t> limited number of substantial contracts </a:t>
            </a:r>
            <a:r>
              <a:rPr b="0" i="0" lang="en-US" sz="1000" u="none" cap="none" strike="noStrike">
                <a:solidFill>
                  <a:schemeClr val="dk1"/>
                </a:solidFill>
                <a:latin typeface="Arial"/>
                <a:ea typeface="Arial"/>
                <a:cs typeface="Arial"/>
                <a:sym typeface="Arial"/>
              </a:rPr>
              <a:t>they can practically fulfill</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In 2023, the Air Force, alone, accounted for </a:t>
            </a:r>
            <a:r>
              <a:rPr b="1" i="0" lang="en-US" sz="1000" u="none" cap="none" strike="noStrike">
                <a:solidFill>
                  <a:schemeClr val="dk1"/>
                </a:solidFill>
                <a:latin typeface="Arial"/>
                <a:ea typeface="Arial"/>
                <a:cs typeface="Arial"/>
                <a:sym typeface="Arial"/>
              </a:rPr>
              <a:t>22.6% </a:t>
            </a:r>
            <a:r>
              <a:rPr b="0" i="0" lang="en-US" sz="1000" u="none" cap="none" strike="noStrike">
                <a:solidFill>
                  <a:schemeClr val="dk1"/>
                </a:solidFill>
                <a:latin typeface="Arial"/>
                <a:ea typeface="Arial"/>
                <a:cs typeface="Arial"/>
                <a:sym typeface="Arial"/>
              </a:rPr>
              <a:t>of total revenue</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Failure to renew contracts or delays results in major revenue loss</a:t>
            </a:r>
            <a:endParaRPr/>
          </a:p>
        </p:txBody>
      </p:sp>
      <p:sp>
        <p:nvSpPr>
          <p:cNvPr id="1811" name="Google Shape;1811;p82"/>
          <p:cNvSpPr/>
          <p:nvPr/>
        </p:nvSpPr>
        <p:spPr>
          <a:xfrm>
            <a:off x="363981" y="4305607"/>
            <a:ext cx="2293223" cy="1785104"/>
          </a:xfrm>
          <a:prstGeom prst="rect">
            <a:avLst/>
          </a:prstGeom>
          <a:solidFill>
            <a:schemeClr val="lt1"/>
          </a:solidFill>
          <a:ln cap="flat" cmpd="sng" w="12700">
            <a:solidFill>
              <a:srgbClr val="5A6E8C"/>
            </a:solidFill>
            <a:prstDash val="dash"/>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Government solutions has accounted for </a:t>
            </a:r>
            <a:r>
              <a:rPr b="1" i="0" lang="en-US" sz="1000" u="none" cap="none" strike="noStrike">
                <a:solidFill>
                  <a:schemeClr val="dk1"/>
                </a:solidFill>
                <a:latin typeface="Arial"/>
                <a:ea typeface="Arial"/>
                <a:cs typeface="Arial"/>
                <a:sym typeface="Arial"/>
              </a:rPr>
              <a:t>~70% </a:t>
            </a:r>
            <a:r>
              <a:rPr b="0" i="0" lang="en-US" sz="1000" u="none" cap="none" strike="noStrike">
                <a:solidFill>
                  <a:schemeClr val="dk1"/>
                </a:solidFill>
                <a:latin typeface="Arial"/>
                <a:ea typeface="Arial"/>
                <a:cs typeface="Arial"/>
                <a:sym typeface="Arial"/>
              </a:rPr>
              <a:t>of KTOS revenue since 2021</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Fluctuation in government military budgets could result in a detrimental hit to KTOS biggest revenue segment</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KTOS expects and </a:t>
            </a:r>
            <a:r>
              <a:rPr b="1" i="0" lang="en-US" sz="1000" u="none" cap="none" strike="noStrike">
                <a:solidFill>
                  <a:schemeClr val="dk1"/>
                </a:solidFill>
                <a:latin typeface="Arial"/>
                <a:ea typeface="Arial"/>
                <a:cs typeface="Arial"/>
                <a:sym typeface="Arial"/>
              </a:rPr>
              <a:t>reduced </a:t>
            </a:r>
            <a:r>
              <a:rPr b="0" i="0" lang="en-US" sz="1000" u="none" cap="none" strike="noStrike">
                <a:solidFill>
                  <a:schemeClr val="dk1"/>
                </a:solidFill>
                <a:latin typeface="Arial"/>
                <a:ea typeface="Arial"/>
                <a:cs typeface="Arial"/>
                <a:sym typeface="Arial"/>
              </a:rPr>
              <a:t>or</a:t>
            </a:r>
            <a:r>
              <a:rPr b="1" i="0" lang="en-US" sz="1000" u="none" cap="none" strike="noStrike">
                <a:solidFill>
                  <a:schemeClr val="dk1"/>
                </a:solidFill>
                <a:latin typeface="Arial"/>
                <a:ea typeface="Arial"/>
                <a:cs typeface="Arial"/>
                <a:sym typeface="Arial"/>
              </a:rPr>
              <a:t> delayed rewards</a:t>
            </a:r>
            <a:r>
              <a:rPr b="0" i="0" lang="en-US" sz="1000" u="none" cap="none" strike="noStrike">
                <a:solidFill>
                  <a:schemeClr val="dk1"/>
                </a:solidFill>
                <a:latin typeface="Arial"/>
                <a:ea typeface="Arial"/>
                <a:cs typeface="Arial"/>
                <a:sym typeface="Arial"/>
              </a:rPr>
              <a:t> for some programs</a:t>
            </a:r>
            <a:endParaRPr/>
          </a:p>
        </p:txBody>
      </p:sp>
      <p:sp>
        <p:nvSpPr>
          <p:cNvPr id="1812" name="Google Shape;1812;p82"/>
          <p:cNvSpPr/>
          <p:nvPr/>
        </p:nvSpPr>
        <p:spPr>
          <a:xfrm>
            <a:off x="6340038" y="4304695"/>
            <a:ext cx="2293223" cy="1785104"/>
          </a:xfrm>
          <a:prstGeom prst="rect">
            <a:avLst/>
          </a:prstGeom>
          <a:solidFill>
            <a:schemeClr val="lt1"/>
          </a:solidFill>
          <a:ln cap="flat" cmpd="sng" w="12700">
            <a:solidFill>
              <a:srgbClr val="5A6E8C"/>
            </a:solidFill>
            <a:prstDash val="dash"/>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Many of KTOS’ competitors have</a:t>
            </a:r>
            <a:r>
              <a:rPr b="1" i="0" lang="en-US" sz="1000" u="none" cap="none" strike="noStrike">
                <a:solidFill>
                  <a:schemeClr val="dk1"/>
                </a:solidFill>
                <a:latin typeface="Arial"/>
                <a:ea typeface="Arial"/>
                <a:cs typeface="Arial"/>
                <a:sym typeface="Arial"/>
              </a:rPr>
              <a:t> greater financials, larger customer bases, </a:t>
            </a:r>
            <a:r>
              <a:rPr b="0" i="0" lang="en-US" sz="1000" u="none" cap="none" strike="noStrike">
                <a:solidFill>
                  <a:schemeClr val="dk1"/>
                </a:solidFill>
                <a:latin typeface="Arial"/>
                <a:ea typeface="Arial"/>
                <a:cs typeface="Arial"/>
                <a:sym typeface="Arial"/>
              </a:rPr>
              <a:t>and</a:t>
            </a:r>
            <a:r>
              <a:rPr b="1" i="0" lang="en-US" sz="1000" u="none" cap="none" strike="noStrike">
                <a:solidFill>
                  <a:schemeClr val="dk1"/>
                </a:solidFill>
                <a:latin typeface="Arial"/>
                <a:ea typeface="Arial"/>
                <a:cs typeface="Arial"/>
                <a:sym typeface="Arial"/>
              </a:rPr>
              <a:t> greater resources</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Recent trends show the government looks to </a:t>
            </a:r>
            <a:r>
              <a:rPr b="1" i="0" lang="en-US" sz="1000" u="none" cap="none" strike="noStrike">
                <a:solidFill>
                  <a:schemeClr val="dk1"/>
                </a:solidFill>
                <a:latin typeface="Arial"/>
                <a:ea typeface="Arial"/>
                <a:cs typeface="Arial"/>
                <a:sym typeface="Arial"/>
              </a:rPr>
              <a:t>bundle services into larger contracts </a:t>
            </a:r>
            <a:r>
              <a:rPr b="0" i="0" lang="en-US" sz="1000" u="none" cap="none" strike="noStrike">
                <a:solidFill>
                  <a:schemeClr val="dk1"/>
                </a:solidFill>
                <a:latin typeface="Arial"/>
                <a:ea typeface="Arial"/>
                <a:cs typeface="Arial"/>
                <a:sym typeface="Arial"/>
              </a:rPr>
              <a:t>making larger firms more attractive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graphicFrame>
        <p:nvGraphicFramePr>
          <p:cNvPr id="1817" name="Google Shape;1817;p83"/>
          <p:cNvGraphicFramePr/>
          <p:nvPr/>
        </p:nvGraphicFramePr>
        <p:xfrm>
          <a:off x="228598" y="1501773"/>
          <a:ext cx="8686802" cy="3686716"/>
        </p:xfrm>
        <a:graphic>
          <a:graphicData uri="http://schemas.openxmlformats.org/drawingml/2006/chart">
            <c:chart r:id="rId3"/>
          </a:graphicData>
        </a:graphic>
      </p:graphicFrame>
      <p:sp>
        <p:nvSpPr>
          <p:cNvPr id="1818" name="Google Shape;1818;p83"/>
          <p:cNvSpPr txBox="1"/>
          <p:nvPr>
            <p:ph idx="1" type="body"/>
          </p:nvPr>
        </p:nvSpPr>
        <p:spPr>
          <a:xfrm>
            <a:off x="228599" y="965281"/>
            <a:ext cx="8686801"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000"/>
              <a:buNone/>
            </a:pPr>
            <a:r>
              <a:rPr lang="en-US" sz="1000">
                <a:latin typeface="Arial"/>
                <a:ea typeface="Arial"/>
                <a:cs typeface="Arial"/>
                <a:sym typeface="Arial"/>
              </a:rPr>
              <a:t>KTOS stock decreased dramatically over the course of 2022 but has since rebounded over time with strong quarterly revenue reports</a:t>
            </a:r>
            <a:endParaRPr>
              <a:latin typeface="Arial"/>
              <a:ea typeface="Arial"/>
              <a:cs typeface="Arial"/>
              <a:sym typeface="Arial"/>
            </a:endParaRPr>
          </a:p>
        </p:txBody>
      </p:sp>
      <p:sp>
        <p:nvSpPr>
          <p:cNvPr id="1819" name="Google Shape;1819;p83"/>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KTOS Annotated Stock Chart</a:t>
            </a:r>
            <a:endParaRPr sz="2200"/>
          </a:p>
        </p:txBody>
      </p:sp>
      <p:sp>
        <p:nvSpPr>
          <p:cNvPr id="1820" name="Google Shape;1820;p83"/>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lt2"/>
              </a:buClr>
              <a:buSzPts val="800"/>
              <a:buNone/>
            </a:pPr>
            <a:r>
              <a:rPr i="1" lang="en-US">
                <a:solidFill>
                  <a:srgbClr val="A5A5A5"/>
                </a:solidFill>
              </a:rPr>
              <a:t>Sources: CapIQ, Company Filings</a:t>
            </a:r>
            <a:endParaRPr>
              <a:solidFill>
                <a:srgbClr val="A5A5A5"/>
              </a:solidFill>
            </a:endParaRPr>
          </a:p>
        </p:txBody>
      </p:sp>
      <p:sp>
        <p:nvSpPr>
          <p:cNvPr id="1821" name="Google Shape;1821;p8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822" name="Google Shape;1822;p83"/>
          <p:cNvSpPr/>
          <p:nvPr/>
        </p:nvSpPr>
        <p:spPr>
          <a:xfrm>
            <a:off x="771509" y="2096584"/>
            <a:ext cx="1144475" cy="482601"/>
          </a:xfrm>
          <a:prstGeom prst="roundRect">
            <a:avLst>
              <a:gd fmla="val 16667" name="adj"/>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Russia invades Ukraine</a:t>
            </a:r>
            <a:endParaRPr b="0" i="0" sz="1400" u="none" cap="none" strike="noStrike">
              <a:solidFill>
                <a:srgbClr val="000000"/>
              </a:solidFill>
              <a:latin typeface="Arial"/>
              <a:ea typeface="Arial"/>
              <a:cs typeface="Arial"/>
              <a:sym typeface="Arial"/>
            </a:endParaRPr>
          </a:p>
        </p:txBody>
      </p:sp>
      <p:cxnSp>
        <p:nvCxnSpPr>
          <p:cNvPr id="1823" name="Google Shape;1823;p83"/>
          <p:cNvCxnSpPr>
            <a:stCxn id="1822" idx="2"/>
          </p:cNvCxnSpPr>
          <p:nvPr/>
        </p:nvCxnSpPr>
        <p:spPr>
          <a:xfrm>
            <a:off x="1343747" y="2579185"/>
            <a:ext cx="57300" cy="726600"/>
          </a:xfrm>
          <a:prstGeom prst="straightConnector1">
            <a:avLst/>
          </a:prstGeom>
          <a:noFill/>
          <a:ln cap="flat" cmpd="sng" w="9525">
            <a:solidFill>
              <a:srgbClr val="00B0F0"/>
            </a:solidFill>
            <a:prstDash val="solid"/>
            <a:miter lim="800000"/>
            <a:headEnd len="sm" w="sm" type="none"/>
            <a:tailEnd len="sm" w="sm" type="none"/>
          </a:ln>
        </p:spPr>
      </p:cxnSp>
      <p:sp>
        <p:nvSpPr>
          <p:cNvPr id="1824" name="Google Shape;1824;p83"/>
          <p:cNvSpPr/>
          <p:nvPr/>
        </p:nvSpPr>
        <p:spPr>
          <a:xfrm>
            <a:off x="3312596" y="1628896"/>
            <a:ext cx="1144475" cy="1100084"/>
          </a:xfrm>
          <a:prstGeom prst="roundRect">
            <a:avLst>
              <a:gd fmla="val 16667" name="adj"/>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For FY 2022 reported operating loss of $2.6mm and net loss of $36.9 MM</a:t>
            </a:r>
            <a:endParaRPr b="0" i="0" sz="1400" u="none" cap="none" strike="noStrike">
              <a:solidFill>
                <a:srgbClr val="000000"/>
              </a:solidFill>
              <a:latin typeface="Arial"/>
              <a:ea typeface="Arial"/>
              <a:cs typeface="Arial"/>
              <a:sym typeface="Arial"/>
            </a:endParaRPr>
          </a:p>
        </p:txBody>
      </p:sp>
      <p:cxnSp>
        <p:nvCxnSpPr>
          <p:cNvPr id="1825" name="Google Shape;1825;p83"/>
          <p:cNvCxnSpPr>
            <a:stCxn id="1824" idx="2"/>
          </p:cNvCxnSpPr>
          <p:nvPr/>
        </p:nvCxnSpPr>
        <p:spPr>
          <a:xfrm flipH="1">
            <a:off x="3583634" y="2728980"/>
            <a:ext cx="301200" cy="1352100"/>
          </a:xfrm>
          <a:prstGeom prst="straightConnector1">
            <a:avLst/>
          </a:prstGeom>
          <a:noFill/>
          <a:ln cap="flat" cmpd="sng" w="9525">
            <a:solidFill>
              <a:srgbClr val="00B0F0"/>
            </a:solidFill>
            <a:prstDash val="solid"/>
            <a:miter lim="800000"/>
            <a:headEnd len="sm" w="sm" type="none"/>
            <a:tailEnd len="sm" w="sm" type="none"/>
          </a:ln>
        </p:spPr>
      </p:cxnSp>
      <p:sp>
        <p:nvSpPr>
          <p:cNvPr id="1826" name="Google Shape;1826;p83"/>
          <p:cNvSpPr/>
          <p:nvPr/>
        </p:nvSpPr>
        <p:spPr>
          <a:xfrm>
            <a:off x="4561828" y="1931704"/>
            <a:ext cx="1212119" cy="564205"/>
          </a:xfrm>
          <a:prstGeom prst="roundRect">
            <a:avLst>
              <a:gd fmla="val 16667" name="adj"/>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Acquired Sierra Technical Services, Inc.</a:t>
            </a:r>
            <a:endParaRPr b="0" i="0" sz="1400" u="none" cap="none" strike="noStrike">
              <a:solidFill>
                <a:srgbClr val="000000"/>
              </a:solidFill>
              <a:latin typeface="Arial"/>
              <a:ea typeface="Arial"/>
              <a:cs typeface="Arial"/>
              <a:sym typeface="Arial"/>
            </a:endParaRPr>
          </a:p>
        </p:txBody>
      </p:sp>
      <p:sp>
        <p:nvSpPr>
          <p:cNvPr id="1827" name="Google Shape;1827;p83"/>
          <p:cNvSpPr/>
          <p:nvPr/>
        </p:nvSpPr>
        <p:spPr>
          <a:xfrm>
            <a:off x="1749287" y="2748881"/>
            <a:ext cx="1465312" cy="1521816"/>
          </a:xfrm>
          <a:prstGeom prst="rect">
            <a:avLst/>
          </a:prstGeom>
          <a:noFill/>
          <a:ln cap="flat" cmpd="sng" w="12700">
            <a:solidFill>
              <a:srgbClr val="1D4FA3"/>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828" name="Google Shape;1828;p83"/>
          <p:cNvSpPr/>
          <p:nvPr/>
        </p:nvSpPr>
        <p:spPr>
          <a:xfrm>
            <a:off x="339280" y="5349414"/>
            <a:ext cx="8445095" cy="595941"/>
          </a:xfrm>
          <a:prstGeom prst="rect">
            <a:avLst/>
          </a:prstGeom>
          <a:noFill/>
          <a:ln cap="flat" cmpd="sng" w="12700">
            <a:solidFill>
              <a:srgbClr val="1D4FA3"/>
            </a:solidFill>
            <a:prstDash val="lg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On May 5</a:t>
            </a:r>
            <a:r>
              <a:rPr b="0" baseline="30000" i="0" lang="en-US" sz="1000" u="none" cap="none" strike="noStrike">
                <a:solidFill>
                  <a:schemeClr val="dk1"/>
                </a:solidFill>
                <a:latin typeface="Arial"/>
                <a:ea typeface="Arial"/>
                <a:cs typeface="Arial"/>
                <a:sym typeface="Arial"/>
              </a:rPr>
              <a:t>th</a:t>
            </a:r>
            <a:r>
              <a:rPr b="0" i="0" lang="en-US" sz="1000" u="none" cap="none" strike="noStrike">
                <a:solidFill>
                  <a:schemeClr val="dk1"/>
                </a:solidFill>
                <a:latin typeface="Arial"/>
                <a:ea typeface="Arial"/>
                <a:cs typeface="Arial"/>
                <a:sym typeface="Arial"/>
              </a:rPr>
              <a:t>, 2022, KTOS reported $15.3 MM of 1</a:t>
            </a:r>
            <a:r>
              <a:rPr b="0" baseline="30000" i="0" lang="en-US" sz="1000" u="none" cap="none" strike="noStrike">
                <a:solidFill>
                  <a:schemeClr val="dk1"/>
                </a:solidFill>
                <a:latin typeface="Arial"/>
                <a:ea typeface="Arial"/>
                <a:cs typeface="Arial"/>
                <a:sym typeface="Arial"/>
              </a:rPr>
              <a:t>st</a:t>
            </a:r>
            <a:r>
              <a:rPr b="0" i="0" lang="en-US" sz="1000" u="none" cap="none" strike="noStrike">
                <a:solidFill>
                  <a:schemeClr val="dk1"/>
                </a:solidFill>
                <a:latin typeface="Arial"/>
                <a:ea typeface="Arial"/>
                <a:cs typeface="Arial"/>
                <a:sym typeface="Arial"/>
              </a:rPr>
              <a:t> quarter 2022 revenues being deferred to future period as a result of global supply chain disruptions and COVID-19 related absenteeism. KTOS reported a net loss of $15.9 MM in 1</a:t>
            </a:r>
            <a:r>
              <a:rPr b="0" baseline="30000" i="0" lang="en-US" sz="1000" u="none" cap="none" strike="noStrike">
                <a:solidFill>
                  <a:schemeClr val="dk1"/>
                </a:solidFill>
                <a:latin typeface="Arial"/>
                <a:ea typeface="Arial"/>
                <a:cs typeface="Arial"/>
                <a:sym typeface="Arial"/>
              </a:rPr>
              <a:t>st</a:t>
            </a:r>
            <a:r>
              <a:rPr b="0" i="0" lang="en-US" sz="1000" u="none" cap="none" strike="noStrike">
                <a:solidFill>
                  <a:schemeClr val="dk1"/>
                </a:solidFill>
                <a:latin typeface="Arial"/>
                <a:ea typeface="Arial"/>
                <a:cs typeface="Arial"/>
                <a:sym typeface="Arial"/>
              </a:rPr>
              <a:t> quarter 2022 and $4.7 MM in 2</a:t>
            </a:r>
            <a:r>
              <a:rPr b="0" baseline="30000" i="0" lang="en-US" sz="1000" u="none" cap="none" strike="noStrike">
                <a:solidFill>
                  <a:schemeClr val="dk1"/>
                </a:solidFill>
                <a:latin typeface="Arial"/>
                <a:ea typeface="Arial"/>
                <a:cs typeface="Arial"/>
                <a:sym typeface="Arial"/>
              </a:rPr>
              <a:t>nd</a:t>
            </a:r>
            <a:r>
              <a:rPr b="0" i="0" lang="en-US" sz="1000" u="none" cap="none" strike="noStrike">
                <a:solidFill>
                  <a:schemeClr val="dk1"/>
                </a:solidFill>
                <a:latin typeface="Arial"/>
                <a:ea typeface="Arial"/>
                <a:cs typeface="Arial"/>
                <a:sym typeface="Arial"/>
              </a:rPr>
              <a:t> quarter 2022</a:t>
            </a:r>
            <a:endParaRPr b="0" i="0" sz="1400" u="none" cap="none" strike="noStrike">
              <a:solidFill>
                <a:srgbClr val="000000"/>
              </a:solidFill>
              <a:latin typeface="Arial"/>
              <a:ea typeface="Arial"/>
              <a:cs typeface="Arial"/>
              <a:sym typeface="Arial"/>
            </a:endParaRPr>
          </a:p>
        </p:txBody>
      </p:sp>
      <p:cxnSp>
        <p:nvCxnSpPr>
          <p:cNvPr id="1829" name="Google Shape;1829;p83"/>
          <p:cNvCxnSpPr/>
          <p:nvPr/>
        </p:nvCxnSpPr>
        <p:spPr>
          <a:xfrm>
            <a:off x="5167887" y="2495909"/>
            <a:ext cx="710817" cy="933091"/>
          </a:xfrm>
          <a:prstGeom prst="straightConnector1">
            <a:avLst/>
          </a:prstGeom>
          <a:noFill/>
          <a:ln cap="flat" cmpd="sng" w="9525">
            <a:solidFill>
              <a:srgbClr val="00B0F0"/>
            </a:solidFill>
            <a:prstDash val="solid"/>
            <a:miter lim="800000"/>
            <a:headEnd len="sm" w="sm" type="none"/>
            <a:tailEnd len="sm" w="sm" type="none"/>
          </a:ln>
        </p:spPr>
      </p:cxnSp>
      <p:sp>
        <p:nvSpPr>
          <p:cNvPr id="1830" name="Google Shape;1830;p83"/>
          <p:cNvSpPr/>
          <p:nvPr/>
        </p:nvSpPr>
        <p:spPr>
          <a:xfrm>
            <a:off x="6741570" y="1688501"/>
            <a:ext cx="1490159" cy="697002"/>
          </a:xfrm>
          <a:prstGeom prst="roundRect">
            <a:avLst>
              <a:gd fmla="val 16667" name="adj"/>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Announced a 64.7% revenue increase in unmanned systems</a:t>
            </a:r>
            <a:endParaRPr b="0" i="0" sz="1400" u="none" cap="none" strike="noStrike">
              <a:solidFill>
                <a:srgbClr val="000000"/>
              </a:solidFill>
              <a:latin typeface="Arial"/>
              <a:ea typeface="Arial"/>
              <a:cs typeface="Arial"/>
              <a:sym typeface="Arial"/>
            </a:endParaRPr>
          </a:p>
        </p:txBody>
      </p:sp>
      <p:cxnSp>
        <p:nvCxnSpPr>
          <p:cNvPr id="1831" name="Google Shape;1831;p83"/>
          <p:cNvCxnSpPr/>
          <p:nvPr/>
        </p:nvCxnSpPr>
        <p:spPr>
          <a:xfrm>
            <a:off x="7422696" y="2366213"/>
            <a:ext cx="409500" cy="564600"/>
          </a:xfrm>
          <a:prstGeom prst="straightConnector1">
            <a:avLst/>
          </a:prstGeom>
          <a:noFill/>
          <a:ln cap="flat" cmpd="sng" w="9525">
            <a:solidFill>
              <a:srgbClr val="00B0F0"/>
            </a:solidFill>
            <a:prstDash val="solid"/>
            <a:miter lim="800000"/>
            <a:headEnd len="sm" w="sm" type="none"/>
            <a:tailEnd len="sm" w="sm" type="none"/>
          </a:ln>
        </p:spPr>
      </p:cxnSp>
      <p:sp>
        <p:nvSpPr>
          <p:cNvPr id="1832" name="Google Shape;1832;p83"/>
          <p:cNvSpPr/>
          <p:nvPr/>
        </p:nvSpPr>
        <p:spPr>
          <a:xfrm>
            <a:off x="7813747" y="3258264"/>
            <a:ext cx="970628" cy="341471"/>
          </a:xfrm>
          <a:prstGeom prst="roundRect">
            <a:avLst>
              <a:gd fmla="val 16667" name="adj"/>
            </a:avLst>
          </a:prstGeom>
          <a:noFill/>
          <a:ln cap="flat" cmpd="sng" w="12700">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Oct-31-2024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$23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84"/>
          <p:cNvSpPr txBox="1"/>
          <p:nvPr>
            <p:ph idx="1" type="body"/>
          </p:nvPr>
        </p:nvSpPr>
        <p:spPr>
          <a:xfrm>
            <a:off x="228599" y="966947"/>
            <a:ext cx="6861300" cy="4827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300"/>
              <a:buNone/>
            </a:pPr>
            <a:r>
              <a:rPr lang="en-US" sz="1000">
                <a:latin typeface="Arial"/>
                <a:ea typeface="Arial"/>
                <a:cs typeface="Arial"/>
                <a:sym typeface="Arial"/>
              </a:rPr>
              <a:t>Kratos’ dedication to R&amp;D has allowed them to win significant contracts in the A&amp;D sector</a:t>
            </a:r>
            <a:endParaRPr sz="1000">
              <a:latin typeface="Arial"/>
              <a:ea typeface="Arial"/>
              <a:cs typeface="Arial"/>
              <a:sym typeface="Arial"/>
            </a:endParaRPr>
          </a:p>
        </p:txBody>
      </p:sp>
      <p:sp>
        <p:nvSpPr>
          <p:cNvPr id="1838" name="Google Shape;1838;p84"/>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Kratos: From Idea to Impact</a:t>
            </a:r>
            <a:endParaRPr sz="2200"/>
          </a:p>
        </p:txBody>
      </p:sp>
      <p:sp>
        <p:nvSpPr>
          <p:cNvPr id="1839" name="Google Shape;1839;p84"/>
          <p:cNvSpPr txBox="1"/>
          <p:nvPr>
            <p:ph idx="3" type="body"/>
          </p:nvPr>
        </p:nvSpPr>
        <p:spPr>
          <a:xfrm>
            <a:off x="1184115" y="6268365"/>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dk1"/>
              </a:buClr>
              <a:buSzPts val="800"/>
              <a:buNone/>
            </a:pPr>
            <a:r>
              <a:rPr i="1" lang="en-US">
                <a:solidFill>
                  <a:schemeClr val="lt2"/>
                </a:solidFill>
              </a:rPr>
              <a:t>Source: Company Filings </a:t>
            </a:r>
            <a:endParaRPr i="1">
              <a:solidFill>
                <a:schemeClr val="lt2"/>
              </a:solidFill>
            </a:endParaRPr>
          </a:p>
        </p:txBody>
      </p:sp>
      <p:sp>
        <p:nvSpPr>
          <p:cNvPr id="1840" name="Google Shape;1840;p8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pSp>
        <p:nvGrpSpPr>
          <p:cNvPr id="1841" name="Google Shape;1841;p84"/>
          <p:cNvGrpSpPr/>
          <p:nvPr/>
        </p:nvGrpSpPr>
        <p:grpSpPr>
          <a:xfrm>
            <a:off x="228596" y="1615428"/>
            <a:ext cx="8686804" cy="4028415"/>
            <a:chOff x="228596" y="1680647"/>
            <a:chExt cx="8686804" cy="4028415"/>
          </a:xfrm>
        </p:grpSpPr>
        <p:sp>
          <p:nvSpPr>
            <p:cNvPr id="1842" name="Google Shape;1842;p84"/>
            <p:cNvSpPr/>
            <p:nvPr/>
          </p:nvSpPr>
          <p:spPr>
            <a:xfrm>
              <a:off x="228597" y="1912248"/>
              <a:ext cx="2038573" cy="591963"/>
            </a:xfrm>
            <a:prstGeom prst="rect">
              <a:avLst/>
            </a:prstGeom>
            <a:noFill/>
            <a:ln cap="flat" cmpd="sng" w="22225">
              <a:solidFill>
                <a:srgbClr val="3AC3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Since 2019:</a:t>
              </a:r>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$139 MM into Space Satellite and Cyber business</a:t>
              </a:r>
              <a:endParaRPr/>
            </a:p>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p:txBody>
        </p:sp>
        <p:sp>
          <p:nvSpPr>
            <p:cNvPr id="1843" name="Google Shape;1843;p84"/>
            <p:cNvSpPr/>
            <p:nvPr/>
          </p:nvSpPr>
          <p:spPr>
            <a:xfrm>
              <a:off x="228598" y="3533460"/>
              <a:ext cx="2038573" cy="591963"/>
            </a:xfrm>
            <a:prstGeom prst="rect">
              <a:avLst/>
            </a:prstGeom>
            <a:noFill/>
            <a:ln cap="flat" cmpd="sng" w="22225">
              <a:solidFill>
                <a:srgbClr val="3AC3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Since 2012:</a:t>
              </a:r>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$170 MM into UAS</a:t>
              </a:r>
              <a:endParaRPr/>
            </a:p>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p:txBody>
        </p:sp>
        <p:sp>
          <p:nvSpPr>
            <p:cNvPr id="1844" name="Google Shape;1844;p84"/>
            <p:cNvSpPr/>
            <p:nvPr/>
          </p:nvSpPr>
          <p:spPr>
            <a:xfrm>
              <a:off x="7523922" y="3239027"/>
              <a:ext cx="1391478" cy="1180829"/>
            </a:xfrm>
            <a:prstGeom prst="rect">
              <a:avLst/>
            </a:prstGeom>
            <a:solidFill>
              <a:schemeClr val="lt1"/>
            </a:solidFill>
            <a:ln cap="flat" cmpd="sng" w="22225">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Sept. 2024</a:t>
              </a:r>
              <a:endParaRPr/>
            </a:p>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Air Force awards Kratos with </a:t>
              </a:r>
              <a:r>
                <a:rPr b="1" i="0" lang="en-US" sz="1000" u="none" cap="none" strike="noStrike">
                  <a:solidFill>
                    <a:schemeClr val="dk1"/>
                  </a:solidFill>
                  <a:latin typeface="Arial"/>
                  <a:ea typeface="Arial"/>
                  <a:cs typeface="Arial"/>
                  <a:sym typeface="Arial"/>
                </a:rPr>
                <a:t>$79.8</a:t>
              </a:r>
              <a:r>
                <a:rPr b="0" i="0" lang="en-US" sz="1000" u="none" cap="none" strike="noStrike">
                  <a:solidFill>
                    <a:schemeClr val="dk1"/>
                  </a:solidFill>
                  <a:latin typeface="Arial"/>
                  <a:ea typeface="Arial"/>
                  <a:cs typeface="Arial"/>
                  <a:sym typeface="Arial"/>
                </a:rPr>
                <a:t> MM contract for 60 BQM-167A target aircraft systems</a:t>
              </a:r>
              <a:endParaRPr/>
            </a:p>
          </p:txBody>
        </p:sp>
        <p:sp>
          <p:nvSpPr>
            <p:cNvPr id="1845" name="Google Shape;1845;p84"/>
            <p:cNvSpPr/>
            <p:nvPr/>
          </p:nvSpPr>
          <p:spPr>
            <a:xfrm>
              <a:off x="2537750" y="3239027"/>
              <a:ext cx="1391478" cy="1180829"/>
            </a:xfrm>
            <a:prstGeom prst="rect">
              <a:avLst/>
            </a:prstGeom>
            <a:solidFill>
              <a:schemeClr val="lt1"/>
            </a:solidFill>
            <a:ln cap="flat" cmpd="sng" w="22225">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2016</a:t>
              </a:r>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$12.6 </a:t>
              </a:r>
              <a:r>
                <a:rPr b="0" i="0" lang="en-US" sz="1000" u="none" cap="none" strike="noStrike">
                  <a:solidFill>
                    <a:schemeClr val="dk1"/>
                  </a:solidFill>
                  <a:latin typeface="Arial"/>
                  <a:ea typeface="Arial"/>
                  <a:cs typeface="Arial"/>
                  <a:sym typeface="Arial"/>
                </a:rPr>
                <a:t>MM prime contract with DIUx for sensor integration and flight demonstration of Mako fighter </a:t>
              </a:r>
              <a:endParaRPr b="1" i="0" sz="1000" u="none" cap="none" strike="noStrike">
                <a:solidFill>
                  <a:schemeClr val="dk1"/>
                </a:solidFill>
                <a:latin typeface="Arial"/>
                <a:ea typeface="Arial"/>
                <a:cs typeface="Arial"/>
                <a:sym typeface="Arial"/>
              </a:endParaRPr>
            </a:p>
          </p:txBody>
        </p:sp>
        <p:sp>
          <p:nvSpPr>
            <p:cNvPr id="1846" name="Google Shape;1846;p84"/>
            <p:cNvSpPr/>
            <p:nvPr/>
          </p:nvSpPr>
          <p:spPr>
            <a:xfrm>
              <a:off x="4199807" y="3239027"/>
              <a:ext cx="1391478" cy="1180829"/>
            </a:xfrm>
            <a:prstGeom prst="rect">
              <a:avLst/>
            </a:prstGeom>
            <a:solidFill>
              <a:schemeClr val="lt1"/>
            </a:solidFill>
            <a:ln cap="flat" cmpd="sng" w="22225">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Oct. 2016</a:t>
              </a:r>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$17.6 </a:t>
              </a:r>
              <a:r>
                <a:rPr b="0" i="0" lang="en-US" sz="1000" u="none" cap="none" strike="noStrike">
                  <a:solidFill>
                    <a:schemeClr val="dk1"/>
                  </a:solidFill>
                  <a:latin typeface="Arial"/>
                  <a:ea typeface="Arial"/>
                  <a:cs typeface="Arial"/>
                  <a:sym typeface="Arial"/>
                </a:rPr>
                <a:t>MM award for jet drone research, development, and initial production effort</a:t>
              </a:r>
              <a:endParaRPr b="1" i="0" sz="1000" u="none" cap="none" strike="noStrike">
                <a:solidFill>
                  <a:schemeClr val="dk1"/>
                </a:solidFill>
                <a:latin typeface="Arial"/>
                <a:ea typeface="Arial"/>
                <a:cs typeface="Arial"/>
                <a:sym typeface="Arial"/>
              </a:endParaRPr>
            </a:p>
          </p:txBody>
        </p:sp>
        <p:sp>
          <p:nvSpPr>
            <p:cNvPr id="1847" name="Google Shape;1847;p84"/>
            <p:cNvSpPr/>
            <p:nvPr/>
          </p:nvSpPr>
          <p:spPr>
            <a:xfrm>
              <a:off x="5861864" y="3239027"/>
              <a:ext cx="1391478" cy="1180829"/>
            </a:xfrm>
            <a:prstGeom prst="rect">
              <a:avLst/>
            </a:prstGeom>
            <a:solidFill>
              <a:schemeClr val="lt1"/>
            </a:solidFill>
            <a:ln cap="flat" cmpd="sng" w="22225">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Jun. 2020</a:t>
              </a:r>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$400 </a:t>
              </a:r>
              <a:r>
                <a:rPr b="0" i="0" lang="en-US" sz="1000" u="none" cap="none" strike="noStrike">
                  <a:solidFill>
                    <a:schemeClr val="dk1"/>
                  </a:solidFill>
                  <a:latin typeface="Arial"/>
                  <a:ea typeface="Arial"/>
                  <a:cs typeface="Arial"/>
                  <a:sym typeface="Arial"/>
                </a:rPr>
                <a:t>MM</a:t>
              </a:r>
              <a:r>
                <a:rPr b="1" i="0" lang="en-US" sz="1000" u="none" cap="none" strike="noStrike">
                  <a:solidFill>
                    <a:schemeClr val="dk1"/>
                  </a:solidFill>
                  <a:latin typeface="Arial"/>
                  <a:ea typeface="Arial"/>
                  <a:cs typeface="Arial"/>
                  <a:sym typeface="Arial"/>
                </a:rPr>
                <a:t> </a:t>
              </a:r>
              <a:r>
                <a:rPr b="0" i="0" lang="en-US" sz="1000" u="none" cap="none" strike="noStrike">
                  <a:solidFill>
                    <a:schemeClr val="dk1"/>
                  </a:solidFill>
                  <a:latin typeface="Arial"/>
                  <a:ea typeface="Arial"/>
                  <a:cs typeface="Arial"/>
                  <a:sym typeface="Arial"/>
                </a:rPr>
                <a:t>contract ceiling for the development, of prototype air vehicle for Air Force’s Skyborg program</a:t>
              </a:r>
              <a:endParaRPr b="1" i="0" sz="1000" u="none" cap="none" strike="noStrike">
                <a:solidFill>
                  <a:schemeClr val="dk1"/>
                </a:solidFill>
                <a:latin typeface="Arial"/>
                <a:ea typeface="Arial"/>
                <a:cs typeface="Arial"/>
                <a:sym typeface="Arial"/>
              </a:endParaRPr>
            </a:p>
          </p:txBody>
        </p:sp>
        <p:sp>
          <p:nvSpPr>
            <p:cNvPr id="1848" name="Google Shape;1848;p84"/>
            <p:cNvSpPr/>
            <p:nvPr/>
          </p:nvSpPr>
          <p:spPr>
            <a:xfrm>
              <a:off x="7523922" y="1680647"/>
              <a:ext cx="1391478" cy="1180829"/>
            </a:xfrm>
            <a:prstGeom prst="rect">
              <a:avLst/>
            </a:prstGeom>
            <a:solidFill>
              <a:schemeClr val="lt1"/>
            </a:solidFill>
            <a:ln cap="flat" cmpd="sng" w="22225">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Nov. 2024</a:t>
              </a:r>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$116.7 </a:t>
              </a:r>
              <a:r>
                <a:rPr b="0" i="0" lang="en-US" sz="1000" u="none" cap="none" strike="noStrike">
                  <a:solidFill>
                    <a:schemeClr val="dk1"/>
                  </a:solidFill>
                  <a:latin typeface="Arial"/>
                  <a:ea typeface="Arial"/>
                  <a:cs typeface="Arial"/>
                  <a:sym typeface="Arial"/>
                </a:rPr>
                <a:t>MM contract from US SDA for ground system to support advanced fire control missions</a:t>
              </a:r>
              <a:endParaRPr/>
            </a:p>
          </p:txBody>
        </p:sp>
        <p:sp>
          <p:nvSpPr>
            <p:cNvPr id="1849" name="Google Shape;1849;p84"/>
            <p:cNvSpPr/>
            <p:nvPr/>
          </p:nvSpPr>
          <p:spPr>
            <a:xfrm>
              <a:off x="4199807" y="1684977"/>
              <a:ext cx="1391478" cy="1180829"/>
            </a:xfrm>
            <a:prstGeom prst="rect">
              <a:avLst/>
            </a:prstGeom>
            <a:solidFill>
              <a:schemeClr val="lt1"/>
            </a:solidFill>
            <a:ln cap="flat" cmpd="sng" w="22225">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2022</a:t>
              </a:r>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$160 </a:t>
              </a:r>
              <a:r>
                <a:rPr b="0" i="0" lang="en-US" sz="1000" u="none" cap="none" strike="noStrike">
                  <a:solidFill>
                    <a:schemeClr val="dk1"/>
                  </a:solidFill>
                  <a:latin typeface="Arial"/>
                  <a:ea typeface="Arial"/>
                  <a:cs typeface="Arial"/>
                  <a:sym typeface="Arial"/>
                </a:rPr>
                <a:t>MM potential contract award from Blue Halo and Intelsat for Kratos OpenSpace™ program</a:t>
              </a:r>
              <a:endParaRPr b="1" i="0" sz="1000" u="none" cap="none" strike="noStrike">
                <a:solidFill>
                  <a:schemeClr val="dk1"/>
                </a:solidFill>
                <a:latin typeface="Arial"/>
                <a:ea typeface="Arial"/>
                <a:cs typeface="Arial"/>
                <a:sym typeface="Arial"/>
              </a:endParaRPr>
            </a:p>
          </p:txBody>
        </p:sp>
        <p:sp>
          <p:nvSpPr>
            <p:cNvPr id="1850" name="Google Shape;1850;p84"/>
            <p:cNvSpPr/>
            <p:nvPr/>
          </p:nvSpPr>
          <p:spPr>
            <a:xfrm>
              <a:off x="228596" y="4969882"/>
              <a:ext cx="2038573" cy="591963"/>
            </a:xfrm>
            <a:prstGeom prst="rect">
              <a:avLst/>
            </a:prstGeom>
            <a:noFill/>
            <a:ln cap="flat" cmpd="sng" w="22225">
              <a:solidFill>
                <a:srgbClr val="3AC3A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Other recent significant awards:</a:t>
              </a:r>
              <a:endParaRPr/>
            </a:p>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p:txBody>
        </p:sp>
        <p:sp>
          <p:nvSpPr>
            <p:cNvPr id="1851" name="Google Shape;1851;p84"/>
            <p:cNvSpPr/>
            <p:nvPr/>
          </p:nvSpPr>
          <p:spPr>
            <a:xfrm>
              <a:off x="2537750" y="4822665"/>
              <a:ext cx="6377650" cy="886397"/>
            </a:xfrm>
            <a:prstGeom prst="rect">
              <a:avLst/>
            </a:prstGeom>
            <a:solidFill>
              <a:schemeClr val="lt1"/>
            </a:solidFill>
            <a:ln cap="flat" cmpd="sng" w="22225">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Mar. 2024</a:t>
              </a:r>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$499 </a:t>
              </a:r>
              <a:r>
                <a:rPr b="0" i="0" lang="en-US" sz="1000" u="none" cap="none" strike="noStrike">
                  <a:solidFill>
                    <a:schemeClr val="dk1"/>
                  </a:solidFill>
                  <a:latin typeface="Arial"/>
                  <a:ea typeface="Arial"/>
                  <a:cs typeface="Arial"/>
                  <a:sym typeface="Arial"/>
                </a:rPr>
                <a:t>MM “</a:t>
              </a:r>
              <a:r>
                <a:rPr b="0" i="0" lang="en-US" sz="1000" u="none" cap="none" strike="noStrike">
                  <a:solidFill>
                    <a:srgbClr val="000000"/>
                  </a:solidFill>
                  <a:latin typeface="Arial"/>
                  <a:ea typeface="Arial"/>
                  <a:cs typeface="Arial"/>
                  <a:sym typeface="Arial"/>
                </a:rPr>
                <a:t>multiple award, indefinite-delivery/indefinite-quantity contract for the design, build, test, and delivery of functioning anti-tamper solutions that will be ready for follow-on production to be integrated into a broad range of </a:t>
              </a:r>
              <a:r>
                <a:rPr b="0" i="0" lang="en-US" sz="1000" u="none" cap="none" strike="noStrike">
                  <a:solidFill>
                    <a:schemeClr val="dk1"/>
                  </a:solidFill>
                  <a:latin typeface="Arial"/>
                  <a:ea typeface="Arial"/>
                  <a:cs typeface="Arial"/>
                  <a:sym typeface="Arial"/>
                </a:rPr>
                <a:t>Department of Defense </a:t>
              </a:r>
              <a:r>
                <a:rPr b="0" i="0" lang="en-US" sz="1000" u="none" cap="none" strike="noStrike">
                  <a:solidFill>
                    <a:srgbClr val="000000"/>
                  </a:solidFill>
                  <a:latin typeface="Arial"/>
                  <a:ea typeface="Arial"/>
                  <a:cs typeface="Arial"/>
                  <a:sym typeface="Arial"/>
                </a:rPr>
                <a:t>programs”</a:t>
              </a:r>
              <a:endParaRPr/>
            </a:p>
            <a:p>
              <a:pPr indent="0" lvl="0" marL="0" marR="0" rtl="0" algn="ctr">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1000" u="none" cap="none" strike="noStrike">
                <a:solidFill>
                  <a:schemeClr val="dk1"/>
                </a:solidFill>
                <a:latin typeface="Arial"/>
                <a:ea typeface="Arial"/>
                <a:cs typeface="Arial"/>
                <a:sym typeface="Arial"/>
              </a:endParaRPr>
            </a:p>
          </p:txBody>
        </p:sp>
        <p:sp>
          <p:nvSpPr>
            <p:cNvPr id="1852" name="Google Shape;1852;p84"/>
            <p:cNvSpPr/>
            <p:nvPr/>
          </p:nvSpPr>
          <p:spPr>
            <a:xfrm>
              <a:off x="5885471" y="1680647"/>
              <a:ext cx="1391478" cy="1180829"/>
            </a:xfrm>
            <a:prstGeom prst="rect">
              <a:avLst/>
            </a:prstGeom>
            <a:solidFill>
              <a:schemeClr val="lt1"/>
            </a:solidFill>
            <a:ln cap="flat" cmpd="sng" w="22225">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Oct. 2024</a:t>
              </a:r>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$45 </a:t>
              </a:r>
              <a:r>
                <a:rPr b="0" i="0" lang="en-US" sz="1000" u="none" cap="none" strike="noStrike">
                  <a:solidFill>
                    <a:schemeClr val="dk1"/>
                  </a:solidFill>
                  <a:latin typeface="Arial"/>
                  <a:ea typeface="Arial"/>
                  <a:cs typeface="Arial"/>
                  <a:sym typeface="Arial"/>
                </a:rPr>
                <a:t>MM single award contract for new satellite system. (Limited information available at this time) </a:t>
              </a:r>
              <a:endParaRPr b="1" i="0" sz="1000" u="none" cap="none" strike="noStrike">
                <a:solidFill>
                  <a:schemeClr val="dk1"/>
                </a:solidFill>
                <a:latin typeface="Arial"/>
                <a:ea typeface="Arial"/>
                <a:cs typeface="Arial"/>
                <a:sym typeface="Arial"/>
              </a:endParaRPr>
            </a:p>
          </p:txBody>
        </p:sp>
        <p:sp>
          <p:nvSpPr>
            <p:cNvPr id="1853" name="Google Shape;1853;p84"/>
            <p:cNvSpPr/>
            <p:nvPr/>
          </p:nvSpPr>
          <p:spPr>
            <a:xfrm>
              <a:off x="2562791" y="1693886"/>
              <a:ext cx="1391478" cy="1180829"/>
            </a:xfrm>
            <a:prstGeom prst="rect">
              <a:avLst/>
            </a:prstGeom>
            <a:solidFill>
              <a:schemeClr val="lt1"/>
            </a:solidFill>
            <a:ln cap="flat" cmpd="sng" w="22225">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Dec. 2019</a:t>
              </a:r>
              <a:endParaRPr/>
            </a:p>
            <a:p>
              <a:pPr indent="0" lvl="0" marL="0" marR="0" rtl="0" algn="ctr">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$39 </a:t>
              </a:r>
              <a:r>
                <a:rPr b="0" i="0" lang="en-US" sz="1000" u="none" cap="none" strike="noStrike">
                  <a:solidFill>
                    <a:schemeClr val="dk1"/>
                  </a:solidFill>
                  <a:latin typeface="Arial"/>
                  <a:ea typeface="Arial"/>
                  <a:cs typeface="Arial"/>
                  <a:sym typeface="Arial"/>
                </a:rPr>
                <a:t>MM contract </a:t>
              </a:r>
              <a:r>
                <a:rPr b="0" i="0" lang="en-US" sz="1000" u="none" cap="none" strike="noStrike">
                  <a:solidFill>
                    <a:srgbClr val="000000"/>
                  </a:solidFill>
                  <a:latin typeface="Arial"/>
                  <a:ea typeface="Arial"/>
                  <a:cs typeface="Arial"/>
                  <a:sym typeface="Arial"/>
                </a:rPr>
                <a:t>continuous RF monitoring services on commercial satellites for geolocation support</a:t>
              </a:r>
              <a:endParaRPr b="1" i="0" sz="1000" u="none" cap="none" strike="noStrike">
                <a:solidFill>
                  <a:schemeClr val="dk1"/>
                </a:solidFill>
                <a:latin typeface="Arial"/>
                <a:ea typeface="Arial"/>
                <a:cs typeface="Arial"/>
                <a:sym typeface="Arial"/>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p85"/>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fontScale="70000" lnSpcReduction="20000"/>
          </a:bodyPr>
          <a:lstStyle/>
          <a:p>
            <a:pPr indent="-228600" lvl="0" marL="457200" rtl="0" algn="l">
              <a:lnSpc>
                <a:spcPct val="90000"/>
              </a:lnSpc>
              <a:spcBef>
                <a:spcPts val="1000"/>
              </a:spcBef>
              <a:spcAft>
                <a:spcPts val="0"/>
              </a:spcAft>
              <a:buClr>
                <a:schemeClr val="lt1"/>
              </a:buClr>
              <a:buSzPct val="142857"/>
              <a:buNone/>
            </a:pPr>
            <a:r>
              <a:rPr lang="en-US"/>
              <a:t>X. Appendix C: AVAV / KTOS Acquisition Supporting Materials</a:t>
            </a:r>
            <a:endParaRPr/>
          </a:p>
        </p:txBody>
      </p:sp>
      <p:sp>
        <p:nvSpPr>
          <p:cNvPr id="1859" name="Google Shape;1859;p8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860" name="Google Shape;1860;p85"/>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228600" lvl="0" marL="457200" rtl="0" algn="r">
              <a:lnSpc>
                <a:spcPct val="90000"/>
              </a:lnSpc>
              <a:spcBef>
                <a:spcPts val="1000"/>
              </a:spcBef>
              <a:spcAft>
                <a:spcPts val="0"/>
              </a:spcAft>
              <a:buClr>
                <a:srgbClr val="7B7B7B"/>
              </a:buClr>
              <a:buSzPts val="800"/>
              <a:buNone/>
            </a:pPr>
            <a:r>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4" name="Shape 1864"/>
        <p:cNvGrpSpPr/>
        <p:nvPr/>
      </p:nvGrpSpPr>
      <p:grpSpPr>
        <a:xfrm>
          <a:off x="0" y="0"/>
          <a:ext cx="0" cy="0"/>
          <a:chOff x="0" y="0"/>
          <a:chExt cx="0" cy="0"/>
        </a:xfrm>
      </p:grpSpPr>
      <p:sp>
        <p:nvSpPr>
          <p:cNvPr id="1865" name="Google Shape;1865;p86"/>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a:solidFill>
                  <a:srgbClr val="0F2241"/>
                </a:solidFill>
              </a:rPr>
              <a:t>KTOS/AVAV Acquisition Model</a:t>
            </a:r>
            <a:endParaRPr/>
          </a:p>
        </p:txBody>
      </p:sp>
      <p:sp>
        <p:nvSpPr>
          <p:cNvPr id="1866" name="Google Shape;1866;p86"/>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t/>
            </a:r>
            <a:endParaRPr/>
          </a:p>
        </p:txBody>
      </p:sp>
      <p:sp>
        <p:nvSpPr>
          <p:cNvPr id="1867" name="Google Shape;1867;p8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868" name="Google Shape;1868;p86"/>
          <p:cNvPicPr preferRelativeResize="0"/>
          <p:nvPr/>
        </p:nvPicPr>
        <p:blipFill rotWithShape="1">
          <a:blip r:embed="rId3">
            <a:alphaModFix/>
          </a:blip>
          <a:srcRect b="0" l="0" r="0" t="0"/>
          <a:stretch/>
        </p:blipFill>
        <p:spPr>
          <a:xfrm>
            <a:off x="2044219" y="1348160"/>
            <a:ext cx="6743952" cy="3947171"/>
          </a:xfrm>
          <a:prstGeom prst="rect">
            <a:avLst/>
          </a:prstGeom>
          <a:noFill/>
          <a:ln>
            <a:noFill/>
          </a:ln>
        </p:spPr>
      </p:pic>
      <p:sp>
        <p:nvSpPr>
          <p:cNvPr id="1869" name="Google Shape;1869;p86"/>
          <p:cNvSpPr txBox="1"/>
          <p:nvPr/>
        </p:nvSpPr>
        <p:spPr>
          <a:xfrm>
            <a:off x="228599" y="1348160"/>
            <a:ext cx="1688390" cy="37087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CDFF"/>
                </a:solidFill>
                <a:latin typeface="Arial"/>
                <a:ea typeface="Arial"/>
                <a:cs typeface="Arial"/>
                <a:sym typeface="Arial"/>
              </a:rPr>
              <a:t>Key Assumptions:</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Key synergies derived from cross selling capabilities and increased leverage with U.S. Government/DoD in PF structure </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Additional synergies in reduced R&amp;D spend following consolidation across the two companies </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600,000 shares of AVAV issued for transaction, current trading premium makes stock acquisition attractive from AVAV perspective</a:t>
            </a:r>
            <a:endParaRPr/>
          </a:p>
        </p:txBody>
      </p:sp>
      <p:sp>
        <p:nvSpPr>
          <p:cNvPr id="1870" name="Google Shape;1870;p86"/>
          <p:cNvSpPr/>
          <p:nvPr/>
        </p:nvSpPr>
        <p:spPr>
          <a:xfrm>
            <a:off x="1975979" y="4844954"/>
            <a:ext cx="6871182" cy="545910"/>
          </a:xfrm>
          <a:prstGeom prst="rect">
            <a:avLst/>
          </a:prstGeom>
          <a:noFill/>
          <a:ln cap="flat" cmpd="sng" w="254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sp>
        <p:nvSpPr>
          <p:cNvPr id="1875" name="Google Shape;1875;p87"/>
          <p:cNvSpPr txBox="1"/>
          <p:nvPr>
            <p:ph idx="1" type="body"/>
          </p:nvPr>
        </p:nvSpPr>
        <p:spPr>
          <a:xfrm>
            <a:off x="228599" y="1005039"/>
            <a:ext cx="8841142"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t>The new AVAV, combining unmatched innovation, diverse products, and a proven track record, is the ideal partner for contractors seeking cutting-edge solutions</a:t>
            </a:r>
            <a:endParaRPr/>
          </a:p>
        </p:txBody>
      </p:sp>
      <p:sp>
        <p:nvSpPr>
          <p:cNvPr id="1876" name="Google Shape;1876;p87"/>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a:solidFill>
                  <a:srgbClr val="0F2241"/>
                </a:solidFill>
              </a:rPr>
              <a:t>Why The New AVAV/KTOS Will Win Contracts</a:t>
            </a:r>
            <a:endParaRPr/>
          </a:p>
        </p:txBody>
      </p:sp>
      <p:sp>
        <p:nvSpPr>
          <p:cNvPr id="1877" name="Google Shape;1877;p87"/>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i="1" lang="en-US">
                <a:solidFill>
                  <a:schemeClr val="dk2"/>
                </a:solidFill>
              </a:rPr>
              <a:t>Sources: Company Filings</a:t>
            </a:r>
            <a:endParaRPr/>
          </a:p>
        </p:txBody>
      </p:sp>
      <p:sp>
        <p:nvSpPr>
          <p:cNvPr id="1878" name="Google Shape;1878;p8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879" name="Google Shape;1879;p87"/>
          <p:cNvSpPr txBox="1"/>
          <p:nvPr/>
        </p:nvSpPr>
        <p:spPr>
          <a:xfrm>
            <a:off x="4572000" y="1724402"/>
            <a:ext cx="4497741" cy="723275"/>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AVAV now offers a complete portfolio of unmanned systems, including UAVs, UGVs, and advanced autonomous technologies, catering to a variety of industries</a:t>
            </a:r>
            <a:endParaRPr/>
          </a:p>
          <a:p>
            <a:pPr indent="-171450" lvl="0" marL="171450" marR="0" rtl="0" algn="l">
              <a:lnSpc>
                <a:spcPct val="100000"/>
              </a:lnSpc>
              <a:spcBef>
                <a:spcPts val="60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Ability to customize solutions to meet specific operational requirements, whether its for surveillance, reconnaissance, logistics or commercial uses</a:t>
            </a:r>
            <a:endParaRPr/>
          </a:p>
        </p:txBody>
      </p:sp>
      <p:sp>
        <p:nvSpPr>
          <p:cNvPr id="1880" name="Google Shape;1880;p87"/>
          <p:cNvSpPr txBox="1"/>
          <p:nvPr/>
        </p:nvSpPr>
        <p:spPr>
          <a:xfrm>
            <a:off x="4634974" y="3975410"/>
            <a:ext cx="4434767" cy="723275"/>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Combing KTOS’ state-of-the-art UxS with AVAV’s next-gen UAV systems means contractors gain access to the most advanced autonomous systems on the market </a:t>
            </a:r>
            <a:endParaRPr/>
          </a:p>
          <a:p>
            <a:pPr indent="-171450" lvl="0" marL="171450" marR="0" rtl="0" algn="l">
              <a:lnSpc>
                <a:spcPct val="100000"/>
              </a:lnSpc>
              <a:spcBef>
                <a:spcPts val="60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With a strong commitment to R&amp;D, the new AVAV will continue to lead in technological advancements that offer contractors future-proof solutions</a:t>
            </a:r>
            <a:endParaRPr/>
          </a:p>
        </p:txBody>
      </p:sp>
      <p:sp>
        <p:nvSpPr>
          <p:cNvPr id="1881" name="Google Shape;1881;p87"/>
          <p:cNvSpPr txBox="1"/>
          <p:nvPr/>
        </p:nvSpPr>
        <p:spPr>
          <a:xfrm>
            <a:off x="4634974" y="2857652"/>
            <a:ext cx="4328404" cy="723275"/>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The combined companies bring decades of experience serving the U.S. military, defense contractors, and international agencies</a:t>
            </a:r>
            <a:endParaRPr/>
          </a:p>
          <a:p>
            <a:pPr indent="-171450" lvl="0" marL="171450" marR="0" rtl="0" algn="l">
              <a:lnSpc>
                <a:spcPct val="100000"/>
              </a:lnSpc>
              <a:spcBef>
                <a:spcPts val="60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AVAV has secured key contracts in military defense, intelligence operations, and commercial industries, demonstrating reliability and trust</a:t>
            </a:r>
            <a:endParaRPr/>
          </a:p>
        </p:txBody>
      </p:sp>
      <p:sp>
        <p:nvSpPr>
          <p:cNvPr id="1882" name="Google Shape;1882;p87"/>
          <p:cNvSpPr/>
          <p:nvPr/>
        </p:nvSpPr>
        <p:spPr>
          <a:xfrm>
            <a:off x="350835" y="1711285"/>
            <a:ext cx="2144009" cy="690748"/>
          </a:xfrm>
          <a:prstGeom prst="homePlate">
            <a:avLst>
              <a:gd fmla="val 50000" name="adj"/>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Comprehensive Solutions for Diverse Needs</a:t>
            </a:r>
            <a:endParaRPr/>
          </a:p>
        </p:txBody>
      </p:sp>
      <p:sp>
        <p:nvSpPr>
          <p:cNvPr id="1883" name="Google Shape;1883;p87"/>
          <p:cNvSpPr/>
          <p:nvPr/>
        </p:nvSpPr>
        <p:spPr>
          <a:xfrm>
            <a:off x="350834" y="2840020"/>
            <a:ext cx="2144009" cy="690748"/>
          </a:xfrm>
          <a:prstGeom prst="homePlate">
            <a:avLst>
              <a:gd fmla="val 50000" name="adj"/>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Trust and Reputation</a:t>
            </a:r>
            <a:endParaRPr/>
          </a:p>
        </p:txBody>
      </p:sp>
      <p:sp>
        <p:nvSpPr>
          <p:cNvPr id="1884" name="Google Shape;1884;p87"/>
          <p:cNvSpPr/>
          <p:nvPr/>
        </p:nvSpPr>
        <p:spPr>
          <a:xfrm>
            <a:off x="376282" y="3989825"/>
            <a:ext cx="2144009" cy="690748"/>
          </a:xfrm>
          <a:prstGeom prst="homePlate">
            <a:avLst>
              <a:gd fmla="val 50000" name="adj"/>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Advanced Technologies</a:t>
            </a:r>
            <a:endParaRPr/>
          </a:p>
        </p:txBody>
      </p:sp>
      <p:sp>
        <p:nvSpPr>
          <p:cNvPr id="1885" name="Google Shape;1885;p87"/>
          <p:cNvSpPr/>
          <p:nvPr/>
        </p:nvSpPr>
        <p:spPr>
          <a:xfrm>
            <a:off x="376282" y="5168257"/>
            <a:ext cx="2118562" cy="690748"/>
          </a:xfrm>
          <a:prstGeom prst="homePlate">
            <a:avLst>
              <a:gd fmla="val 50000" name="adj"/>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Cost Efficiency and Competitive Pricing</a:t>
            </a:r>
            <a:endParaRPr/>
          </a:p>
        </p:txBody>
      </p:sp>
      <p:sp>
        <p:nvSpPr>
          <p:cNvPr id="1886" name="Google Shape;1886;p87"/>
          <p:cNvSpPr/>
          <p:nvPr/>
        </p:nvSpPr>
        <p:spPr>
          <a:xfrm>
            <a:off x="2512304" y="1642304"/>
            <a:ext cx="349956" cy="831746"/>
          </a:xfrm>
          <a:prstGeom prst="leftBrace">
            <a:avLst>
              <a:gd fmla="val 8333" name="adj1"/>
              <a:gd fmla="val 50000" name="adj2"/>
            </a:avLst>
          </a:prstGeom>
          <a:noFill/>
          <a:ln cap="flat" cmpd="sng" w="9525">
            <a:solidFill>
              <a:srgbClr val="0F21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87" name="Google Shape;1887;p87"/>
          <p:cNvSpPr/>
          <p:nvPr/>
        </p:nvSpPr>
        <p:spPr>
          <a:xfrm>
            <a:off x="2512304" y="2806738"/>
            <a:ext cx="349956" cy="761029"/>
          </a:xfrm>
          <a:prstGeom prst="leftBrace">
            <a:avLst>
              <a:gd fmla="val 8333" name="adj1"/>
              <a:gd fmla="val 50000" name="adj2"/>
            </a:avLst>
          </a:prstGeom>
          <a:noFill/>
          <a:ln cap="flat" cmpd="sng" w="9525">
            <a:solidFill>
              <a:srgbClr val="0F21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88" name="Google Shape;1888;p87"/>
          <p:cNvSpPr/>
          <p:nvPr/>
        </p:nvSpPr>
        <p:spPr>
          <a:xfrm>
            <a:off x="2520291" y="3929766"/>
            <a:ext cx="349956" cy="810865"/>
          </a:xfrm>
          <a:prstGeom prst="leftBrace">
            <a:avLst>
              <a:gd fmla="val 8333" name="adj1"/>
              <a:gd fmla="val 50000" name="adj2"/>
            </a:avLst>
          </a:prstGeom>
          <a:noFill/>
          <a:ln cap="flat" cmpd="sng" w="9525">
            <a:solidFill>
              <a:srgbClr val="0F21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89" name="Google Shape;1889;p87"/>
          <p:cNvSpPr/>
          <p:nvPr/>
        </p:nvSpPr>
        <p:spPr>
          <a:xfrm>
            <a:off x="2494844" y="5106311"/>
            <a:ext cx="349956" cy="800416"/>
          </a:xfrm>
          <a:prstGeom prst="leftBrace">
            <a:avLst>
              <a:gd fmla="val 8333" name="adj1"/>
              <a:gd fmla="val 50000" name="adj2"/>
            </a:avLst>
          </a:prstGeom>
          <a:noFill/>
          <a:ln cap="flat" cmpd="sng" w="9525">
            <a:solidFill>
              <a:srgbClr val="0F213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890" name="Google Shape;1890;p87"/>
          <p:cNvSpPr txBox="1"/>
          <p:nvPr/>
        </p:nvSpPr>
        <p:spPr>
          <a:xfrm>
            <a:off x="2835802" y="1716708"/>
            <a:ext cx="1673226" cy="369332"/>
          </a:xfrm>
          <a:prstGeom prst="rect">
            <a:avLst/>
          </a:prstGeom>
          <a:noFill/>
          <a:ln cap="flat" cmpd="sng" w="9525">
            <a:solidFill>
              <a:srgbClr val="0F213F"/>
            </a:solidFill>
            <a:prstDash val="dash"/>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End-to-End Unmanned Systems</a:t>
            </a:r>
            <a:endParaRPr/>
          </a:p>
        </p:txBody>
      </p:sp>
      <p:sp>
        <p:nvSpPr>
          <p:cNvPr id="1891" name="Google Shape;1891;p87"/>
          <p:cNvSpPr txBox="1"/>
          <p:nvPr/>
        </p:nvSpPr>
        <p:spPr>
          <a:xfrm>
            <a:off x="2835802" y="2152756"/>
            <a:ext cx="1673226" cy="230832"/>
          </a:xfrm>
          <a:prstGeom prst="rect">
            <a:avLst/>
          </a:prstGeom>
          <a:noFill/>
          <a:ln cap="flat" cmpd="sng" w="9525">
            <a:solidFill>
              <a:srgbClr val="0F213F"/>
            </a:solidFill>
            <a:prstDash val="dash"/>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Tailored Solutions</a:t>
            </a:r>
            <a:endParaRPr/>
          </a:p>
        </p:txBody>
      </p:sp>
      <p:sp>
        <p:nvSpPr>
          <p:cNvPr id="1892" name="Google Shape;1892;p87"/>
          <p:cNvSpPr txBox="1"/>
          <p:nvPr/>
        </p:nvSpPr>
        <p:spPr>
          <a:xfrm>
            <a:off x="2862260" y="2867779"/>
            <a:ext cx="1646768" cy="369332"/>
          </a:xfrm>
          <a:prstGeom prst="rect">
            <a:avLst/>
          </a:prstGeom>
          <a:noFill/>
          <a:ln cap="flat" cmpd="sng" w="9525">
            <a:solidFill>
              <a:srgbClr val="0F213F"/>
            </a:solidFill>
            <a:prstDash val="dash"/>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Trusted by Governments and Militaries</a:t>
            </a:r>
            <a:endParaRPr/>
          </a:p>
        </p:txBody>
      </p:sp>
      <p:sp>
        <p:nvSpPr>
          <p:cNvPr id="1893" name="Google Shape;1893;p87"/>
          <p:cNvSpPr txBox="1"/>
          <p:nvPr/>
        </p:nvSpPr>
        <p:spPr>
          <a:xfrm>
            <a:off x="2862260" y="3284587"/>
            <a:ext cx="1646768" cy="230832"/>
          </a:xfrm>
          <a:prstGeom prst="rect">
            <a:avLst/>
          </a:prstGeom>
          <a:noFill/>
          <a:ln cap="flat" cmpd="sng" w="9525">
            <a:solidFill>
              <a:srgbClr val="0F213F"/>
            </a:solidFill>
            <a:prstDash val="dash"/>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Successful Past Contracts</a:t>
            </a:r>
            <a:endParaRPr/>
          </a:p>
        </p:txBody>
      </p:sp>
      <p:sp>
        <p:nvSpPr>
          <p:cNvPr id="1894" name="Google Shape;1894;p87"/>
          <p:cNvSpPr txBox="1"/>
          <p:nvPr/>
        </p:nvSpPr>
        <p:spPr>
          <a:xfrm>
            <a:off x="2803751" y="4020528"/>
            <a:ext cx="1705276" cy="369332"/>
          </a:xfrm>
          <a:prstGeom prst="rect">
            <a:avLst/>
          </a:prstGeom>
          <a:noFill/>
          <a:ln cap="flat" cmpd="sng" w="9525">
            <a:solidFill>
              <a:srgbClr val="0F213F"/>
            </a:solidFill>
            <a:prstDash val="dash"/>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Cutting-Edge UxS Technologies</a:t>
            </a:r>
            <a:endParaRPr/>
          </a:p>
        </p:txBody>
      </p:sp>
      <p:sp>
        <p:nvSpPr>
          <p:cNvPr id="1895" name="Google Shape;1895;p87"/>
          <p:cNvSpPr txBox="1"/>
          <p:nvPr/>
        </p:nvSpPr>
        <p:spPr>
          <a:xfrm>
            <a:off x="2803751" y="4429378"/>
            <a:ext cx="1705276" cy="230832"/>
          </a:xfrm>
          <a:prstGeom prst="rect">
            <a:avLst/>
          </a:prstGeom>
          <a:noFill/>
          <a:ln cap="flat" cmpd="sng" w="9525">
            <a:solidFill>
              <a:srgbClr val="0F213F"/>
            </a:solidFill>
            <a:prstDash val="dash"/>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Innovation Leadership</a:t>
            </a:r>
            <a:endParaRPr/>
          </a:p>
        </p:txBody>
      </p:sp>
      <p:sp>
        <p:nvSpPr>
          <p:cNvPr id="1896" name="Google Shape;1896;p87"/>
          <p:cNvSpPr txBox="1"/>
          <p:nvPr/>
        </p:nvSpPr>
        <p:spPr>
          <a:xfrm>
            <a:off x="2803751" y="5566962"/>
            <a:ext cx="1705276" cy="230832"/>
          </a:xfrm>
          <a:prstGeom prst="rect">
            <a:avLst/>
          </a:prstGeom>
          <a:noFill/>
          <a:ln cap="flat" cmpd="sng" w="9525">
            <a:solidFill>
              <a:srgbClr val="0F213F"/>
            </a:solidFill>
            <a:prstDash val="dash"/>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Cost Synergies</a:t>
            </a:r>
            <a:endParaRPr/>
          </a:p>
        </p:txBody>
      </p:sp>
      <p:sp>
        <p:nvSpPr>
          <p:cNvPr id="1897" name="Google Shape;1897;p87"/>
          <p:cNvSpPr txBox="1"/>
          <p:nvPr/>
        </p:nvSpPr>
        <p:spPr>
          <a:xfrm>
            <a:off x="2803751" y="5221221"/>
            <a:ext cx="1705276" cy="230832"/>
          </a:xfrm>
          <a:prstGeom prst="rect">
            <a:avLst/>
          </a:prstGeom>
          <a:noFill/>
          <a:ln cap="flat" cmpd="sng" w="9525">
            <a:solidFill>
              <a:srgbClr val="0F213F"/>
            </a:solidFill>
            <a:prstDash val="dash"/>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900" u="none" cap="none" strike="noStrike">
                <a:solidFill>
                  <a:srgbClr val="000000"/>
                </a:solidFill>
                <a:latin typeface="Arial"/>
                <a:ea typeface="Arial"/>
                <a:cs typeface="Arial"/>
                <a:sym typeface="Arial"/>
              </a:rPr>
              <a:t>KTOS Cost Effective Approach </a:t>
            </a:r>
            <a:endParaRPr/>
          </a:p>
        </p:txBody>
      </p:sp>
      <p:sp>
        <p:nvSpPr>
          <p:cNvPr id="1898" name="Google Shape;1898;p87"/>
          <p:cNvSpPr txBox="1"/>
          <p:nvPr/>
        </p:nvSpPr>
        <p:spPr>
          <a:xfrm>
            <a:off x="4672958" y="5200622"/>
            <a:ext cx="4434767" cy="723275"/>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With a modified adoption of KTOS’s affordable mindset, AVAV can provide low cost and quality solutions</a:t>
            </a:r>
            <a:endParaRPr/>
          </a:p>
          <a:p>
            <a:pPr indent="-171450" lvl="0" marL="171450" marR="0" rtl="0" algn="l">
              <a:lnSpc>
                <a:spcPct val="100000"/>
              </a:lnSpc>
              <a:spcBef>
                <a:spcPts val="600"/>
              </a:spcBef>
              <a:spcAft>
                <a:spcPts val="0"/>
              </a:spcAft>
              <a:buClr>
                <a:srgbClr val="000000"/>
              </a:buClr>
              <a:buSzPts val="900"/>
              <a:buFont typeface="Arial"/>
              <a:buChar char="•"/>
            </a:pPr>
            <a:r>
              <a:rPr b="0" i="0" lang="en-US" sz="900" u="none" cap="none" strike="noStrike">
                <a:solidFill>
                  <a:srgbClr val="000000"/>
                </a:solidFill>
                <a:latin typeface="Arial"/>
                <a:ea typeface="Arial"/>
                <a:cs typeface="Arial"/>
                <a:sym typeface="Arial"/>
              </a:rPr>
              <a:t>Because of R&amp;D and supply chain synergies, the acquisition creates cost efficiencies that allow the new AVAV to provide competitive pricing on all contracts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88"/>
          <p:cNvSpPr txBox="1"/>
          <p:nvPr>
            <p:ph idx="1" type="body"/>
          </p:nvPr>
        </p:nvSpPr>
        <p:spPr>
          <a:xfrm>
            <a:off x="107574" y="1014004"/>
            <a:ext cx="8771965" cy="482700"/>
          </a:xfrm>
          <a:prstGeom prst="rect">
            <a:avLst/>
          </a:prstGeom>
          <a:noFill/>
          <a:ln>
            <a:noFill/>
          </a:ln>
        </p:spPr>
        <p:txBody>
          <a:bodyPr anchorCtr="0" anchor="t" bIns="45700" lIns="45700" spcFirstLastPara="1" rIns="45700" wrap="square" tIns="45700">
            <a:normAutofit/>
          </a:bodyPr>
          <a:lstStyle/>
          <a:p>
            <a:pPr indent="-228600" lvl="0" marL="457200" rtl="0" algn="l">
              <a:lnSpc>
                <a:spcPct val="100000"/>
              </a:lnSpc>
              <a:spcBef>
                <a:spcPts val="0"/>
              </a:spcBef>
              <a:spcAft>
                <a:spcPts val="0"/>
              </a:spcAft>
              <a:buClr>
                <a:srgbClr val="5A6E8C"/>
              </a:buClr>
              <a:buSzPts val="1300"/>
              <a:buNone/>
            </a:pPr>
            <a:r>
              <a:rPr lang="en-US" sz="1000">
                <a:latin typeface="Arial"/>
                <a:ea typeface="Arial"/>
                <a:cs typeface="Arial"/>
                <a:sym typeface="Arial"/>
              </a:rPr>
              <a:t>AeroVironment’s uncrewed aircraft systems, loitering munitions systems, and AI systems possess attractive expansion possibilities, offering the opportunity to enter emerging demands  </a:t>
            </a:r>
            <a:endParaRPr>
              <a:latin typeface="Arial"/>
              <a:ea typeface="Arial"/>
              <a:cs typeface="Arial"/>
              <a:sym typeface="Arial"/>
            </a:endParaRPr>
          </a:p>
        </p:txBody>
      </p:sp>
      <p:sp>
        <p:nvSpPr>
          <p:cNvPr id="1904" name="Google Shape;1904;p88"/>
          <p:cNvSpPr txBox="1"/>
          <p:nvPr>
            <p:ph idx="2" type="body"/>
          </p:nvPr>
        </p:nvSpPr>
        <p:spPr>
          <a:xfrm>
            <a:off x="-31386" y="508305"/>
            <a:ext cx="6861175" cy="482600"/>
          </a:xfrm>
          <a:prstGeom prst="rect">
            <a:avLst/>
          </a:prstGeom>
          <a:noFill/>
          <a:ln>
            <a:noFill/>
          </a:ln>
        </p:spPr>
        <p:txBody>
          <a:bodyPr anchorCtr="0" anchor="b" bIns="45700" lIns="45700" spcFirstLastPara="1" rIns="45700" wrap="square" tIns="45700">
            <a:normAutofit/>
          </a:bodyPr>
          <a:lstStyle/>
          <a:p>
            <a:pPr indent="-228600" lvl="0" marL="457200" rtl="0" algn="l">
              <a:lnSpc>
                <a:spcPct val="100000"/>
              </a:lnSpc>
              <a:spcBef>
                <a:spcPts val="0"/>
              </a:spcBef>
              <a:spcAft>
                <a:spcPts val="0"/>
              </a:spcAft>
              <a:buClr>
                <a:schemeClr val="dk2"/>
              </a:buClr>
              <a:buSzPts val="2000"/>
              <a:buNone/>
            </a:pPr>
            <a:r>
              <a:rPr lang="en-US" sz="2200"/>
              <a:t>Expansion Into Existing Markets</a:t>
            </a:r>
            <a:endParaRPr sz="2200"/>
          </a:p>
        </p:txBody>
      </p:sp>
      <p:sp>
        <p:nvSpPr>
          <p:cNvPr id="1905" name="Google Shape;1905;p88"/>
          <p:cNvSpPr txBox="1"/>
          <p:nvPr>
            <p:ph idx="3" type="body"/>
          </p:nvPr>
        </p:nvSpPr>
        <p:spPr>
          <a:xfrm>
            <a:off x="938254" y="6268364"/>
            <a:ext cx="7356468" cy="482600"/>
          </a:xfrm>
          <a:prstGeom prst="rect">
            <a:avLst/>
          </a:prstGeom>
          <a:noFill/>
          <a:ln>
            <a:noFill/>
          </a:ln>
        </p:spPr>
        <p:txBody>
          <a:bodyPr anchorCtr="0" anchor="t" bIns="0" lIns="45700" spcFirstLastPara="1" rIns="45700" wrap="square" tIns="0">
            <a:normAutofit/>
          </a:bodyPr>
          <a:lstStyle/>
          <a:p>
            <a:pPr indent="-228600" lvl="0" marL="457200" rtl="0" algn="l">
              <a:lnSpc>
                <a:spcPct val="90000"/>
              </a:lnSpc>
              <a:spcBef>
                <a:spcPts val="0"/>
              </a:spcBef>
              <a:spcAft>
                <a:spcPts val="0"/>
              </a:spcAft>
              <a:buClr>
                <a:schemeClr val="dk1"/>
              </a:buClr>
              <a:buSzPts val="800"/>
              <a:buNone/>
            </a:pPr>
            <a:r>
              <a:rPr lang="en-US">
                <a:solidFill>
                  <a:srgbClr val="595959"/>
                </a:solidFill>
              </a:rPr>
              <a:t>Source: Company Filings </a:t>
            </a:r>
            <a:endParaRPr>
              <a:solidFill>
                <a:srgbClr val="595959"/>
              </a:solidFill>
            </a:endParaRPr>
          </a:p>
        </p:txBody>
      </p:sp>
      <p:sp>
        <p:nvSpPr>
          <p:cNvPr id="1906" name="Google Shape;1906;p8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1907" name="Google Shape;1907;p88"/>
          <p:cNvSpPr/>
          <p:nvPr/>
        </p:nvSpPr>
        <p:spPr>
          <a:xfrm>
            <a:off x="218154" y="2760823"/>
            <a:ext cx="1048012" cy="1061534"/>
          </a:xfrm>
          <a:prstGeom prst="flowChartProcess">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Uncrewed</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Aircraft Systems</a:t>
            </a:r>
            <a:endParaRPr b="0" i="0" sz="1200" u="none" cap="none" strike="noStrike">
              <a:solidFill>
                <a:schemeClr val="lt1"/>
              </a:solidFill>
              <a:latin typeface="Arial"/>
              <a:ea typeface="Arial"/>
              <a:cs typeface="Arial"/>
              <a:sym typeface="Arial"/>
            </a:endParaRPr>
          </a:p>
        </p:txBody>
      </p:sp>
      <p:sp>
        <p:nvSpPr>
          <p:cNvPr id="1908" name="Google Shape;1908;p88"/>
          <p:cNvSpPr/>
          <p:nvPr/>
        </p:nvSpPr>
        <p:spPr>
          <a:xfrm>
            <a:off x="218154" y="3967187"/>
            <a:ext cx="1048013" cy="1061534"/>
          </a:xfrm>
          <a:prstGeom prst="flowChartProcess">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Loitering Munitions</a:t>
            </a:r>
            <a:endParaRPr b="0" i="0" sz="1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Systems</a:t>
            </a:r>
            <a:endParaRPr b="0" i="0" sz="1200" u="none" cap="none" strike="noStrike">
              <a:solidFill>
                <a:schemeClr val="lt1"/>
              </a:solidFill>
              <a:latin typeface="Arial"/>
              <a:ea typeface="Arial"/>
              <a:cs typeface="Arial"/>
              <a:sym typeface="Arial"/>
            </a:endParaRPr>
          </a:p>
        </p:txBody>
      </p:sp>
      <p:sp>
        <p:nvSpPr>
          <p:cNvPr id="1909" name="Google Shape;1909;p88"/>
          <p:cNvSpPr/>
          <p:nvPr/>
        </p:nvSpPr>
        <p:spPr>
          <a:xfrm>
            <a:off x="218155" y="5173551"/>
            <a:ext cx="1048013" cy="1061534"/>
          </a:xfrm>
          <a:prstGeom prst="flowChartProcess">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AI Systems</a:t>
            </a:r>
            <a:endParaRPr b="0" i="0" sz="1200" u="none" cap="none" strike="noStrike">
              <a:solidFill>
                <a:schemeClr val="lt1"/>
              </a:solidFill>
              <a:latin typeface="Arial"/>
              <a:ea typeface="Arial"/>
              <a:cs typeface="Arial"/>
              <a:sym typeface="Arial"/>
            </a:endParaRPr>
          </a:p>
        </p:txBody>
      </p:sp>
      <p:sp>
        <p:nvSpPr>
          <p:cNvPr id="1910" name="Google Shape;1910;p88"/>
          <p:cNvSpPr/>
          <p:nvPr/>
        </p:nvSpPr>
        <p:spPr>
          <a:xfrm>
            <a:off x="1367625" y="2523029"/>
            <a:ext cx="2312502" cy="237794"/>
          </a:xfrm>
          <a:prstGeom prst="flowChartProcess">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Industry Trend</a:t>
            </a:r>
            <a:endParaRPr b="0" i="0" sz="1200" u="none" cap="none" strike="noStrike">
              <a:solidFill>
                <a:schemeClr val="lt1"/>
              </a:solidFill>
              <a:latin typeface="Arial"/>
              <a:ea typeface="Arial"/>
              <a:cs typeface="Arial"/>
              <a:sym typeface="Arial"/>
            </a:endParaRPr>
          </a:p>
        </p:txBody>
      </p:sp>
      <p:sp>
        <p:nvSpPr>
          <p:cNvPr id="1911" name="Google Shape;1911;p88"/>
          <p:cNvSpPr/>
          <p:nvPr/>
        </p:nvSpPr>
        <p:spPr>
          <a:xfrm>
            <a:off x="3992880" y="2524689"/>
            <a:ext cx="2312503" cy="237794"/>
          </a:xfrm>
          <a:prstGeom prst="flowChartProcess">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AeroVironment Strategy</a:t>
            </a:r>
            <a:endParaRPr b="0" i="0" sz="1200" u="none" cap="none" strike="noStrike">
              <a:solidFill>
                <a:schemeClr val="lt1"/>
              </a:solidFill>
              <a:latin typeface="Arial"/>
              <a:ea typeface="Arial"/>
              <a:cs typeface="Arial"/>
              <a:sym typeface="Arial"/>
            </a:endParaRPr>
          </a:p>
        </p:txBody>
      </p:sp>
      <p:sp>
        <p:nvSpPr>
          <p:cNvPr id="1912" name="Google Shape;1912;p88"/>
          <p:cNvSpPr/>
          <p:nvPr/>
        </p:nvSpPr>
        <p:spPr>
          <a:xfrm>
            <a:off x="6613343" y="2523029"/>
            <a:ext cx="2312503" cy="237794"/>
          </a:xfrm>
          <a:prstGeom prst="flowChartProcess">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Arial"/>
                <a:ea typeface="Arial"/>
                <a:cs typeface="Arial"/>
                <a:sym typeface="Arial"/>
              </a:rPr>
              <a:t>Acquisition Rationale</a:t>
            </a:r>
            <a:endParaRPr b="0" i="0" sz="1200" u="none" cap="none" strike="noStrike">
              <a:solidFill>
                <a:schemeClr val="lt1"/>
              </a:solidFill>
              <a:latin typeface="Arial"/>
              <a:ea typeface="Arial"/>
              <a:cs typeface="Arial"/>
              <a:sym typeface="Arial"/>
            </a:endParaRPr>
          </a:p>
        </p:txBody>
      </p:sp>
      <p:cxnSp>
        <p:nvCxnSpPr>
          <p:cNvPr id="1913" name="Google Shape;1913;p88"/>
          <p:cNvCxnSpPr/>
          <p:nvPr/>
        </p:nvCxnSpPr>
        <p:spPr>
          <a:xfrm>
            <a:off x="218154" y="3889986"/>
            <a:ext cx="8707692" cy="0"/>
          </a:xfrm>
          <a:prstGeom prst="straightConnector1">
            <a:avLst/>
          </a:prstGeom>
          <a:noFill/>
          <a:ln cap="flat" cmpd="sng" w="19050">
            <a:solidFill>
              <a:schemeClr val="dk2"/>
            </a:solidFill>
            <a:prstDash val="dash"/>
            <a:miter lim="800000"/>
            <a:headEnd len="sm" w="sm" type="none"/>
            <a:tailEnd len="sm" w="sm" type="none"/>
          </a:ln>
        </p:spPr>
      </p:cxnSp>
      <p:cxnSp>
        <p:nvCxnSpPr>
          <p:cNvPr id="1914" name="Google Shape;1914;p88"/>
          <p:cNvCxnSpPr/>
          <p:nvPr/>
        </p:nvCxnSpPr>
        <p:spPr>
          <a:xfrm>
            <a:off x="228599" y="5095365"/>
            <a:ext cx="8697247" cy="0"/>
          </a:xfrm>
          <a:prstGeom prst="straightConnector1">
            <a:avLst/>
          </a:prstGeom>
          <a:noFill/>
          <a:ln cap="flat" cmpd="sng" w="19050">
            <a:solidFill>
              <a:schemeClr val="dk2"/>
            </a:solidFill>
            <a:prstDash val="dash"/>
            <a:miter lim="800000"/>
            <a:headEnd len="sm" w="sm" type="none"/>
            <a:tailEnd len="sm" w="sm" type="none"/>
          </a:ln>
        </p:spPr>
      </p:cxnSp>
      <p:sp>
        <p:nvSpPr>
          <p:cNvPr id="1915" name="Google Shape;1915;p88"/>
          <p:cNvSpPr txBox="1"/>
          <p:nvPr/>
        </p:nvSpPr>
        <p:spPr>
          <a:xfrm>
            <a:off x="461346" y="1468351"/>
            <a:ext cx="8310283" cy="861734"/>
          </a:xfrm>
          <a:prstGeom prst="rect">
            <a:avLst/>
          </a:prstGeom>
          <a:noFill/>
          <a:ln cap="flat" cmpd="sng" w="19050">
            <a:solidFill>
              <a:schemeClr val="dk2"/>
            </a:solidFill>
            <a:prstDash val="dash"/>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212529"/>
                </a:solidFill>
                <a:highlight>
                  <a:srgbClr val="FFFFFF"/>
                </a:highlight>
                <a:latin typeface="Arial"/>
                <a:ea typeface="Arial"/>
                <a:cs typeface="Arial"/>
                <a:sym typeface="Arial"/>
              </a:rPr>
              <a:t>“We believe focused R&amp;D investments will allow us to deliver innovative new products and services that address market needs within and outside of our current target markets by enabling us to create new opportunities for growth. We view strategic partnerships as a means by which to further the reach of our innovative solutions by accessing new markets, customers, and complementary capabilities. We also consider acquisitions as a method to obtain valuable products, capabilities or technologies that can further enable our growth strategy.”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000"/>
              <a:buFont typeface="Arial"/>
              <a:buNone/>
            </a:pPr>
            <a:r>
              <a:rPr b="1" i="0" lang="en-US" sz="1000" u="none" cap="none" strike="noStrike">
                <a:solidFill>
                  <a:srgbClr val="212529"/>
                </a:solidFill>
                <a:highlight>
                  <a:srgbClr val="FFFFFF"/>
                </a:highlight>
                <a:latin typeface="Arial"/>
                <a:ea typeface="Arial"/>
                <a:cs typeface="Arial"/>
                <a:sym typeface="Arial"/>
              </a:rPr>
              <a:t>- AeroVironment 10-K</a:t>
            </a:r>
            <a:endParaRPr b="0" i="0" sz="1400" u="none" cap="none" strike="noStrike">
              <a:solidFill>
                <a:srgbClr val="000000"/>
              </a:solidFill>
              <a:latin typeface="Arial"/>
              <a:ea typeface="Arial"/>
              <a:cs typeface="Arial"/>
              <a:sym typeface="Arial"/>
            </a:endParaRPr>
          </a:p>
        </p:txBody>
      </p:sp>
      <p:sp>
        <p:nvSpPr>
          <p:cNvPr id="1916" name="Google Shape;1916;p88"/>
          <p:cNvSpPr txBox="1"/>
          <p:nvPr/>
        </p:nvSpPr>
        <p:spPr>
          <a:xfrm>
            <a:off x="1367625" y="2752109"/>
            <a:ext cx="2312502" cy="116955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Increasingly being equipped with </a:t>
            </a:r>
            <a:r>
              <a:rPr b="1" i="0" lang="en-US" sz="1000" u="none" cap="none" strike="noStrike">
                <a:solidFill>
                  <a:srgbClr val="000000"/>
                </a:solidFill>
                <a:latin typeface="Arial"/>
                <a:ea typeface="Arial"/>
                <a:cs typeface="Arial"/>
                <a:sym typeface="Arial"/>
              </a:rPr>
              <a:t>VTOL technology, faster engines, and advanced sensors </a:t>
            </a:r>
            <a:r>
              <a:rPr b="0" i="0" lang="en-US" sz="1000" u="none" cap="none" strike="noStrike">
                <a:solidFill>
                  <a:srgbClr val="000000"/>
                </a:solidFill>
                <a:latin typeface="Arial"/>
                <a:ea typeface="Arial"/>
                <a:cs typeface="Arial"/>
                <a:sym typeface="Arial"/>
              </a:rPr>
              <a:t>to enable faster operations and more precise data collection for both military and commercial applications</a:t>
            </a:r>
            <a:endParaRPr b="0" i="0" sz="1400" u="none" cap="none" strike="noStrike">
              <a:solidFill>
                <a:srgbClr val="000000"/>
              </a:solidFill>
              <a:latin typeface="Arial"/>
              <a:ea typeface="Arial"/>
              <a:cs typeface="Arial"/>
              <a:sym typeface="Arial"/>
            </a:endParaRPr>
          </a:p>
        </p:txBody>
      </p:sp>
      <p:sp>
        <p:nvSpPr>
          <p:cNvPr id="1917" name="Google Shape;1917;p88"/>
          <p:cNvSpPr txBox="1"/>
          <p:nvPr/>
        </p:nvSpPr>
        <p:spPr>
          <a:xfrm>
            <a:off x="6602898" y="2778176"/>
            <a:ext cx="2322948" cy="1015663"/>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Expanding AVAV’s portfolio to </a:t>
            </a:r>
            <a:r>
              <a:rPr b="1" i="0" lang="en-US" sz="1000" u="none" cap="none" strike="noStrike">
                <a:solidFill>
                  <a:srgbClr val="000000"/>
                </a:solidFill>
                <a:latin typeface="Arial"/>
                <a:ea typeface="Arial"/>
                <a:cs typeface="Arial"/>
                <a:sym typeface="Arial"/>
              </a:rPr>
              <a:t>high-speed tactical drones capable of functioning as an autonomous wingman </a:t>
            </a:r>
            <a:r>
              <a:rPr b="0" i="0" lang="en-US" sz="1000" u="none" cap="none" strike="noStrike">
                <a:solidFill>
                  <a:srgbClr val="000000"/>
                </a:solidFill>
                <a:latin typeface="Arial"/>
                <a:ea typeface="Arial"/>
                <a:cs typeface="Arial"/>
                <a:sym typeface="Arial"/>
              </a:rPr>
              <a:t>would allow AVAV to penetrate an emerging market opportunity</a:t>
            </a:r>
            <a:endParaRPr b="0" i="0" sz="1400" u="none" cap="none" strike="noStrike">
              <a:solidFill>
                <a:srgbClr val="000000"/>
              </a:solidFill>
              <a:latin typeface="Arial"/>
              <a:ea typeface="Arial"/>
              <a:cs typeface="Arial"/>
              <a:sym typeface="Arial"/>
            </a:endParaRPr>
          </a:p>
        </p:txBody>
      </p:sp>
      <p:sp>
        <p:nvSpPr>
          <p:cNvPr id="1918" name="Google Shape;1918;p88"/>
          <p:cNvSpPr txBox="1"/>
          <p:nvPr/>
        </p:nvSpPr>
        <p:spPr>
          <a:xfrm>
            <a:off x="1381383" y="3939306"/>
            <a:ext cx="2312502" cy="86177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Increasing demand for the development of systems with real-time target identification, </a:t>
            </a:r>
            <a:r>
              <a:rPr b="1" i="0" lang="en-US" sz="1000" u="none" cap="none" strike="noStrike">
                <a:solidFill>
                  <a:srgbClr val="000000"/>
                </a:solidFill>
                <a:latin typeface="Arial"/>
                <a:ea typeface="Arial"/>
                <a:cs typeface="Arial"/>
                <a:sym typeface="Arial"/>
              </a:rPr>
              <a:t>cost-effectiveness</a:t>
            </a:r>
            <a:r>
              <a:rPr b="0" i="0" lang="en-US" sz="1000" u="none" cap="none" strike="noStrike">
                <a:solidFill>
                  <a:srgbClr val="000000"/>
                </a:solidFill>
                <a:latin typeface="Arial"/>
                <a:ea typeface="Arial"/>
                <a:cs typeface="Arial"/>
                <a:sym typeface="Arial"/>
              </a:rPr>
              <a:t>, and more efficient deployment</a:t>
            </a:r>
            <a:endParaRPr b="0" i="0" sz="1400" u="none" cap="none" strike="noStrike">
              <a:solidFill>
                <a:srgbClr val="000000"/>
              </a:solidFill>
              <a:latin typeface="Arial"/>
              <a:ea typeface="Arial"/>
              <a:cs typeface="Arial"/>
              <a:sym typeface="Arial"/>
            </a:endParaRPr>
          </a:p>
        </p:txBody>
      </p:sp>
      <p:sp>
        <p:nvSpPr>
          <p:cNvPr id="1919" name="Google Shape;1919;p88"/>
          <p:cNvSpPr txBox="1"/>
          <p:nvPr/>
        </p:nvSpPr>
        <p:spPr>
          <a:xfrm>
            <a:off x="3992880" y="3924436"/>
            <a:ext cx="2312502" cy="116955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Leveraging its advanced unmanned systems to support </a:t>
            </a:r>
            <a:r>
              <a:rPr b="1" i="0" lang="en-US" sz="1000" u="none" cap="none" strike="noStrike">
                <a:solidFill>
                  <a:srgbClr val="000000"/>
                </a:solidFill>
                <a:latin typeface="Arial"/>
                <a:ea typeface="Arial"/>
                <a:cs typeface="Arial"/>
                <a:sym typeface="Arial"/>
              </a:rPr>
              <a:t>U.S. defense initiatives, such as Army LASSO, and expand internationally</a:t>
            </a:r>
            <a:r>
              <a:rPr b="0" i="0" lang="en-US" sz="1000" u="none" cap="none" strike="noStrike">
                <a:solidFill>
                  <a:srgbClr val="000000"/>
                </a:solidFill>
                <a:latin typeface="Arial"/>
                <a:ea typeface="Arial"/>
                <a:cs typeface="Arial"/>
                <a:sym typeface="Arial"/>
              </a:rPr>
              <a:t>, offering cost-effective, scalable, and highly adaptable solutions</a:t>
            </a:r>
            <a:endParaRPr b="0" i="0" sz="800" u="none" cap="none" strike="noStrike">
              <a:solidFill>
                <a:srgbClr val="000000"/>
              </a:solidFill>
              <a:latin typeface="Arial"/>
              <a:ea typeface="Arial"/>
              <a:cs typeface="Arial"/>
              <a:sym typeface="Arial"/>
            </a:endParaRPr>
          </a:p>
        </p:txBody>
      </p:sp>
      <p:sp>
        <p:nvSpPr>
          <p:cNvPr id="1920" name="Google Shape;1920;p88"/>
          <p:cNvSpPr txBox="1"/>
          <p:nvPr/>
        </p:nvSpPr>
        <p:spPr>
          <a:xfrm>
            <a:off x="6613343" y="3924436"/>
            <a:ext cx="2312503" cy="116955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AVAV’s </a:t>
            </a:r>
            <a:r>
              <a:rPr b="1" i="0" lang="en-US" sz="1000" u="none" cap="none" strike="noStrike">
                <a:solidFill>
                  <a:srgbClr val="000000"/>
                </a:solidFill>
                <a:latin typeface="Arial"/>
                <a:ea typeface="Arial"/>
                <a:cs typeface="Arial"/>
                <a:sym typeface="Arial"/>
              </a:rPr>
              <a:t>Switchblade 300 and 600 </a:t>
            </a:r>
            <a:r>
              <a:rPr b="0" i="0" lang="en-US" sz="1000" u="none" cap="none" strike="noStrike">
                <a:solidFill>
                  <a:srgbClr val="000000"/>
                </a:solidFill>
                <a:latin typeface="Arial"/>
                <a:ea typeface="Arial"/>
                <a:cs typeface="Arial"/>
                <a:sym typeface="Arial"/>
              </a:rPr>
              <a:t>were found to be overly expensive for operations being performed in Ukraine; acquiring a company that specializes in cost-effective LMS would allow AVAV to better compete in cost-sensitive markets</a:t>
            </a:r>
            <a:endParaRPr b="0" i="0" sz="1400" u="none" cap="none" strike="noStrike">
              <a:solidFill>
                <a:srgbClr val="000000"/>
              </a:solidFill>
              <a:latin typeface="Arial"/>
              <a:ea typeface="Arial"/>
              <a:cs typeface="Arial"/>
              <a:sym typeface="Arial"/>
            </a:endParaRPr>
          </a:p>
        </p:txBody>
      </p:sp>
      <p:sp>
        <p:nvSpPr>
          <p:cNvPr id="1921" name="Google Shape;1921;p88"/>
          <p:cNvSpPr txBox="1"/>
          <p:nvPr/>
        </p:nvSpPr>
        <p:spPr>
          <a:xfrm>
            <a:off x="1381383" y="5135719"/>
            <a:ext cx="2312502" cy="1015663"/>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Uncrewed aircraft systems and loitering munitions systems are becoming more dependent on </a:t>
            </a:r>
            <a:r>
              <a:rPr b="1" i="0" lang="en-US" sz="1000" u="none" cap="none" strike="noStrike">
                <a:solidFill>
                  <a:srgbClr val="000000"/>
                </a:solidFill>
                <a:latin typeface="Arial"/>
                <a:ea typeface="Arial"/>
                <a:cs typeface="Arial"/>
                <a:sym typeface="Arial"/>
              </a:rPr>
              <a:t>AI driven systems </a:t>
            </a:r>
            <a:r>
              <a:rPr b="0" i="0" lang="en-US" sz="1000" u="none" cap="none" strike="noStrike">
                <a:solidFill>
                  <a:srgbClr val="000000"/>
                </a:solidFill>
                <a:latin typeface="Arial"/>
                <a:ea typeface="Arial"/>
                <a:cs typeface="Arial"/>
                <a:sym typeface="Arial"/>
              </a:rPr>
              <a:t>to improve operational performance with minimal human intervention</a:t>
            </a:r>
            <a:r>
              <a:rPr b="1" i="0" lang="en-US" sz="1000" u="none" cap="none" strike="noStrike">
                <a:solidFill>
                  <a:srgbClr val="000000"/>
                </a:solidFill>
                <a:latin typeface="Arial"/>
                <a:ea typeface="Arial"/>
                <a:cs typeface="Arial"/>
                <a:sym typeface="Arial"/>
              </a:rPr>
              <a:t> </a:t>
            </a:r>
            <a:endParaRPr b="0" i="0" sz="1000" u="none" cap="none" strike="noStrike">
              <a:solidFill>
                <a:srgbClr val="000000"/>
              </a:solidFill>
              <a:latin typeface="Arial"/>
              <a:ea typeface="Arial"/>
              <a:cs typeface="Arial"/>
              <a:sym typeface="Arial"/>
            </a:endParaRPr>
          </a:p>
        </p:txBody>
      </p:sp>
      <p:sp>
        <p:nvSpPr>
          <p:cNvPr id="1922" name="Google Shape;1922;p88"/>
          <p:cNvSpPr txBox="1"/>
          <p:nvPr/>
        </p:nvSpPr>
        <p:spPr>
          <a:xfrm>
            <a:off x="3992880" y="5126754"/>
            <a:ext cx="2312502" cy="116955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Refining rapidly integrable AI systems like </a:t>
            </a:r>
            <a:r>
              <a:rPr b="1" i="0" lang="en-US" sz="1000" u="none" cap="none" strike="noStrike">
                <a:solidFill>
                  <a:srgbClr val="000000"/>
                </a:solidFill>
                <a:latin typeface="Arial"/>
                <a:ea typeface="Arial"/>
                <a:cs typeface="Arial"/>
                <a:sym typeface="Arial"/>
              </a:rPr>
              <a:t>ARK</a:t>
            </a:r>
            <a:r>
              <a:rPr b="0" i="0" lang="en-US" sz="1000" u="none" cap="none" strike="noStrike">
                <a:solidFill>
                  <a:srgbClr val="000000"/>
                </a:solidFill>
                <a:latin typeface="Arial"/>
                <a:ea typeface="Arial"/>
                <a:cs typeface="Arial"/>
                <a:sym typeface="Arial"/>
              </a:rPr>
              <a:t>, </a:t>
            </a:r>
            <a:r>
              <a:rPr b="1" i="0" lang="en-US" sz="1000" u="none" cap="none" strike="noStrike">
                <a:solidFill>
                  <a:srgbClr val="000000"/>
                </a:solidFill>
                <a:latin typeface="Arial"/>
                <a:ea typeface="Arial"/>
                <a:cs typeface="Arial"/>
                <a:sym typeface="Arial"/>
              </a:rPr>
              <a:t>AVACORE</a:t>
            </a:r>
            <a:r>
              <a:rPr b="0" i="0" lang="en-US" sz="1000" u="none" cap="none" strike="noStrike">
                <a:solidFill>
                  <a:srgbClr val="000000"/>
                </a:solidFill>
                <a:latin typeface="Arial"/>
                <a:ea typeface="Arial"/>
                <a:cs typeface="Arial"/>
                <a:sym typeface="Arial"/>
              </a:rPr>
              <a:t>, and </a:t>
            </a:r>
            <a:r>
              <a:rPr b="1" i="0" lang="en-US" sz="1000" u="none" cap="none" strike="noStrike">
                <a:solidFill>
                  <a:srgbClr val="000000"/>
                </a:solidFill>
                <a:latin typeface="Arial"/>
                <a:ea typeface="Arial"/>
                <a:cs typeface="Arial"/>
                <a:sym typeface="Arial"/>
              </a:rPr>
              <a:t>SPOTR-EDGE</a:t>
            </a:r>
            <a:r>
              <a:rPr b="0" i="0" lang="en-US" sz="1000" u="none" cap="none" strike="noStrike">
                <a:solidFill>
                  <a:srgbClr val="000000"/>
                </a:solidFill>
                <a:latin typeface="Arial"/>
                <a:ea typeface="Arial"/>
                <a:cs typeface="Arial"/>
                <a:sym typeface="Arial"/>
              </a:rPr>
              <a:t> to enable adaptive operations in difficult environments where datalinks, GPS, and singular drone operations may be unreliable</a:t>
            </a:r>
            <a:endParaRPr b="0" i="0" sz="1400" u="none" cap="none" strike="noStrike">
              <a:solidFill>
                <a:srgbClr val="000000"/>
              </a:solidFill>
              <a:latin typeface="Arial"/>
              <a:ea typeface="Arial"/>
              <a:cs typeface="Arial"/>
              <a:sym typeface="Arial"/>
            </a:endParaRPr>
          </a:p>
        </p:txBody>
      </p:sp>
      <p:sp>
        <p:nvSpPr>
          <p:cNvPr id="1923" name="Google Shape;1923;p88"/>
          <p:cNvSpPr txBox="1"/>
          <p:nvPr/>
        </p:nvSpPr>
        <p:spPr>
          <a:xfrm>
            <a:off x="6602898" y="5124930"/>
            <a:ext cx="2312502" cy="116955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Acquiring AI technologies would lead to faster development of systems specializing in </a:t>
            </a:r>
            <a:r>
              <a:rPr b="1" i="0" lang="en-US" sz="1000" u="none" cap="none" strike="noStrike">
                <a:solidFill>
                  <a:srgbClr val="000000"/>
                </a:solidFill>
                <a:latin typeface="Arial"/>
                <a:ea typeface="Arial"/>
                <a:cs typeface="Arial"/>
                <a:sym typeface="Arial"/>
              </a:rPr>
              <a:t>unmanned-manned collaboration, </a:t>
            </a:r>
            <a:r>
              <a:rPr b="0" i="0" lang="en-US" sz="1000" u="none" cap="none" strike="noStrike">
                <a:solidFill>
                  <a:srgbClr val="000000"/>
                </a:solidFill>
                <a:latin typeface="Arial"/>
                <a:ea typeface="Arial"/>
                <a:cs typeface="Arial"/>
                <a:sym typeface="Arial"/>
              </a:rPr>
              <a:t>enhancing multi-domain operations with human and autonomous components</a:t>
            </a:r>
            <a:endParaRPr b="0" i="0" sz="800" u="none" cap="none" strike="noStrike">
              <a:solidFill>
                <a:srgbClr val="000000"/>
              </a:solidFill>
              <a:latin typeface="Arial"/>
              <a:ea typeface="Arial"/>
              <a:cs typeface="Arial"/>
              <a:sym typeface="Arial"/>
            </a:endParaRPr>
          </a:p>
        </p:txBody>
      </p:sp>
      <p:sp>
        <p:nvSpPr>
          <p:cNvPr id="1924" name="Google Shape;1924;p88"/>
          <p:cNvSpPr txBox="1"/>
          <p:nvPr/>
        </p:nvSpPr>
        <p:spPr>
          <a:xfrm>
            <a:off x="3992880" y="2743159"/>
            <a:ext cx="2312502" cy="1169551"/>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Currently enhancing UAS capabilities </a:t>
            </a:r>
            <a:r>
              <a:rPr b="1" i="0" lang="en-US" sz="1000" u="none" cap="none" strike="noStrike">
                <a:solidFill>
                  <a:srgbClr val="000000"/>
                </a:solidFill>
                <a:latin typeface="Arial"/>
                <a:ea typeface="Arial"/>
                <a:cs typeface="Arial"/>
                <a:sym typeface="Arial"/>
              </a:rPr>
              <a:t>for longer endurance, specialized payloads, and seamless integration with existing military platforms</a:t>
            </a:r>
            <a:r>
              <a:rPr b="0" i="0" lang="en-US" sz="1000" u="none" cap="none" strike="noStrike">
                <a:solidFill>
                  <a:srgbClr val="000000"/>
                </a:solidFill>
                <a:latin typeface="Arial"/>
                <a:ea typeface="Arial"/>
                <a:cs typeface="Arial"/>
                <a:sym typeface="Arial"/>
              </a:rPr>
              <a:t> to expand into new domestic and global markets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pic>
        <p:nvPicPr>
          <p:cNvPr descr="AeroVironment, Inc. (AVAV) Company Profile &amp; Overview - Stock Analysis" id="1930" name="Google Shape;1930;p89"/>
          <p:cNvPicPr preferRelativeResize="0"/>
          <p:nvPr/>
        </p:nvPicPr>
        <p:blipFill rotWithShape="1">
          <a:blip r:embed="rId3">
            <a:alphaModFix/>
          </a:blip>
          <a:srcRect b="0" l="0" r="0" t="0"/>
          <a:stretch/>
        </p:blipFill>
        <p:spPr>
          <a:xfrm>
            <a:off x="4301663" y="1030532"/>
            <a:ext cx="925583" cy="925583"/>
          </a:xfrm>
          <a:prstGeom prst="rect">
            <a:avLst/>
          </a:prstGeom>
          <a:noFill/>
          <a:ln>
            <a:noFill/>
          </a:ln>
        </p:spPr>
      </p:pic>
      <p:sp>
        <p:nvSpPr>
          <p:cNvPr id="1931" name="Google Shape;1931;p89"/>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Kratos Strategic Fit</a:t>
            </a:r>
            <a:endParaRPr/>
          </a:p>
        </p:txBody>
      </p:sp>
      <p:sp>
        <p:nvSpPr>
          <p:cNvPr id="1932" name="Google Shape;1932;p8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cxnSp>
        <p:nvCxnSpPr>
          <p:cNvPr id="1933" name="Google Shape;1933;p89"/>
          <p:cNvCxnSpPr/>
          <p:nvPr/>
        </p:nvCxnSpPr>
        <p:spPr>
          <a:xfrm>
            <a:off x="197069" y="1256411"/>
            <a:ext cx="8686801" cy="0"/>
          </a:xfrm>
          <a:prstGeom prst="straightConnector1">
            <a:avLst/>
          </a:prstGeom>
          <a:noFill/>
          <a:ln cap="flat" cmpd="sng" w="9525">
            <a:solidFill>
              <a:srgbClr val="7E91AC"/>
            </a:solidFill>
            <a:prstDash val="solid"/>
            <a:round/>
            <a:headEnd len="sm" w="sm" type="none"/>
            <a:tailEnd len="sm" w="sm" type="none"/>
          </a:ln>
        </p:spPr>
      </p:cxnSp>
      <p:cxnSp>
        <p:nvCxnSpPr>
          <p:cNvPr id="1934" name="Google Shape;1934;p89"/>
          <p:cNvCxnSpPr/>
          <p:nvPr/>
        </p:nvCxnSpPr>
        <p:spPr>
          <a:xfrm>
            <a:off x="197069" y="1734362"/>
            <a:ext cx="8686801" cy="0"/>
          </a:xfrm>
          <a:prstGeom prst="straightConnector1">
            <a:avLst/>
          </a:prstGeom>
          <a:noFill/>
          <a:ln cap="flat" cmpd="sng" w="9525">
            <a:solidFill>
              <a:srgbClr val="7E91AC"/>
            </a:solidFill>
            <a:prstDash val="solid"/>
            <a:round/>
            <a:headEnd len="sm" w="sm" type="none"/>
            <a:tailEnd len="sm" w="sm" type="none"/>
          </a:ln>
        </p:spPr>
      </p:cxnSp>
      <p:cxnSp>
        <p:nvCxnSpPr>
          <p:cNvPr id="1935" name="Google Shape;1935;p89"/>
          <p:cNvCxnSpPr/>
          <p:nvPr/>
        </p:nvCxnSpPr>
        <p:spPr>
          <a:xfrm>
            <a:off x="197068" y="2615249"/>
            <a:ext cx="8686801" cy="0"/>
          </a:xfrm>
          <a:prstGeom prst="straightConnector1">
            <a:avLst/>
          </a:prstGeom>
          <a:noFill/>
          <a:ln cap="flat" cmpd="sng" w="9525">
            <a:solidFill>
              <a:srgbClr val="7E91AC"/>
            </a:solidFill>
            <a:prstDash val="solid"/>
            <a:round/>
            <a:headEnd len="sm" w="sm" type="none"/>
            <a:tailEnd len="sm" w="sm" type="none"/>
          </a:ln>
        </p:spPr>
      </p:cxnSp>
      <p:cxnSp>
        <p:nvCxnSpPr>
          <p:cNvPr id="1936" name="Google Shape;1936;p89"/>
          <p:cNvCxnSpPr/>
          <p:nvPr/>
        </p:nvCxnSpPr>
        <p:spPr>
          <a:xfrm>
            <a:off x="197069" y="3511217"/>
            <a:ext cx="8686801" cy="0"/>
          </a:xfrm>
          <a:prstGeom prst="straightConnector1">
            <a:avLst/>
          </a:prstGeom>
          <a:noFill/>
          <a:ln cap="flat" cmpd="sng" w="9525">
            <a:solidFill>
              <a:srgbClr val="7E91AC"/>
            </a:solidFill>
            <a:prstDash val="solid"/>
            <a:round/>
            <a:headEnd len="sm" w="sm" type="none"/>
            <a:tailEnd len="sm" w="sm" type="none"/>
          </a:ln>
        </p:spPr>
      </p:cxnSp>
      <p:cxnSp>
        <p:nvCxnSpPr>
          <p:cNvPr id="1937" name="Google Shape;1937;p89"/>
          <p:cNvCxnSpPr/>
          <p:nvPr/>
        </p:nvCxnSpPr>
        <p:spPr>
          <a:xfrm>
            <a:off x="197069" y="4407185"/>
            <a:ext cx="8686801" cy="0"/>
          </a:xfrm>
          <a:prstGeom prst="straightConnector1">
            <a:avLst/>
          </a:prstGeom>
          <a:noFill/>
          <a:ln cap="flat" cmpd="sng" w="9525">
            <a:solidFill>
              <a:srgbClr val="7E91AC"/>
            </a:solidFill>
            <a:prstDash val="solid"/>
            <a:round/>
            <a:headEnd len="sm" w="sm" type="none"/>
            <a:tailEnd len="sm" w="sm" type="none"/>
          </a:ln>
        </p:spPr>
      </p:cxnSp>
      <p:cxnSp>
        <p:nvCxnSpPr>
          <p:cNvPr id="1938" name="Google Shape;1938;p89"/>
          <p:cNvCxnSpPr/>
          <p:nvPr/>
        </p:nvCxnSpPr>
        <p:spPr>
          <a:xfrm>
            <a:off x="197069" y="5303153"/>
            <a:ext cx="8686801" cy="0"/>
          </a:xfrm>
          <a:prstGeom prst="straightConnector1">
            <a:avLst/>
          </a:prstGeom>
          <a:noFill/>
          <a:ln cap="flat" cmpd="sng" w="9525">
            <a:solidFill>
              <a:srgbClr val="7E91AC"/>
            </a:solidFill>
            <a:prstDash val="solid"/>
            <a:round/>
            <a:headEnd len="sm" w="sm" type="none"/>
            <a:tailEnd len="sm" w="sm" type="none"/>
          </a:ln>
        </p:spPr>
      </p:cxnSp>
      <p:cxnSp>
        <p:nvCxnSpPr>
          <p:cNvPr id="1939" name="Google Shape;1939;p89"/>
          <p:cNvCxnSpPr/>
          <p:nvPr/>
        </p:nvCxnSpPr>
        <p:spPr>
          <a:xfrm>
            <a:off x="2564524" y="1256411"/>
            <a:ext cx="0" cy="4787037"/>
          </a:xfrm>
          <a:prstGeom prst="straightConnector1">
            <a:avLst/>
          </a:prstGeom>
          <a:noFill/>
          <a:ln cap="flat" cmpd="sng" w="9525">
            <a:solidFill>
              <a:srgbClr val="7E91AC"/>
            </a:solidFill>
            <a:prstDash val="solid"/>
            <a:round/>
            <a:headEnd len="sm" w="sm" type="none"/>
            <a:tailEnd len="sm" w="sm" type="none"/>
          </a:ln>
        </p:spPr>
      </p:cxnSp>
      <p:sp>
        <p:nvSpPr>
          <p:cNvPr id="1940" name="Google Shape;1940;p89"/>
          <p:cNvSpPr txBox="1"/>
          <p:nvPr/>
        </p:nvSpPr>
        <p:spPr>
          <a:xfrm>
            <a:off x="228599" y="1304349"/>
            <a:ext cx="2301766" cy="40011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Category</a:t>
            </a:r>
            <a:endParaRPr/>
          </a:p>
        </p:txBody>
      </p:sp>
      <p:sp>
        <p:nvSpPr>
          <p:cNvPr id="1941" name="Google Shape;1941;p89"/>
          <p:cNvSpPr txBox="1"/>
          <p:nvPr/>
        </p:nvSpPr>
        <p:spPr>
          <a:xfrm>
            <a:off x="6067076" y="1299097"/>
            <a:ext cx="2301766" cy="40011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Rationale</a:t>
            </a:r>
            <a:endParaRPr/>
          </a:p>
        </p:txBody>
      </p:sp>
      <p:cxnSp>
        <p:nvCxnSpPr>
          <p:cNvPr id="1942" name="Google Shape;1942;p89"/>
          <p:cNvCxnSpPr/>
          <p:nvPr/>
        </p:nvCxnSpPr>
        <p:spPr>
          <a:xfrm>
            <a:off x="4024668" y="1267567"/>
            <a:ext cx="0" cy="4787037"/>
          </a:xfrm>
          <a:prstGeom prst="straightConnector1">
            <a:avLst/>
          </a:prstGeom>
          <a:noFill/>
          <a:ln cap="flat" cmpd="sng" w="9525">
            <a:solidFill>
              <a:srgbClr val="7E91AC"/>
            </a:solidFill>
            <a:prstDash val="solid"/>
            <a:round/>
            <a:headEnd len="sm" w="sm" type="none"/>
            <a:tailEnd len="sm" w="sm" type="none"/>
          </a:ln>
        </p:spPr>
      </p:cxnSp>
      <p:cxnSp>
        <p:nvCxnSpPr>
          <p:cNvPr id="1943" name="Google Shape;1943;p89"/>
          <p:cNvCxnSpPr/>
          <p:nvPr/>
        </p:nvCxnSpPr>
        <p:spPr>
          <a:xfrm>
            <a:off x="5484812" y="1267566"/>
            <a:ext cx="0" cy="4787037"/>
          </a:xfrm>
          <a:prstGeom prst="straightConnector1">
            <a:avLst/>
          </a:prstGeom>
          <a:noFill/>
          <a:ln cap="flat" cmpd="sng" w="9525">
            <a:solidFill>
              <a:srgbClr val="7E91AC"/>
            </a:solidFill>
            <a:prstDash val="solid"/>
            <a:round/>
            <a:headEnd len="sm" w="sm" type="none"/>
            <a:tailEnd len="sm" w="sm" type="none"/>
          </a:ln>
        </p:spPr>
      </p:cxnSp>
      <p:sp>
        <p:nvSpPr>
          <p:cNvPr id="1944" name="Google Shape;1944;p89"/>
          <p:cNvSpPr txBox="1"/>
          <p:nvPr/>
        </p:nvSpPr>
        <p:spPr>
          <a:xfrm>
            <a:off x="317832" y="2910155"/>
            <a:ext cx="2147593" cy="30777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Market Exposure</a:t>
            </a:r>
            <a:endParaRPr/>
          </a:p>
        </p:txBody>
      </p:sp>
      <p:sp>
        <p:nvSpPr>
          <p:cNvPr id="1945" name="Google Shape;1945;p89"/>
          <p:cNvSpPr txBox="1"/>
          <p:nvPr/>
        </p:nvSpPr>
        <p:spPr>
          <a:xfrm>
            <a:off x="317832" y="3838311"/>
            <a:ext cx="2147593" cy="30777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Product Diversity</a:t>
            </a:r>
            <a:endParaRPr/>
          </a:p>
        </p:txBody>
      </p:sp>
      <p:sp>
        <p:nvSpPr>
          <p:cNvPr id="1946" name="Google Shape;1946;p89"/>
          <p:cNvSpPr txBox="1"/>
          <p:nvPr/>
        </p:nvSpPr>
        <p:spPr>
          <a:xfrm>
            <a:off x="317832" y="1923244"/>
            <a:ext cx="2147593" cy="52322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Management Compatibility</a:t>
            </a:r>
            <a:endParaRPr/>
          </a:p>
        </p:txBody>
      </p:sp>
      <p:sp>
        <p:nvSpPr>
          <p:cNvPr id="1947" name="Google Shape;1947;p89"/>
          <p:cNvSpPr txBox="1"/>
          <p:nvPr/>
        </p:nvSpPr>
        <p:spPr>
          <a:xfrm>
            <a:off x="317832" y="4729839"/>
            <a:ext cx="2147593" cy="30777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Operations Presence</a:t>
            </a:r>
            <a:endParaRPr/>
          </a:p>
        </p:txBody>
      </p:sp>
      <p:sp>
        <p:nvSpPr>
          <p:cNvPr id="1948" name="Google Shape;1948;p89"/>
          <p:cNvSpPr txBox="1"/>
          <p:nvPr/>
        </p:nvSpPr>
        <p:spPr>
          <a:xfrm>
            <a:off x="312354" y="5548652"/>
            <a:ext cx="2147593" cy="307777"/>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Marketing Overlap</a:t>
            </a:r>
            <a:endParaRPr/>
          </a:p>
        </p:txBody>
      </p:sp>
      <p:sp>
        <p:nvSpPr>
          <p:cNvPr id="1949" name="Google Shape;1949;p89"/>
          <p:cNvSpPr txBox="1"/>
          <p:nvPr/>
        </p:nvSpPr>
        <p:spPr>
          <a:xfrm>
            <a:off x="5638277" y="4524582"/>
            <a:ext cx="2923845" cy="55399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AeroVironment and Kratos both have operations for their unmanned systems in Huntsville Alabama as well as several cities in California </a:t>
            </a:r>
            <a:endParaRPr/>
          </a:p>
        </p:txBody>
      </p:sp>
      <p:sp>
        <p:nvSpPr>
          <p:cNvPr id="1950" name="Google Shape;1950;p89"/>
          <p:cNvSpPr txBox="1"/>
          <p:nvPr/>
        </p:nvSpPr>
        <p:spPr>
          <a:xfrm>
            <a:off x="5627851" y="1863813"/>
            <a:ext cx="2923845" cy="55399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AeroVironment's and Kratos’ management teams both prioritize R&amp;D spending, strategic acquisitions, and capital expenditures </a:t>
            </a:r>
            <a:endParaRPr/>
          </a:p>
        </p:txBody>
      </p:sp>
      <p:pic>
        <p:nvPicPr>
          <p:cNvPr descr="Kratos Defense &amp; Security Solutions - Military Embedded Systems" id="1951" name="Google Shape;1951;p89"/>
          <p:cNvPicPr preferRelativeResize="0"/>
          <p:nvPr/>
        </p:nvPicPr>
        <p:blipFill rotWithShape="1">
          <a:blip r:embed="rId4">
            <a:alphaModFix/>
          </a:blip>
          <a:srcRect b="0" l="0" r="0" t="0"/>
          <a:stretch/>
        </p:blipFill>
        <p:spPr>
          <a:xfrm>
            <a:off x="2895741" y="1316900"/>
            <a:ext cx="829511" cy="377050"/>
          </a:xfrm>
          <a:prstGeom prst="rect">
            <a:avLst/>
          </a:prstGeom>
          <a:noFill/>
          <a:ln>
            <a:noFill/>
          </a:ln>
        </p:spPr>
      </p:pic>
      <p:sp>
        <p:nvSpPr>
          <p:cNvPr id="1952" name="Google Shape;1952;p89"/>
          <p:cNvSpPr txBox="1"/>
          <p:nvPr/>
        </p:nvSpPr>
        <p:spPr>
          <a:xfrm>
            <a:off x="5638277" y="2653087"/>
            <a:ext cx="3159363" cy="86177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Kratos’ unmanned systems are built for integration with broader defense strategies and work along crewed aircraft whereas AeroVironment are often operated by smaller teams or individual soldiers so AVAV could expand their market exposure</a:t>
            </a:r>
            <a:endParaRPr/>
          </a:p>
        </p:txBody>
      </p:sp>
      <p:sp>
        <p:nvSpPr>
          <p:cNvPr id="1953" name="Google Shape;1953;p89"/>
          <p:cNvSpPr txBox="1"/>
          <p:nvPr/>
        </p:nvSpPr>
        <p:spPr>
          <a:xfrm>
            <a:off x="5638277" y="3665402"/>
            <a:ext cx="3159363" cy="553998"/>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Kratos designs larger jet-powered unmanned systems that are more complex and are designed to operate in contested environments with higher survivability </a:t>
            </a:r>
            <a:endParaRPr/>
          </a:p>
        </p:txBody>
      </p:sp>
      <p:sp>
        <p:nvSpPr>
          <p:cNvPr id="1954" name="Google Shape;1954;p89"/>
          <p:cNvSpPr txBox="1"/>
          <p:nvPr/>
        </p:nvSpPr>
        <p:spPr>
          <a:xfrm>
            <a:off x="5678192" y="5295349"/>
            <a:ext cx="2923845" cy="861774"/>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Past strategic partnerships benefitted both companies in marketing how AVAV’s missile systems can be integrated with KTOS’ drones to advance U.S. defense capabilities and secure DoD contracts </a:t>
            </a:r>
            <a:endParaRPr/>
          </a:p>
        </p:txBody>
      </p:sp>
      <p:sp>
        <p:nvSpPr>
          <p:cNvPr id="1955" name="Google Shape;1955;p89"/>
          <p:cNvSpPr/>
          <p:nvPr/>
        </p:nvSpPr>
        <p:spPr>
          <a:xfrm rot="-5400000">
            <a:off x="4420580" y="5355765"/>
            <a:ext cx="640080" cy="731520"/>
          </a:xfrm>
          <a:prstGeom prst="pie">
            <a:avLst>
              <a:gd fmla="val 4" name="adj1"/>
              <a:gd fmla="val 16200000" name="adj2"/>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1956" name="Google Shape;1956;p89"/>
          <p:cNvGrpSpPr/>
          <p:nvPr/>
        </p:nvGrpSpPr>
        <p:grpSpPr>
          <a:xfrm>
            <a:off x="2942672" y="1860988"/>
            <a:ext cx="640080" cy="640080"/>
            <a:chOff x="2709925" y="2716595"/>
            <a:chExt cx="323850" cy="311944"/>
          </a:xfrm>
        </p:grpSpPr>
        <p:sp>
          <p:nvSpPr>
            <p:cNvPr id="1957" name="Google Shape;1957;p89"/>
            <p:cNvSpPr/>
            <p:nvPr/>
          </p:nvSpPr>
          <p:spPr>
            <a:xfrm>
              <a:off x="2709925" y="2717466"/>
              <a:ext cx="323850" cy="311073"/>
            </a:xfrm>
            <a:custGeom>
              <a:rect b="b" l="l" r="r" t="t"/>
              <a:pathLst>
                <a:path extrusionOk="0" h="287" w="287">
                  <a:moveTo>
                    <a:pt x="287" y="144"/>
                  </a:moveTo>
                  <a:lnTo>
                    <a:pt x="287" y="144"/>
                  </a:lnTo>
                  <a:lnTo>
                    <a:pt x="287" y="159"/>
                  </a:lnTo>
                  <a:lnTo>
                    <a:pt x="285" y="173"/>
                  </a:lnTo>
                  <a:lnTo>
                    <a:pt x="282" y="186"/>
                  </a:lnTo>
                  <a:lnTo>
                    <a:pt x="277" y="200"/>
                  </a:lnTo>
                  <a:lnTo>
                    <a:pt x="270" y="213"/>
                  </a:lnTo>
                  <a:lnTo>
                    <a:pt x="263" y="225"/>
                  </a:lnTo>
                  <a:lnTo>
                    <a:pt x="255" y="235"/>
                  </a:lnTo>
                  <a:lnTo>
                    <a:pt x="246" y="245"/>
                  </a:lnTo>
                  <a:lnTo>
                    <a:pt x="236" y="255"/>
                  </a:lnTo>
                  <a:lnTo>
                    <a:pt x="224" y="264"/>
                  </a:lnTo>
                  <a:lnTo>
                    <a:pt x="212" y="270"/>
                  </a:lnTo>
                  <a:lnTo>
                    <a:pt x="201" y="275"/>
                  </a:lnTo>
                  <a:lnTo>
                    <a:pt x="187" y="281"/>
                  </a:lnTo>
                  <a:lnTo>
                    <a:pt x="174" y="284"/>
                  </a:lnTo>
                  <a:lnTo>
                    <a:pt x="158" y="287"/>
                  </a:lnTo>
                  <a:lnTo>
                    <a:pt x="143" y="287"/>
                  </a:lnTo>
                  <a:lnTo>
                    <a:pt x="143" y="287"/>
                  </a:lnTo>
                  <a:lnTo>
                    <a:pt x="130" y="287"/>
                  </a:lnTo>
                  <a:lnTo>
                    <a:pt x="114" y="284"/>
                  </a:lnTo>
                  <a:lnTo>
                    <a:pt x="101" y="281"/>
                  </a:lnTo>
                  <a:lnTo>
                    <a:pt x="87" y="275"/>
                  </a:lnTo>
                  <a:lnTo>
                    <a:pt x="76" y="270"/>
                  </a:lnTo>
                  <a:lnTo>
                    <a:pt x="64" y="264"/>
                  </a:lnTo>
                  <a:lnTo>
                    <a:pt x="52" y="255"/>
                  </a:lnTo>
                  <a:lnTo>
                    <a:pt x="42" y="245"/>
                  </a:lnTo>
                  <a:lnTo>
                    <a:pt x="33" y="235"/>
                  </a:lnTo>
                  <a:lnTo>
                    <a:pt x="25" y="225"/>
                  </a:lnTo>
                  <a:lnTo>
                    <a:pt x="18" y="213"/>
                  </a:lnTo>
                  <a:lnTo>
                    <a:pt x="11" y="200"/>
                  </a:lnTo>
                  <a:lnTo>
                    <a:pt x="6" y="186"/>
                  </a:lnTo>
                  <a:lnTo>
                    <a:pt x="3" y="173"/>
                  </a:lnTo>
                  <a:lnTo>
                    <a:pt x="1" y="159"/>
                  </a:lnTo>
                  <a:lnTo>
                    <a:pt x="0" y="144"/>
                  </a:lnTo>
                  <a:lnTo>
                    <a:pt x="0" y="144"/>
                  </a:lnTo>
                  <a:lnTo>
                    <a:pt x="1" y="129"/>
                  </a:lnTo>
                  <a:lnTo>
                    <a:pt x="3" y="115"/>
                  </a:lnTo>
                  <a:lnTo>
                    <a:pt x="6" y="102"/>
                  </a:lnTo>
                  <a:lnTo>
                    <a:pt x="11" y="88"/>
                  </a:lnTo>
                  <a:lnTo>
                    <a:pt x="18" y="76"/>
                  </a:lnTo>
                  <a:lnTo>
                    <a:pt x="25" y="64"/>
                  </a:lnTo>
                  <a:lnTo>
                    <a:pt x="33" y="53"/>
                  </a:lnTo>
                  <a:lnTo>
                    <a:pt x="42" y="42"/>
                  </a:lnTo>
                  <a:lnTo>
                    <a:pt x="52" y="32"/>
                  </a:lnTo>
                  <a:lnTo>
                    <a:pt x="64" y="26"/>
                  </a:lnTo>
                  <a:lnTo>
                    <a:pt x="76" y="17"/>
                  </a:lnTo>
                  <a:lnTo>
                    <a:pt x="87" y="12"/>
                  </a:lnTo>
                  <a:lnTo>
                    <a:pt x="101" y="7"/>
                  </a:lnTo>
                  <a:lnTo>
                    <a:pt x="114" y="4"/>
                  </a:lnTo>
                  <a:lnTo>
                    <a:pt x="130" y="0"/>
                  </a:lnTo>
                  <a:lnTo>
                    <a:pt x="143" y="0"/>
                  </a:lnTo>
                  <a:lnTo>
                    <a:pt x="143" y="0"/>
                  </a:lnTo>
                  <a:lnTo>
                    <a:pt x="158" y="0"/>
                  </a:lnTo>
                  <a:lnTo>
                    <a:pt x="174" y="4"/>
                  </a:lnTo>
                  <a:lnTo>
                    <a:pt x="187" y="7"/>
                  </a:lnTo>
                  <a:lnTo>
                    <a:pt x="201" y="12"/>
                  </a:lnTo>
                  <a:lnTo>
                    <a:pt x="212" y="17"/>
                  </a:lnTo>
                  <a:lnTo>
                    <a:pt x="224" y="26"/>
                  </a:lnTo>
                  <a:lnTo>
                    <a:pt x="236" y="32"/>
                  </a:lnTo>
                  <a:lnTo>
                    <a:pt x="246" y="42"/>
                  </a:lnTo>
                  <a:lnTo>
                    <a:pt x="255" y="53"/>
                  </a:lnTo>
                  <a:lnTo>
                    <a:pt x="263" y="64"/>
                  </a:lnTo>
                  <a:lnTo>
                    <a:pt x="270" y="76"/>
                  </a:lnTo>
                  <a:lnTo>
                    <a:pt x="277" y="88"/>
                  </a:lnTo>
                  <a:lnTo>
                    <a:pt x="282" y="102"/>
                  </a:lnTo>
                  <a:lnTo>
                    <a:pt x="285" y="115"/>
                  </a:lnTo>
                  <a:lnTo>
                    <a:pt x="287" y="129"/>
                  </a:lnTo>
                  <a:lnTo>
                    <a:pt x="287" y="144"/>
                  </a:lnTo>
                  <a:lnTo>
                    <a:pt x="287" y="144"/>
                  </a:lnTo>
                  <a:close/>
                </a:path>
              </a:pathLst>
            </a:custGeom>
            <a:solidFill>
              <a:srgbClr val="FFFFF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58" name="Google Shape;1958;p89"/>
            <p:cNvSpPr/>
            <p:nvPr/>
          </p:nvSpPr>
          <p:spPr>
            <a:xfrm>
              <a:off x="2709925" y="2716595"/>
              <a:ext cx="165039" cy="311073"/>
            </a:xfrm>
            <a:custGeom>
              <a:rect b="b" l="l" r="r" t="t"/>
              <a:pathLst>
                <a:path extrusionOk="0" h="287" w="143">
                  <a:moveTo>
                    <a:pt x="143" y="287"/>
                  </a:moveTo>
                  <a:lnTo>
                    <a:pt x="143" y="287"/>
                  </a:lnTo>
                  <a:lnTo>
                    <a:pt x="130" y="287"/>
                  </a:lnTo>
                  <a:lnTo>
                    <a:pt x="114" y="284"/>
                  </a:lnTo>
                  <a:lnTo>
                    <a:pt x="101" y="281"/>
                  </a:lnTo>
                  <a:lnTo>
                    <a:pt x="87" y="275"/>
                  </a:lnTo>
                  <a:lnTo>
                    <a:pt x="76" y="270"/>
                  </a:lnTo>
                  <a:lnTo>
                    <a:pt x="64" y="264"/>
                  </a:lnTo>
                  <a:lnTo>
                    <a:pt x="52" y="255"/>
                  </a:lnTo>
                  <a:lnTo>
                    <a:pt x="42" y="245"/>
                  </a:lnTo>
                  <a:lnTo>
                    <a:pt x="33" y="235"/>
                  </a:lnTo>
                  <a:lnTo>
                    <a:pt x="25" y="225"/>
                  </a:lnTo>
                  <a:lnTo>
                    <a:pt x="18" y="213"/>
                  </a:lnTo>
                  <a:lnTo>
                    <a:pt x="11" y="200"/>
                  </a:lnTo>
                  <a:lnTo>
                    <a:pt x="6" y="186"/>
                  </a:lnTo>
                  <a:lnTo>
                    <a:pt x="3" y="173"/>
                  </a:lnTo>
                  <a:lnTo>
                    <a:pt x="1" y="159"/>
                  </a:lnTo>
                  <a:lnTo>
                    <a:pt x="0" y="144"/>
                  </a:lnTo>
                  <a:lnTo>
                    <a:pt x="0" y="144"/>
                  </a:lnTo>
                  <a:lnTo>
                    <a:pt x="1" y="129"/>
                  </a:lnTo>
                  <a:lnTo>
                    <a:pt x="3" y="115"/>
                  </a:lnTo>
                  <a:lnTo>
                    <a:pt x="6" y="102"/>
                  </a:lnTo>
                  <a:lnTo>
                    <a:pt x="11" y="88"/>
                  </a:lnTo>
                  <a:lnTo>
                    <a:pt x="18" y="76"/>
                  </a:lnTo>
                  <a:lnTo>
                    <a:pt x="25" y="64"/>
                  </a:lnTo>
                  <a:lnTo>
                    <a:pt x="33" y="53"/>
                  </a:lnTo>
                  <a:lnTo>
                    <a:pt x="42" y="42"/>
                  </a:lnTo>
                  <a:lnTo>
                    <a:pt x="52" y="32"/>
                  </a:lnTo>
                  <a:lnTo>
                    <a:pt x="64" y="26"/>
                  </a:lnTo>
                  <a:lnTo>
                    <a:pt x="76" y="17"/>
                  </a:lnTo>
                  <a:lnTo>
                    <a:pt x="87" y="12"/>
                  </a:lnTo>
                  <a:lnTo>
                    <a:pt x="101" y="7"/>
                  </a:lnTo>
                  <a:lnTo>
                    <a:pt x="114" y="4"/>
                  </a:lnTo>
                  <a:lnTo>
                    <a:pt x="130" y="0"/>
                  </a:lnTo>
                  <a:lnTo>
                    <a:pt x="143" y="0"/>
                  </a:lnTo>
                  <a:lnTo>
                    <a:pt x="143" y="287"/>
                  </a:lnTo>
                  <a:close/>
                </a:path>
              </a:pathLst>
            </a:custGeom>
            <a:solidFill>
              <a:srgbClr val="00AEE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p:txBody>
        </p:sp>
      </p:grpSp>
      <p:grpSp>
        <p:nvGrpSpPr>
          <p:cNvPr id="1959" name="Google Shape;1959;p89"/>
          <p:cNvGrpSpPr/>
          <p:nvPr/>
        </p:nvGrpSpPr>
        <p:grpSpPr>
          <a:xfrm>
            <a:off x="2942672" y="2706361"/>
            <a:ext cx="640080" cy="640080"/>
            <a:chOff x="3511550" y="1098550"/>
            <a:chExt cx="323850" cy="311150"/>
          </a:xfrm>
        </p:grpSpPr>
        <p:sp>
          <p:nvSpPr>
            <p:cNvPr id="1960" name="Google Shape;1960;p89"/>
            <p:cNvSpPr/>
            <p:nvPr/>
          </p:nvSpPr>
          <p:spPr>
            <a:xfrm>
              <a:off x="3511550" y="1098550"/>
              <a:ext cx="323850" cy="311150"/>
            </a:xfrm>
            <a:custGeom>
              <a:rect b="b" l="l" r="r" t="t"/>
              <a:pathLst>
                <a:path extrusionOk="0" h="287" w="287">
                  <a:moveTo>
                    <a:pt x="287" y="143"/>
                  </a:moveTo>
                  <a:lnTo>
                    <a:pt x="287" y="143"/>
                  </a:lnTo>
                  <a:lnTo>
                    <a:pt x="286" y="158"/>
                  </a:lnTo>
                  <a:lnTo>
                    <a:pt x="284" y="172"/>
                  </a:lnTo>
                  <a:lnTo>
                    <a:pt x="281" y="185"/>
                  </a:lnTo>
                  <a:lnTo>
                    <a:pt x="276" y="199"/>
                  </a:lnTo>
                  <a:lnTo>
                    <a:pt x="269" y="212"/>
                  </a:lnTo>
                  <a:lnTo>
                    <a:pt x="262" y="224"/>
                  </a:lnTo>
                  <a:lnTo>
                    <a:pt x="254" y="234"/>
                  </a:lnTo>
                  <a:lnTo>
                    <a:pt x="245" y="244"/>
                  </a:lnTo>
                  <a:lnTo>
                    <a:pt x="235" y="255"/>
                  </a:lnTo>
                  <a:lnTo>
                    <a:pt x="223" y="263"/>
                  </a:lnTo>
                  <a:lnTo>
                    <a:pt x="211" y="270"/>
                  </a:lnTo>
                  <a:lnTo>
                    <a:pt x="200" y="275"/>
                  </a:lnTo>
                  <a:lnTo>
                    <a:pt x="186" y="280"/>
                  </a:lnTo>
                  <a:lnTo>
                    <a:pt x="173" y="283"/>
                  </a:lnTo>
                  <a:lnTo>
                    <a:pt x="157" y="287"/>
                  </a:lnTo>
                  <a:lnTo>
                    <a:pt x="144" y="287"/>
                  </a:lnTo>
                  <a:lnTo>
                    <a:pt x="144" y="287"/>
                  </a:lnTo>
                  <a:lnTo>
                    <a:pt x="129" y="287"/>
                  </a:lnTo>
                  <a:lnTo>
                    <a:pt x="113" y="283"/>
                  </a:lnTo>
                  <a:lnTo>
                    <a:pt x="100" y="280"/>
                  </a:lnTo>
                  <a:lnTo>
                    <a:pt x="86" y="275"/>
                  </a:lnTo>
                  <a:lnTo>
                    <a:pt x="75" y="270"/>
                  </a:lnTo>
                  <a:lnTo>
                    <a:pt x="63" y="263"/>
                  </a:lnTo>
                  <a:lnTo>
                    <a:pt x="53" y="255"/>
                  </a:lnTo>
                  <a:lnTo>
                    <a:pt x="41" y="244"/>
                  </a:lnTo>
                  <a:lnTo>
                    <a:pt x="32" y="234"/>
                  </a:lnTo>
                  <a:lnTo>
                    <a:pt x="24" y="224"/>
                  </a:lnTo>
                  <a:lnTo>
                    <a:pt x="17" y="212"/>
                  </a:lnTo>
                  <a:lnTo>
                    <a:pt x="10" y="199"/>
                  </a:lnTo>
                  <a:lnTo>
                    <a:pt x="5" y="185"/>
                  </a:lnTo>
                  <a:lnTo>
                    <a:pt x="2" y="172"/>
                  </a:lnTo>
                  <a:lnTo>
                    <a:pt x="0" y="158"/>
                  </a:lnTo>
                  <a:lnTo>
                    <a:pt x="0" y="143"/>
                  </a:lnTo>
                  <a:lnTo>
                    <a:pt x="0" y="143"/>
                  </a:lnTo>
                  <a:lnTo>
                    <a:pt x="0" y="128"/>
                  </a:lnTo>
                  <a:lnTo>
                    <a:pt x="2" y="114"/>
                  </a:lnTo>
                  <a:lnTo>
                    <a:pt x="5" y="101"/>
                  </a:lnTo>
                  <a:lnTo>
                    <a:pt x="10" y="87"/>
                  </a:lnTo>
                  <a:lnTo>
                    <a:pt x="17" y="76"/>
                  </a:lnTo>
                  <a:lnTo>
                    <a:pt x="24" y="64"/>
                  </a:lnTo>
                  <a:lnTo>
                    <a:pt x="32" y="52"/>
                  </a:lnTo>
                  <a:lnTo>
                    <a:pt x="41" y="42"/>
                  </a:lnTo>
                  <a:lnTo>
                    <a:pt x="53" y="32"/>
                  </a:lnTo>
                  <a:lnTo>
                    <a:pt x="63" y="25"/>
                  </a:lnTo>
                  <a:lnTo>
                    <a:pt x="75" y="17"/>
                  </a:lnTo>
                  <a:lnTo>
                    <a:pt x="86" y="11"/>
                  </a:lnTo>
                  <a:lnTo>
                    <a:pt x="100" y="6"/>
                  </a:lnTo>
                  <a:lnTo>
                    <a:pt x="113" y="3"/>
                  </a:lnTo>
                  <a:lnTo>
                    <a:pt x="129" y="0"/>
                  </a:lnTo>
                  <a:lnTo>
                    <a:pt x="144" y="0"/>
                  </a:lnTo>
                  <a:lnTo>
                    <a:pt x="144" y="0"/>
                  </a:lnTo>
                  <a:lnTo>
                    <a:pt x="157" y="0"/>
                  </a:lnTo>
                  <a:lnTo>
                    <a:pt x="173" y="3"/>
                  </a:lnTo>
                  <a:lnTo>
                    <a:pt x="186" y="6"/>
                  </a:lnTo>
                  <a:lnTo>
                    <a:pt x="200" y="11"/>
                  </a:lnTo>
                  <a:lnTo>
                    <a:pt x="211" y="17"/>
                  </a:lnTo>
                  <a:lnTo>
                    <a:pt x="223" y="25"/>
                  </a:lnTo>
                  <a:lnTo>
                    <a:pt x="235" y="32"/>
                  </a:lnTo>
                  <a:lnTo>
                    <a:pt x="245" y="42"/>
                  </a:lnTo>
                  <a:lnTo>
                    <a:pt x="254" y="52"/>
                  </a:lnTo>
                  <a:lnTo>
                    <a:pt x="262" y="64"/>
                  </a:lnTo>
                  <a:lnTo>
                    <a:pt x="269" y="76"/>
                  </a:lnTo>
                  <a:lnTo>
                    <a:pt x="276" y="87"/>
                  </a:lnTo>
                  <a:lnTo>
                    <a:pt x="281" y="101"/>
                  </a:lnTo>
                  <a:lnTo>
                    <a:pt x="284" y="114"/>
                  </a:lnTo>
                  <a:lnTo>
                    <a:pt x="286" y="128"/>
                  </a:lnTo>
                  <a:lnTo>
                    <a:pt x="287" y="143"/>
                  </a:lnTo>
                  <a:lnTo>
                    <a:pt x="287" y="143"/>
                  </a:lnTo>
                  <a:close/>
                </a:path>
              </a:pathLst>
            </a:custGeom>
            <a:solidFill>
              <a:srgbClr val="00AEE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61" name="Google Shape;1961;p89"/>
            <p:cNvSpPr/>
            <p:nvPr/>
          </p:nvSpPr>
          <p:spPr>
            <a:xfrm>
              <a:off x="3511550" y="1098550"/>
              <a:ext cx="162446" cy="155033"/>
            </a:xfrm>
            <a:custGeom>
              <a:rect b="b" l="l" r="r" t="t"/>
              <a:pathLst>
                <a:path extrusionOk="0" h="143" w="144">
                  <a:moveTo>
                    <a:pt x="144" y="143"/>
                  </a:moveTo>
                  <a:lnTo>
                    <a:pt x="0" y="143"/>
                  </a:lnTo>
                  <a:lnTo>
                    <a:pt x="0" y="143"/>
                  </a:lnTo>
                  <a:lnTo>
                    <a:pt x="0" y="128"/>
                  </a:lnTo>
                  <a:lnTo>
                    <a:pt x="2" y="114"/>
                  </a:lnTo>
                  <a:lnTo>
                    <a:pt x="5" y="101"/>
                  </a:lnTo>
                  <a:lnTo>
                    <a:pt x="10" y="87"/>
                  </a:lnTo>
                  <a:lnTo>
                    <a:pt x="17" y="76"/>
                  </a:lnTo>
                  <a:lnTo>
                    <a:pt x="24" y="64"/>
                  </a:lnTo>
                  <a:lnTo>
                    <a:pt x="32" y="52"/>
                  </a:lnTo>
                  <a:lnTo>
                    <a:pt x="43" y="42"/>
                  </a:lnTo>
                  <a:lnTo>
                    <a:pt x="53" y="32"/>
                  </a:lnTo>
                  <a:lnTo>
                    <a:pt x="63" y="25"/>
                  </a:lnTo>
                  <a:lnTo>
                    <a:pt x="75" y="17"/>
                  </a:lnTo>
                  <a:lnTo>
                    <a:pt x="88" y="11"/>
                  </a:lnTo>
                  <a:lnTo>
                    <a:pt x="100" y="6"/>
                  </a:lnTo>
                  <a:lnTo>
                    <a:pt x="115" y="3"/>
                  </a:lnTo>
                  <a:lnTo>
                    <a:pt x="129" y="0"/>
                  </a:lnTo>
                  <a:lnTo>
                    <a:pt x="144" y="0"/>
                  </a:lnTo>
                  <a:lnTo>
                    <a:pt x="144" y="143"/>
                  </a:lnTo>
                  <a:close/>
                </a:path>
              </a:pathLst>
            </a:custGeom>
            <a:solidFill>
              <a:srgbClr val="FFFFF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grpSp>
      <p:sp>
        <p:nvSpPr>
          <p:cNvPr id="1962" name="Google Shape;1962;p89"/>
          <p:cNvSpPr/>
          <p:nvPr/>
        </p:nvSpPr>
        <p:spPr>
          <a:xfrm>
            <a:off x="2942672" y="3643227"/>
            <a:ext cx="640080" cy="640080"/>
          </a:xfrm>
          <a:custGeom>
            <a:rect b="b" l="l" r="r" t="t"/>
            <a:pathLst>
              <a:path extrusionOk="0" h="287" w="287">
                <a:moveTo>
                  <a:pt x="287" y="143"/>
                </a:moveTo>
                <a:lnTo>
                  <a:pt x="287" y="143"/>
                </a:lnTo>
                <a:lnTo>
                  <a:pt x="286" y="158"/>
                </a:lnTo>
                <a:lnTo>
                  <a:pt x="284" y="172"/>
                </a:lnTo>
                <a:lnTo>
                  <a:pt x="281" y="185"/>
                </a:lnTo>
                <a:lnTo>
                  <a:pt x="276" y="199"/>
                </a:lnTo>
                <a:lnTo>
                  <a:pt x="270" y="212"/>
                </a:lnTo>
                <a:lnTo>
                  <a:pt x="262" y="224"/>
                </a:lnTo>
                <a:lnTo>
                  <a:pt x="254" y="234"/>
                </a:lnTo>
                <a:lnTo>
                  <a:pt x="245" y="244"/>
                </a:lnTo>
                <a:lnTo>
                  <a:pt x="235" y="255"/>
                </a:lnTo>
                <a:lnTo>
                  <a:pt x="223" y="263"/>
                </a:lnTo>
                <a:lnTo>
                  <a:pt x="211" y="270"/>
                </a:lnTo>
                <a:lnTo>
                  <a:pt x="200" y="275"/>
                </a:lnTo>
                <a:lnTo>
                  <a:pt x="186" y="280"/>
                </a:lnTo>
                <a:lnTo>
                  <a:pt x="173" y="283"/>
                </a:lnTo>
                <a:lnTo>
                  <a:pt x="159" y="287"/>
                </a:lnTo>
                <a:lnTo>
                  <a:pt x="144" y="287"/>
                </a:lnTo>
                <a:lnTo>
                  <a:pt x="144" y="287"/>
                </a:lnTo>
                <a:lnTo>
                  <a:pt x="129" y="287"/>
                </a:lnTo>
                <a:lnTo>
                  <a:pt x="115" y="283"/>
                </a:lnTo>
                <a:lnTo>
                  <a:pt x="102" y="280"/>
                </a:lnTo>
                <a:lnTo>
                  <a:pt x="88" y="275"/>
                </a:lnTo>
                <a:lnTo>
                  <a:pt x="75" y="270"/>
                </a:lnTo>
                <a:lnTo>
                  <a:pt x="63" y="263"/>
                </a:lnTo>
                <a:lnTo>
                  <a:pt x="53" y="255"/>
                </a:lnTo>
                <a:lnTo>
                  <a:pt x="42" y="244"/>
                </a:lnTo>
                <a:lnTo>
                  <a:pt x="32" y="234"/>
                </a:lnTo>
                <a:lnTo>
                  <a:pt x="24" y="224"/>
                </a:lnTo>
                <a:lnTo>
                  <a:pt x="17" y="212"/>
                </a:lnTo>
                <a:lnTo>
                  <a:pt x="10" y="199"/>
                </a:lnTo>
                <a:lnTo>
                  <a:pt x="7" y="185"/>
                </a:lnTo>
                <a:lnTo>
                  <a:pt x="2" y="172"/>
                </a:lnTo>
                <a:lnTo>
                  <a:pt x="0" y="158"/>
                </a:lnTo>
                <a:lnTo>
                  <a:pt x="0" y="143"/>
                </a:lnTo>
                <a:lnTo>
                  <a:pt x="0" y="143"/>
                </a:lnTo>
                <a:lnTo>
                  <a:pt x="0" y="128"/>
                </a:lnTo>
                <a:lnTo>
                  <a:pt x="2" y="114"/>
                </a:lnTo>
                <a:lnTo>
                  <a:pt x="7" y="101"/>
                </a:lnTo>
                <a:lnTo>
                  <a:pt x="10" y="87"/>
                </a:lnTo>
                <a:lnTo>
                  <a:pt x="17" y="76"/>
                </a:lnTo>
                <a:lnTo>
                  <a:pt x="24" y="64"/>
                </a:lnTo>
                <a:lnTo>
                  <a:pt x="32" y="52"/>
                </a:lnTo>
                <a:lnTo>
                  <a:pt x="42" y="42"/>
                </a:lnTo>
                <a:lnTo>
                  <a:pt x="53" y="32"/>
                </a:lnTo>
                <a:lnTo>
                  <a:pt x="63" y="25"/>
                </a:lnTo>
                <a:lnTo>
                  <a:pt x="75" y="17"/>
                </a:lnTo>
                <a:lnTo>
                  <a:pt x="88" y="11"/>
                </a:lnTo>
                <a:lnTo>
                  <a:pt x="102" y="6"/>
                </a:lnTo>
                <a:lnTo>
                  <a:pt x="115" y="3"/>
                </a:lnTo>
                <a:lnTo>
                  <a:pt x="129" y="0"/>
                </a:lnTo>
                <a:lnTo>
                  <a:pt x="144" y="0"/>
                </a:lnTo>
                <a:lnTo>
                  <a:pt x="144" y="0"/>
                </a:lnTo>
                <a:lnTo>
                  <a:pt x="159" y="0"/>
                </a:lnTo>
                <a:lnTo>
                  <a:pt x="173" y="3"/>
                </a:lnTo>
                <a:lnTo>
                  <a:pt x="186" y="6"/>
                </a:lnTo>
                <a:lnTo>
                  <a:pt x="200" y="11"/>
                </a:lnTo>
                <a:lnTo>
                  <a:pt x="211" y="17"/>
                </a:lnTo>
                <a:lnTo>
                  <a:pt x="223" y="25"/>
                </a:lnTo>
                <a:lnTo>
                  <a:pt x="235" y="32"/>
                </a:lnTo>
                <a:lnTo>
                  <a:pt x="245" y="42"/>
                </a:lnTo>
                <a:lnTo>
                  <a:pt x="254" y="52"/>
                </a:lnTo>
                <a:lnTo>
                  <a:pt x="262" y="64"/>
                </a:lnTo>
                <a:lnTo>
                  <a:pt x="270" y="76"/>
                </a:lnTo>
                <a:lnTo>
                  <a:pt x="276" y="87"/>
                </a:lnTo>
                <a:lnTo>
                  <a:pt x="281" y="101"/>
                </a:lnTo>
                <a:lnTo>
                  <a:pt x="284" y="114"/>
                </a:lnTo>
                <a:lnTo>
                  <a:pt x="286" y="128"/>
                </a:lnTo>
                <a:lnTo>
                  <a:pt x="287" y="143"/>
                </a:lnTo>
                <a:lnTo>
                  <a:pt x="287" y="143"/>
                </a:lnTo>
                <a:close/>
              </a:path>
            </a:pathLst>
          </a:custGeom>
          <a:solidFill>
            <a:srgbClr val="00AEE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grpSp>
        <p:nvGrpSpPr>
          <p:cNvPr id="1963" name="Google Shape;1963;p89"/>
          <p:cNvGrpSpPr/>
          <p:nvPr/>
        </p:nvGrpSpPr>
        <p:grpSpPr>
          <a:xfrm>
            <a:off x="2942672" y="4531970"/>
            <a:ext cx="640080" cy="640080"/>
            <a:chOff x="2709925" y="2716595"/>
            <a:chExt cx="323850" cy="311944"/>
          </a:xfrm>
        </p:grpSpPr>
        <p:sp>
          <p:nvSpPr>
            <p:cNvPr id="1964" name="Google Shape;1964;p89"/>
            <p:cNvSpPr/>
            <p:nvPr/>
          </p:nvSpPr>
          <p:spPr>
            <a:xfrm>
              <a:off x="2709925" y="2717466"/>
              <a:ext cx="323850" cy="311073"/>
            </a:xfrm>
            <a:custGeom>
              <a:rect b="b" l="l" r="r" t="t"/>
              <a:pathLst>
                <a:path extrusionOk="0" h="287" w="287">
                  <a:moveTo>
                    <a:pt x="287" y="144"/>
                  </a:moveTo>
                  <a:lnTo>
                    <a:pt x="287" y="144"/>
                  </a:lnTo>
                  <a:lnTo>
                    <a:pt x="287" y="159"/>
                  </a:lnTo>
                  <a:lnTo>
                    <a:pt x="285" y="173"/>
                  </a:lnTo>
                  <a:lnTo>
                    <a:pt x="282" y="186"/>
                  </a:lnTo>
                  <a:lnTo>
                    <a:pt x="277" y="200"/>
                  </a:lnTo>
                  <a:lnTo>
                    <a:pt x="270" y="213"/>
                  </a:lnTo>
                  <a:lnTo>
                    <a:pt x="263" y="225"/>
                  </a:lnTo>
                  <a:lnTo>
                    <a:pt x="255" y="235"/>
                  </a:lnTo>
                  <a:lnTo>
                    <a:pt x="246" y="245"/>
                  </a:lnTo>
                  <a:lnTo>
                    <a:pt x="236" y="255"/>
                  </a:lnTo>
                  <a:lnTo>
                    <a:pt x="224" y="264"/>
                  </a:lnTo>
                  <a:lnTo>
                    <a:pt x="212" y="270"/>
                  </a:lnTo>
                  <a:lnTo>
                    <a:pt x="201" y="275"/>
                  </a:lnTo>
                  <a:lnTo>
                    <a:pt x="187" y="281"/>
                  </a:lnTo>
                  <a:lnTo>
                    <a:pt x="174" y="284"/>
                  </a:lnTo>
                  <a:lnTo>
                    <a:pt x="158" y="287"/>
                  </a:lnTo>
                  <a:lnTo>
                    <a:pt x="143" y="287"/>
                  </a:lnTo>
                  <a:lnTo>
                    <a:pt x="143" y="287"/>
                  </a:lnTo>
                  <a:lnTo>
                    <a:pt x="130" y="287"/>
                  </a:lnTo>
                  <a:lnTo>
                    <a:pt x="114" y="284"/>
                  </a:lnTo>
                  <a:lnTo>
                    <a:pt x="101" y="281"/>
                  </a:lnTo>
                  <a:lnTo>
                    <a:pt x="87" y="275"/>
                  </a:lnTo>
                  <a:lnTo>
                    <a:pt x="76" y="270"/>
                  </a:lnTo>
                  <a:lnTo>
                    <a:pt x="64" y="264"/>
                  </a:lnTo>
                  <a:lnTo>
                    <a:pt x="52" y="255"/>
                  </a:lnTo>
                  <a:lnTo>
                    <a:pt x="42" y="245"/>
                  </a:lnTo>
                  <a:lnTo>
                    <a:pt x="33" y="235"/>
                  </a:lnTo>
                  <a:lnTo>
                    <a:pt x="25" y="225"/>
                  </a:lnTo>
                  <a:lnTo>
                    <a:pt x="18" y="213"/>
                  </a:lnTo>
                  <a:lnTo>
                    <a:pt x="11" y="200"/>
                  </a:lnTo>
                  <a:lnTo>
                    <a:pt x="6" y="186"/>
                  </a:lnTo>
                  <a:lnTo>
                    <a:pt x="3" y="173"/>
                  </a:lnTo>
                  <a:lnTo>
                    <a:pt x="1" y="159"/>
                  </a:lnTo>
                  <a:lnTo>
                    <a:pt x="0" y="144"/>
                  </a:lnTo>
                  <a:lnTo>
                    <a:pt x="0" y="144"/>
                  </a:lnTo>
                  <a:lnTo>
                    <a:pt x="1" y="129"/>
                  </a:lnTo>
                  <a:lnTo>
                    <a:pt x="3" y="115"/>
                  </a:lnTo>
                  <a:lnTo>
                    <a:pt x="6" y="102"/>
                  </a:lnTo>
                  <a:lnTo>
                    <a:pt x="11" y="88"/>
                  </a:lnTo>
                  <a:lnTo>
                    <a:pt x="18" y="76"/>
                  </a:lnTo>
                  <a:lnTo>
                    <a:pt x="25" y="64"/>
                  </a:lnTo>
                  <a:lnTo>
                    <a:pt x="33" y="53"/>
                  </a:lnTo>
                  <a:lnTo>
                    <a:pt x="42" y="42"/>
                  </a:lnTo>
                  <a:lnTo>
                    <a:pt x="52" y="32"/>
                  </a:lnTo>
                  <a:lnTo>
                    <a:pt x="64" y="26"/>
                  </a:lnTo>
                  <a:lnTo>
                    <a:pt x="76" y="17"/>
                  </a:lnTo>
                  <a:lnTo>
                    <a:pt x="87" y="12"/>
                  </a:lnTo>
                  <a:lnTo>
                    <a:pt x="101" y="7"/>
                  </a:lnTo>
                  <a:lnTo>
                    <a:pt x="114" y="4"/>
                  </a:lnTo>
                  <a:lnTo>
                    <a:pt x="130" y="0"/>
                  </a:lnTo>
                  <a:lnTo>
                    <a:pt x="143" y="0"/>
                  </a:lnTo>
                  <a:lnTo>
                    <a:pt x="143" y="0"/>
                  </a:lnTo>
                  <a:lnTo>
                    <a:pt x="158" y="0"/>
                  </a:lnTo>
                  <a:lnTo>
                    <a:pt x="174" y="4"/>
                  </a:lnTo>
                  <a:lnTo>
                    <a:pt x="187" y="7"/>
                  </a:lnTo>
                  <a:lnTo>
                    <a:pt x="201" y="12"/>
                  </a:lnTo>
                  <a:lnTo>
                    <a:pt x="212" y="17"/>
                  </a:lnTo>
                  <a:lnTo>
                    <a:pt x="224" y="26"/>
                  </a:lnTo>
                  <a:lnTo>
                    <a:pt x="236" y="32"/>
                  </a:lnTo>
                  <a:lnTo>
                    <a:pt x="246" y="42"/>
                  </a:lnTo>
                  <a:lnTo>
                    <a:pt x="255" y="53"/>
                  </a:lnTo>
                  <a:lnTo>
                    <a:pt x="263" y="64"/>
                  </a:lnTo>
                  <a:lnTo>
                    <a:pt x="270" y="76"/>
                  </a:lnTo>
                  <a:lnTo>
                    <a:pt x="277" y="88"/>
                  </a:lnTo>
                  <a:lnTo>
                    <a:pt x="282" y="102"/>
                  </a:lnTo>
                  <a:lnTo>
                    <a:pt x="285" y="115"/>
                  </a:lnTo>
                  <a:lnTo>
                    <a:pt x="287" y="129"/>
                  </a:lnTo>
                  <a:lnTo>
                    <a:pt x="287" y="144"/>
                  </a:lnTo>
                  <a:lnTo>
                    <a:pt x="287" y="144"/>
                  </a:lnTo>
                  <a:close/>
                </a:path>
              </a:pathLst>
            </a:custGeom>
            <a:solidFill>
              <a:srgbClr val="FFFFF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65" name="Google Shape;1965;p89"/>
            <p:cNvSpPr/>
            <p:nvPr/>
          </p:nvSpPr>
          <p:spPr>
            <a:xfrm>
              <a:off x="2709925" y="2716595"/>
              <a:ext cx="165039" cy="311073"/>
            </a:xfrm>
            <a:custGeom>
              <a:rect b="b" l="l" r="r" t="t"/>
              <a:pathLst>
                <a:path extrusionOk="0" h="287" w="143">
                  <a:moveTo>
                    <a:pt x="143" y="287"/>
                  </a:moveTo>
                  <a:lnTo>
                    <a:pt x="143" y="287"/>
                  </a:lnTo>
                  <a:lnTo>
                    <a:pt x="130" y="287"/>
                  </a:lnTo>
                  <a:lnTo>
                    <a:pt x="114" y="284"/>
                  </a:lnTo>
                  <a:lnTo>
                    <a:pt x="101" y="281"/>
                  </a:lnTo>
                  <a:lnTo>
                    <a:pt x="87" y="275"/>
                  </a:lnTo>
                  <a:lnTo>
                    <a:pt x="76" y="270"/>
                  </a:lnTo>
                  <a:lnTo>
                    <a:pt x="64" y="264"/>
                  </a:lnTo>
                  <a:lnTo>
                    <a:pt x="52" y="255"/>
                  </a:lnTo>
                  <a:lnTo>
                    <a:pt x="42" y="245"/>
                  </a:lnTo>
                  <a:lnTo>
                    <a:pt x="33" y="235"/>
                  </a:lnTo>
                  <a:lnTo>
                    <a:pt x="25" y="225"/>
                  </a:lnTo>
                  <a:lnTo>
                    <a:pt x="18" y="213"/>
                  </a:lnTo>
                  <a:lnTo>
                    <a:pt x="11" y="200"/>
                  </a:lnTo>
                  <a:lnTo>
                    <a:pt x="6" y="186"/>
                  </a:lnTo>
                  <a:lnTo>
                    <a:pt x="3" y="173"/>
                  </a:lnTo>
                  <a:lnTo>
                    <a:pt x="1" y="159"/>
                  </a:lnTo>
                  <a:lnTo>
                    <a:pt x="0" y="144"/>
                  </a:lnTo>
                  <a:lnTo>
                    <a:pt x="0" y="144"/>
                  </a:lnTo>
                  <a:lnTo>
                    <a:pt x="1" y="129"/>
                  </a:lnTo>
                  <a:lnTo>
                    <a:pt x="3" y="115"/>
                  </a:lnTo>
                  <a:lnTo>
                    <a:pt x="6" y="102"/>
                  </a:lnTo>
                  <a:lnTo>
                    <a:pt x="11" y="88"/>
                  </a:lnTo>
                  <a:lnTo>
                    <a:pt x="18" y="76"/>
                  </a:lnTo>
                  <a:lnTo>
                    <a:pt x="25" y="64"/>
                  </a:lnTo>
                  <a:lnTo>
                    <a:pt x="33" y="53"/>
                  </a:lnTo>
                  <a:lnTo>
                    <a:pt x="42" y="42"/>
                  </a:lnTo>
                  <a:lnTo>
                    <a:pt x="52" y="32"/>
                  </a:lnTo>
                  <a:lnTo>
                    <a:pt x="64" y="26"/>
                  </a:lnTo>
                  <a:lnTo>
                    <a:pt x="76" y="17"/>
                  </a:lnTo>
                  <a:lnTo>
                    <a:pt x="87" y="12"/>
                  </a:lnTo>
                  <a:lnTo>
                    <a:pt x="101" y="7"/>
                  </a:lnTo>
                  <a:lnTo>
                    <a:pt x="114" y="4"/>
                  </a:lnTo>
                  <a:lnTo>
                    <a:pt x="130" y="0"/>
                  </a:lnTo>
                  <a:lnTo>
                    <a:pt x="143" y="0"/>
                  </a:lnTo>
                  <a:lnTo>
                    <a:pt x="143" y="287"/>
                  </a:lnTo>
                  <a:close/>
                </a:path>
              </a:pathLst>
            </a:custGeom>
            <a:solidFill>
              <a:srgbClr val="00AEE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p:txBody>
        </p:sp>
      </p:grpSp>
      <p:grpSp>
        <p:nvGrpSpPr>
          <p:cNvPr id="1966" name="Google Shape;1966;p89"/>
          <p:cNvGrpSpPr/>
          <p:nvPr/>
        </p:nvGrpSpPr>
        <p:grpSpPr>
          <a:xfrm>
            <a:off x="2942672" y="5420731"/>
            <a:ext cx="640080" cy="640080"/>
            <a:chOff x="3511550" y="1098550"/>
            <a:chExt cx="323850" cy="311150"/>
          </a:xfrm>
        </p:grpSpPr>
        <p:sp>
          <p:nvSpPr>
            <p:cNvPr id="1967" name="Google Shape;1967;p89"/>
            <p:cNvSpPr/>
            <p:nvPr/>
          </p:nvSpPr>
          <p:spPr>
            <a:xfrm>
              <a:off x="3511550" y="1098550"/>
              <a:ext cx="323850" cy="311150"/>
            </a:xfrm>
            <a:custGeom>
              <a:rect b="b" l="l" r="r" t="t"/>
              <a:pathLst>
                <a:path extrusionOk="0" h="287" w="287">
                  <a:moveTo>
                    <a:pt x="287" y="143"/>
                  </a:moveTo>
                  <a:lnTo>
                    <a:pt x="287" y="143"/>
                  </a:lnTo>
                  <a:lnTo>
                    <a:pt x="286" y="158"/>
                  </a:lnTo>
                  <a:lnTo>
                    <a:pt x="284" y="172"/>
                  </a:lnTo>
                  <a:lnTo>
                    <a:pt x="281" y="185"/>
                  </a:lnTo>
                  <a:lnTo>
                    <a:pt x="276" y="199"/>
                  </a:lnTo>
                  <a:lnTo>
                    <a:pt x="269" y="212"/>
                  </a:lnTo>
                  <a:lnTo>
                    <a:pt x="262" y="224"/>
                  </a:lnTo>
                  <a:lnTo>
                    <a:pt x="254" y="234"/>
                  </a:lnTo>
                  <a:lnTo>
                    <a:pt x="245" y="244"/>
                  </a:lnTo>
                  <a:lnTo>
                    <a:pt x="235" y="255"/>
                  </a:lnTo>
                  <a:lnTo>
                    <a:pt x="223" y="263"/>
                  </a:lnTo>
                  <a:lnTo>
                    <a:pt x="211" y="270"/>
                  </a:lnTo>
                  <a:lnTo>
                    <a:pt x="200" y="275"/>
                  </a:lnTo>
                  <a:lnTo>
                    <a:pt x="186" y="280"/>
                  </a:lnTo>
                  <a:lnTo>
                    <a:pt x="173" y="283"/>
                  </a:lnTo>
                  <a:lnTo>
                    <a:pt x="157" y="287"/>
                  </a:lnTo>
                  <a:lnTo>
                    <a:pt x="144" y="287"/>
                  </a:lnTo>
                  <a:lnTo>
                    <a:pt x="144" y="287"/>
                  </a:lnTo>
                  <a:lnTo>
                    <a:pt x="129" y="287"/>
                  </a:lnTo>
                  <a:lnTo>
                    <a:pt x="113" y="283"/>
                  </a:lnTo>
                  <a:lnTo>
                    <a:pt x="100" y="280"/>
                  </a:lnTo>
                  <a:lnTo>
                    <a:pt x="86" y="275"/>
                  </a:lnTo>
                  <a:lnTo>
                    <a:pt x="75" y="270"/>
                  </a:lnTo>
                  <a:lnTo>
                    <a:pt x="63" y="263"/>
                  </a:lnTo>
                  <a:lnTo>
                    <a:pt x="53" y="255"/>
                  </a:lnTo>
                  <a:lnTo>
                    <a:pt x="41" y="244"/>
                  </a:lnTo>
                  <a:lnTo>
                    <a:pt x="32" y="234"/>
                  </a:lnTo>
                  <a:lnTo>
                    <a:pt x="24" y="224"/>
                  </a:lnTo>
                  <a:lnTo>
                    <a:pt x="17" y="212"/>
                  </a:lnTo>
                  <a:lnTo>
                    <a:pt x="10" y="199"/>
                  </a:lnTo>
                  <a:lnTo>
                    <a:pt x="5" y="185"/>
                  </a:lnTo>
                  <a:lnTo>
                    <a:pt x="2" y="172"/>
                  </a:lnTo>
                  <a:lnTo>
                    <a:pt x="0" y="158"/>
                  </a:lnTo>
                  <a:lnTo>
                    <a:pt x="0" y="143"/>
                  </a:lnTo>
                  <a:lnTo>
                    <a:pt x="0" y="143"/>
                  </a:lnTo>
                  <a:lnTo>
                    <a:pt x="0" y="128"/>
                  </a:lnTo>
                  <a:lnTo>
                    <a:pt x="2" y="114"/>
                  </a:lnTo>
                  <a:lnTo>
                    <a:pt x="5" y="101"/>
                  </a:lnTo>
                  <a:lnTo>
                    <a:pt x="10" y="87"/>
                  </a:lnTo>
                  <a:lnTo>
                    <a:pt x="17" y="76"/>
                  </a:lnTo>
                  <a:lnTo>
                    <a:pt x="24" y="64"/>
                  </a:lnTo>
                  <a:lnTo>
                    <a:pt x="32" y="52"/>
                  </a:lnTo>
                  <a:lnTo>
                    <a:pt x="41" y="42"/>
                  </a:lnTo>
                  <a:lnTo>
                    <a:pt x="53" y="32"/>
                  </a:lnTo>
                  <a:lnTo>
                    <a:pt x="63" y="25"/>
                  </a:lnTo>
                  <a:lnTo>
                    <a:pt x="75" y="17"/>
                  </a:lnTo>
                  <a:lnTo>
                    <a:pt x="86" y="11"/>
                  </a:lnTo>
                  <a:lnTo>
                    <a:pt x="100" y="6"/>
                  </a:lnTo>
                  <a:lnTo>
                    <a:pt x="113" y="3"/>
                  </a:lnTo>
                  <a:lnTo>
                    <a:pt x="129" y="0"/>
                  </a:lnTo>
                  <a:lnTo>
                    <a:pt x="144" y="0"/>
                  </a:lnTo>
                  <a:lnTo>
                    <a:pt x="144" y="0"/>
                  </a:lnTo>
                  <a:lnTo>
                    <a:pt x="157" y="0"/>
                  </a:lnTo>
                  <a:lnTo>
                    <a:pt x="173" y="3"/>
                  </a:lnTo>
                  <a:lnTo>
                    <a:pt x="186" y="6"/>
                  </a:lnTo>
                  <a:lnTo>
                    <a:pt x="200" y="11"/>
                  </a:lnTo>
                  <a:lnTo>
                    <a:pt x="211" y="17"/>
                  </a:lnTo>
                  <a:lnTo>
                    <a:pt x="223" y="25"/>
                  </a:lnTo>
                  <a:lnTo>
                    <a:pt x="235" y="32"/>
                  </a:lnTo>
                  <a:lnTo>
                    <a:pt x="245" y="42"/>
                  </a:lnTo>
                  <a:lnTo>
                    <a:pt x="254" y="52"/>
                  </a:lnTo>
                  <a:lnTo>
                    <a:pt x="262" y="64"/>
                  </a:lnTo>
                  <a:lnTo>
                    <a:pt x="269" y="76"/>
                  </a:lnTo>
                  <a:lnTo>
                    <a:pt x="276" y="87"/>
                  </a:lnTo>
                  <a:lnTo>
                    <a:pt x="281" y="101"/>
                  </a:lnTo>
                  <a:lnTo>
                    <a:pt x="284" y="114"/>
                  </a:lnTo>
                  <a:lnTo>
                    <a:pt x="286" y="128"/>
                  </a:lnTo>
                  <a:lnTo>
                    <a:pt x="287" y="143"/>
                  </a:lnTo>
                  <a:lnTo>
                    <a:pt x="287" y="143"/>
                  </a:lnTo>
                  <a:close/>
                </a:path>
              </a:pathLst>
            </a:custGeom>
            <a:solidFill>
              <a:srgbClr val="00AEE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68" name="Google Shape;1968;p89"/>
            <p:cNvSpPr/>
            <p:nvPr/>
          </p:nvSpPr>
          <p:spPr>
            <a:xfrm>
              <a:off x="3511550" y="1098550"/>
              <a:ext cx="162446" cy="155033"/>
            </a:xfrm>
            <a:custGeom>
              <a:rect b="b" l="l" r="r" t="t"/>
              <a:pathLst>
                <a:path extrusionOk="0" h="143" w="144">
                  <a:moveTo>
                    <a:pt x="144" y="143"/>
                  </a:moveTo>
                  <a:lnTo>
                    <a:pt x="0" y="143"/>
                  </a:lnTo>
                  <a:lnTo>
                    <a:pt x="0" y="143"/>
                  </a:lnTo>
                  <a:lnTo>
                    <a:pt x="0" y="128"/>
                  </a:lnTo>
                  <a:lnTo>
                    <a:pt x="2" y="114"/>
                  </a:lnTo>
                  <a:lnTo>
                    <a:pt x="5" y="101"/>
                  </a:lnTo>
                  <a:lnTo>
                    <a:pt x="10" y="87"/>
                  </a:lnTo>
                  <a:lnTo>
                    <a:pt x="17" y="76"/>
                  </a:lnTo>
                  <a:lnTo>
                    <a:pt x="24" y="64"/>
                  </a:lnTo>
                  <a:lnTo>
                    <a:pt x="32" y="52"/>
                  </a:lnTo>
                  <a:lnTo>
                    <a:pt x="43" y="42"/>
                  </a:lnTo>
                  <a:lnTo>
                    <a:pt x="53" y="32"/>
                  </a:lnTo>
                  <a:lnTo>
                    <a:pt x="63" y="25"/>
                  </a:lnTo>
                  <a:lnTo>
                    <a:pt x="75" y="17"/>
                  </a:lnTo>
                  <a:lnTo>
                    <a:pt x="88" y="11"/>
                  </a:lnTo>
                  <a:lnTo>
                    <a:pt x="100" y="6"/>
                  </a:lnTo>
                  <a:lnTo>
                    <a:pt x="115" y="3"/>
                  </a:lnTo>
                  <a:lnTo>
                    <a:pt x="129" y="0"/>
                  </a:lnTo>
                  <a:lnTo>
                    <a:pt x="144" y="0"/>
                  </a:lnTo>
                  <a:lnTo>
                    <a:pt x="144" y="143"/>
                  </a:lnTo>
                  <a:close/>
                </a:path>
              </a:pathLst>
            </a:custGeom>
            <a:solidFill>
              <a:srgbClr val="FFFFF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grpSp>
      <p:grpSp>
        <p:nvGrpSpPr>
          <p:cNvPr id="1969" name="Google Shape;1969;p89"/>
          <p:cNvGrpSpPr/>
          <p:nvPr/>
        </p:nvGrpSpPr>
        <p:grpSpPr>
          <a:xfrm rot="-5400000">
            <a:off x="4425969" y="2706361"/>
            <a:ext cx="640080" cy="640080"/>
            <a:chOff x="2706688" y="2008188"/>
            <a:chExt cx="325437" cy="311150"/>
          </a:xfrm>
        </p:grpSpPr>
        <p:sp>
          <p:nvSpPr>
            <p:cNvPr id="1970" name="Google Shape;1970;p89"/>
            <p:cNvSpPr/>
            <p:nvPr/>
          </p:nvSpPr>
          <p:spPr>
            <a:xfrm>
              <a:off x="2706688" y="2008188"/>
              <a:ext cx="325437" cy="311150"/>
            </a:xfrm>
            <a:custGeom>
              <a:rect b="b" l="l" r="r" t="t"/>
              <a:pathLst>
                <a:path extrusionOk="0" h="287" w="287">
                  <a:moveTo>
                    <a:pt x="287" y="143"/>
                  </a:moveTo>
                  <a:lnTo>
                    <a:pt x="287" y="143"/>
                  </a:lnTo>
                  <a:lnTo>
                    <a:pt x="287" y="158"/>
                  </a:lnTo>
                  <a:lnTo>
                    <a:pt x="285" y="172"/>
                  </a:lnTo>
                  <a:lnTo>
                    <a:pt x="280" y="185"/>
                  </a:lnTo>
                  <a:lnTo>
                    <a:pt x="277" y="199"/>
                  </a:lnTo>
                  <a:lnTo>
                    <a:pt x="270" y="212"/>
                  </a:lnTo>
                  <a:lnTo>
                    <a:pt x="263" y="224"/>
                  </a:lnTo>
                  <a:lnTo>
                    <a:pt x="255" y="234"/>
                  </a:lnTo>
                  <a:lnTo>
                    <a:pt x="245" y="244"/>
                  </a:lnTo>
                  <a:lnTo>
                    <a:pt x="234" y="255"/>
                  </a:lnTo>
                  <a:lnTo>
                    <a:pt x="224" y="263"/>
                  </a:lnTo>
                  <a:lnTo>
                    <a:pt x="212" y="270"/>
                  </a:lnTo>
                  <a:lnTo>
                    <a:pt x="199" y="275"/>
                  </a:lnTo>
                  <a:lnTo>
                    <a:pt x="185" y="280"/>
                  </a:lnTo>
                  <a:lnTo>
                    <a:pt x="172" y="283"/>
                  </a:lnTo>
                  <a:lnTo>
                    <a:pt x="158" y="287"/>
                  </a:lnTo>
                  <a:lnTo>
                    <a:pt x="143" y="287"/>
                  </a:lnTo>
                  <a:lnTo>
                    <a:pt x="143" y="287"/>
                  </a:lnTo>
                  <a:lnTo>
                    <a:pt x="130" y="287"/>
                  </a:lnTo>
                  <a:lnTo>
                    <a:pt x="114" y="283"/>
                  </a:lnTo>
                  <a:lnTo>
                    <a:pt x="101" y="280"/>
                  </a:lnTo>
                  <a:lnTo>
                    <a:pt x="87" y="275"/>
                  </a:lnTo>
                  <a:lnTo>
                    <a:pt x="76" y="270"/>
                  </a:lnTo>
                  <a:lnTo>
                    <a:pt x="64" y="263"/>
                  </a:lnTo>
                  <a:lnTo>
                    <a:pt x="52" y="255"/>
                  </a:lnTo>
                  <a:lnTo>
                    <a:pt x="42" y="244"/>
                  </a:lnTo>
                  <a:lnTo>
                    <a:pt x="33" y="234"/>
                  </a:lnTo>
                  <a:lnTo>
                    <a:pt x="25" y="224"/>
                  </a:lnTo>
                  <a:lnTo>
                    <a:pt x="17" y="212"/>
                  </a:lnTo>
                  <a:lnTo>
                    <a:pt x="11" y="199"/>
                  </a:lnTo>
                  <a:lnTo>
                    <a:pt x="6" y="185"/>
                  </a:lnTo>
                  <a:lnTo>
                    <a:pt x="3" y="172"/>
                  </a:lnTo>
                  <a:lnTo>
                    <a:pt x="1" y="158"/>
                  </a:lnTo>
                  <a:lnTo>
                    <a:pt x="0" y="143"/>
                  </a:lnTo>
                  <a:lnTo>
                    <a:pt x="0" y="143"/>
                  </a:lnTo>
                  <a:lnTo>
                    <a:pt x="1" y="128"/>
                  </a:lnTo>
                  <a:lnTo>
                    <a:pt x="3" y="114"/>
                  </a:lnTo>
                  <a:lnTo>
                    <a:pt x="6" y="101"/>
                  </a:lnTo>
                  <a:lnTo>
                    <a:pt x="11" y="87"/>
                  </a:lnTo>
                  <a:lnTo>
                    <a:pt x="17" y="76"/>
                  </a:lnTo>
                  <a:lnTo>
                    <a:pt x="25" y="64"/>
                  </a:lnTo>
                  <a:lnTo>
                    <a:pt x="33" y="52"/>
                  </a:lnTo>
                  <a:lnTo>
                    <a:pt x="42" y="42"/>
                  </a:lnTo>
                  <a:lnTo>
                    <a:pt x="52" y="32"/>
                  </a:lnTo>
                  <a:lnTo>
                    <a:pt x="64" y="25"/>
                  </a:lnTo>
                  <a:lnTo>
                    <a:pt x="76" y="17"/>
                  </a:lnTo>
                  <a:lnTo>
                    <a:pt x="87" y="11"/>
                  </a:lnTo>
                  <a:lnTo>
                    <a:pt x="101" y="6"/>
                  </a:lnTo>
                  <a:lnTo>
                    <a:pt x="114" y="3"/>
                  </a:lnTo>
                  <a:lnTo>
                    <a:pt x="130" y="0"/>
                  </a:lnTo>
                  <a:lnTo>
                    <a:pt x="143" y="0"/>
                  </a:lnTo>
                  <a:lnTo>
                    <a:pt x="143" y="0"/>
                  </a:lnTo>
                  <a:lnTo>
                    <a:pt x="158" y="0"/>
                  </a:lnTo>
                  <a:lnTo>
                    <a:pt x="172" y="3"/>
                  </a:lnTo>
                  <a:lnTo>
                    <a:pt x="185" y="6"/>
                  </a:lnTo>
                  <a:lnTo>
                    <a:pt x="199" y="11"/>
                  </a:lnTo>
                  <a:lnTo>
                    <a:pt x="212" y="17"/>
                  </a:lnTo>
                  <a:lnTo>
                    <a:pt x="224" y="25"/>
                  </a:lnTo>
                  <a:lnTo>
                    <a:pt x="234" y="32"/>
                  </a:lnTo>
                  <a:lnTo>
                    <a:pt x="245" y="42"/>
                  </a:lnTo>
                  <a:lnTo>
                    <a:pt x="255" y="52"/>
                  </a:lnTo>
                  <a:lnTo>
                    <a:pt x="263" y="64"/>
                  </a:lnTo>
                  <a:lnTo>
                    <a:pt x="270" y="76"/>
                  </a:lnTo>
                  <a:lnTo>
                    <a:pt x="277" y="87"/>
                  </a:lnTo>
                  <a:lnTo>
                    <a:pt x="280" y="101"/>
                  </a:lnTo>
                  <a:lnTo>
                    <a:pt x="285" y="114"/>
                  </a:lnTo>
                  <a:lnTo>
                    <a:pt x="287" y="128"/>
                  </a:lnTo>
                  <a:lnTo>
                    <a:pt x="287" y="143"/>
                  </a:lnTo>
                  <a:lnTo>
                    <a:pt x="287" y="143"/>
                  </a:lnTo>
                  <a:close/>
                </a:path>
              </a:pathLst>
            </a:custGeom>
            <a:solidFill>
              <a:srgbClr val="FFFFF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71" name="Google Shape;1971;p89"/>
            <p:cNvSpPr/>
            <p:nvPr/>
          </p:nvSpPr>
          <p:spPr>
            <a:xfrm>
              <a:off x="2868883" y="2008188"/>
              <a:ext cx="163242" cy="155033"/>
            </a:xfrm>
            <a:custGeom>
              <a:rect b="b" l="l" r="r" t="t"/>
              <a:pathLst>
                <a:path extrusionOk="0" h="143" w="144">
                  <a:moveTo>
                    <a:pt x="0" y="143"/>
                  </a:moveTo>
                  <a:lnTo>
                    <a:pt x="0" y="0"/>
                  </a:lnTo>
                  <a:lnTo>
                    <a:pt x="0" y="0"/>
                  </a:lnTo>
                  <a:lnTo>
                    <a:pt x="15" y="1"/>
                  </a:lnTo>
                  <a:lnTo>
                    <a:pt x="29" y="3"/>
                  </a:lnTo>
                  <a:lnTo>
                    <a:pt x="42" y="6"/>
                  </a:lnTo>
                  <a:lnTo>
                    <a:pt x="56" y="11"/>
                  </a:lnTo>
                  <a:lnTo>
                    <a:pt x="69" y="17"/>
                  </a:lnTo>
                  <a:lnTo>
                    <a:pt x="81" y="25"/>
                  </a:lnTo>
                  <a:lnTo>
                    <a:pt x="91" y="32"/>
                  </a:lnTo>
                  <a:lnTo>
                    <a:pt x="102" y="42"/>
                  </a:lnTo>
                  <a:lnTo>
                    <a:pt x="112" y="52"/>
                  </a:lnTo>
                  <a:lnTo>
                    <a:pt x="120" y="64"/>
                  </a:lnTo>
                  <a:lnTo>
                    <a:pt x="127" y="76"/>
                  </a:lnTo>
                  <a:lnTo>
                    <a:pt x="134" y="87"/>
                  </a:lnTo>
                  <a:lnTo>
                    <a:pt x="137" y="101"/>
                  </a:lnTo>
                  <a:lnTo>
                    <a:pt x="142" y="114"/>
                  </a:lnTo>
                  <a:lnTo>
                    <a:pt x="144" y="128"/>
                  </a:lnTo>
                  <a:lnTo>
                    <a:pt x="144" y="143"/>
                  </a:lnTo>
                  <a:lnTo>
                    <a:pt x="0" y="143"/>
                  </a:lnTo>
                  <a:close/>
                </a:path>
              </a:pathLst>
            </a:custGeom>
            <a:solidFill>
              <a:srgbClr val="17375E"/>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72" name="Google Shape;1972;p89"/>
            <p:cNvSpPr/>
            <p:nvPr/>
          </p:nvSpPr>
          <p:spPr>
            <a:xfrm>
              <a:off x="2706688" y="2008188"/>
              <a:ext cx="325437" cy="311150"/>
            </a:xfrm>
            <a:custGeom>
              <a:rect b="b" l="l" r="r" t="t"/>
              <a:pathLst>
                <a:path extrusionOk="0" h="287" w="287">
                  <a:moveTo>
                    <a:pt x="287" y="143"/>
                  </a:moveTo>
                  <a:lnTo>
                    <a:pt x="287" y="143"/>
                  </a:lnTo>
                  <a:lnTo>
                    <a:pt x="287" y="158"/>
                  </a:lnTo>
                  <a:lnTo>
                    <a:pt x="285" y="172"/>
                  </a:lnTo>
                  <a:lnTo>
                    <a:pt x="280" y="185"/>
                  </a:lnTo>
                  <a:lnTo>
                    <a:pt x="277" y="199"/>
                  </a:lnTo>
                  <a:lnTo>
                    <a:pt x="270" y="212"/>
                  </a:lnTo>
                  <a:lnTo>
                    <a:pt x="263" y="224"/>
                  </a:lnTo>
                  <a:lnTo>
                    <a:pt x="255" y="234"/>
                  </a:lnTo>
                  <a:lnTo>
                    <a:pt x="245" y="244"/>
                  </a:lnTo>
                  <a:lnTo>
                    <a:pt x="234" y="255"/>
                  </a:lnTo>
                  <a:lnTo>
                    <a:pt x="224" y="263"/>
                  </a:lnTo>
                  <a:lnTo>
                    <a:pt x="212" y="270"/>
                  </a:lnTo>
                  <a:lnTo>
                    <a:pt x="199" y="275"/>
                  </a:lnTo>
                  <a:lnTo>
                    <a:pt x="185" y="280"/>
                  </a:lnTo>
                  <a:lnTo>
                    <a:pt x="172" y="283"/>
                  </a:lnTo>
                  <a:lnTo>
                    <a:pt x="158" y="287"/>
                  </a:lnTo>
                  <a:lnTo>
                    <a:pt x="143" y="287"/>
                  </a:lnTo>
                  <a:lnTo>
                    <a:pt x="143" y="287"/>
                  </a:lnTo>
                  <a:lnTo>
                    <a:pt x="130" y="287"/>
                  </a:lnTo>
                  <a:lnTo>
                    <a:pt x="114" y="283"/>
                  </a:lnTo>
                  <a:lnTo>
                    <a:pt x="101" y="280"/>
                  </a:lnTo>
                  <a:lnTo>
                    <a:pt x="87" y="275"/>
                  </a:lnTo>
                  <a:lnTo>
                    <a:pt x="76" y="270"/>
                  </a:lnTo>
                  <a:lnTo>
                    <a:pt x="64" y="263"/>
                  </a:lnTo>
                  <a:lnTo>
                    <a:pt x="52" y="255"/>
                  </a:lnTo>
                  <a:lnTo>
                    <a:pt x="42" y="244"/>
                  </a:lnTo>
                  <a:lnTo>
                    <a:pt x="33" y="234"/>
                  </a:lnTo>
                  <a:lnTo>
                    <a:pt x="25" y="224"/>
                  </a:lnTo>
                  <a:lnTo>
                    <a:pt x="17" y="212"/>
                  </a:lnTo>
                  <a:lnTo>
                    <a:pt x="11" y="199"/>
                  </a:lnTo>
                  <a:lnTo>
                    <a:pt x="6" y="185"/>
                  </a:lnTo>
                  <a:lnTo>
                    <a:pt x="3" y="172"/>
                  </a:lnTo>
                  <a:lnTo>
                    <a:pt x="1" y="158"/>
                  </a:lnTo>
                  <a:lnTo>
                    <a:pt x="0" y="143"/>
                  </a:lnTo>
                  <a:lnTo>
                    <a:pt x="0" y="143"/>
                  </a:lnTo>
                  <a:lnTo>
                    <a:pt x="1" y="128"/>
                  </a:lnTo>
                  <a:lnTo>
                    <a:pt x="3" y="114"/>
                  </a:lnTo>
                  <a:lnTo>
                    <a:pt x="6" y="101"/>
                  </a:lnTo>
                  <a:lnTo>
                    <a:pt x="11" y="87"/>
                  </a:lnTo>
                  <a:lnTo>
                    <a:pt x="17" y="76"/>
                  </a:lnTo>
                  <a:lnTo>
                    <a:pt x="25" y="64"/>
                  </a:lnTo>
                  <a:lnTo>
                    <a:pt x="33" y="52"/>
                  </a:lnTo>
                  <a:lnTo>
                    <a:pt x="42" y="42"/>
                  </a:lnTo>
                  <a:lnTo>
                    <a:pt x="52" y="32"/>
                  </a:lnTo>
                  <a:lnTo>
                    <a:pt x="64" y="25"/>
                  </a:lnTo>
                  <a:lnTo>
                    <a:pt x="76" y="17"/>
                  </a:lnTo>
                  <a:lnTo>
                    <a:pt x="87" y="11"/>
                  </a:lnTo>
                  <a:lnTo>
                    <a:pt x="101" y="6"/>
                  </a:lnTo>
                  <a:lnTo>
                    <a:pt x="114" y="3"/>
                  </a:lnTo>
                  <a:lnTo>
                    <a:pt x="130" y="0"/>
                  </a:lnTo>
                  <a:lnTo>
                    <a:pt x="143" y="0"/>
                  </a:lnTo>
                  <a:lnTo>
                    <a:pt x="143" y="0"/>
                  </a:lnTo>
                  <a:lnTo>
                    <a:pt x="158" y="0"/>
                  </a:lnTo>
                  <a:lnTo>
                    <a:pt x="172" y="3"/>
                  </a:lnTo>
                  <a:lnTo>
                    <a:pt x="185" y="6"/>
                  </a:lnTo>
                  <a:lnTo>
                    <a:pt x="199" y="11"/>
                  </a:lnTo>
                  <a:lnTo>
                    <a:pt x="212" y="17"/>
                  </a:lnTo>
                  <a:lnTo>
                    <a:pt x="224" y="25"/>
                  </a:lnTo>
                  <a:lnTo>
                    <a:pt x="234" y="32"/>
                  </a:lnTo>
                  <a:lnTo>
                    <a:pt x="245" y="42"/>
                  </a:lnTo>
                  <a:lnTo>
                    <a:pt x="255" y="52"/>
                  </a:lnTo>
                  <a:lnTo>
                    <a:pt x="263" y="64"/>
                  </a:lnTo>
                  <a:lnTo>
                    <a:pt x="270" y="76"/>
                  </a:lnTo>
                  <a:lnTo>
                    <a:pt x="277" y="87"/>
                  </a:lnTo>
                  <a:lnTo>
                    <a:pt x="280" y="101"/>
                  </a:lnTo>
                  <a:lnTo>
                    <a:pt x="285" y="114"/>
                  </a:lnTo>
                  <a:lnTo>
                    <a:pt x="287" y="128"/>
                  </a:lnTo>
                  <a:lnTo>
                    <a:pt x="287" y="143"/>
                  </a:lnTo>
                  <a:lnTo>
                    <a:pt x="287" y="143"/>
                  </a:lnTo>
                  <a:close/>
                </a:path>
              </a:pathLst>
            </a:custGeom>
            <a:solidFill>
              <a:srgbClr val="FFFFF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73" name="Google Shape;1973;p89"/>
            <p:cNvSpPr/>
            <p:nvPr/>
          </p:nvSpPr>
          <p:spPr>
            <a:xfrm>
              <a:off x="2868883" y="2008188"/>
              <a:ext cx="163242" cy="155033"/>
            </a:xfrm>
            <a:custGeom>
              <a:rect b="b" l="l" r="r" t="t"/>
              <a:pathLst>
                <a:path extrusionOk="0" h="143" w="144">
                  <a:moveTo>
                    <a:pt x="0" y="143"/>
                  </a:moveTo>
                  <a:lnTo>
                    <a:pt x="0" y="0"/>
                  </a:lnTo>
                  <a:lnTo>
                    <a:pt x="0" y="0"/>
                  </a:lnTo>
                  <a:lnTo>
                    <a:pt x="15" y="1"/>
                  </a:lnTo>
                  <a:lnTo>
                    <a:pt x="29" y="3"/>
                  </a:lnTo>
                  <a:lnTo>
                    <a:pt x="42" y="6"/>
                  </a:lnTo>
                  <a:lnTo>
                    <a:pt x="56" y="11"/>
                  </a:lnTo>
                  <a:lnTo>
                    <a:pt x="69" y="17"/>
                  </a:lnTo>
                  <a:lnTo>
                    <a:pt x="81" y="25"/>
                  </a:lnTo>
                  <a:lnTo>
                    <a:pt x="91" y="32"/>
                  </a:lnTo>
                  <a:lnTo>
                    <a:pt x="102" y="42"/>
                  </a:lnTo>
                  <a:lnTo>
                    <a:pt x="112" y="52"/>
                  </a:lnTo>
                  <a:lnTo>
                    <a:pt x="120" y="64"/>
                  </a:lnTo>
                  <a:lnTo>
                    <a:pt x="127" y="76"/>
                  </a:lnTo>
                  <a:lnTo>
                    <a:pt x="134" y="87"/>
                  </a:lnTo>
                  <a:lnTo>
                    <a:pt x="137" y="101"/>
                  </a:lnTo>
                  <a:lnTo>
                    <a:pt x="142" y="114"/>
                  </a:lnTo>
                  <a:lnTo>
                    <a:pt x="144" y="128"/>
                  </a:lnTo>
                  <a:lnTo>
                    <a:pt x="144" y="143"/>
                  </a:lnTo>
                  <a:lnTo>
                    <a:pt x="0" y="143"/>
                  </a:lnTo>
                  <a:close/>
                </a:path>
              </a:pathLst>
            </a:custGeom>
            <a:solidFill>
              <a:srgbClr val="00AEE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grpSp>
      <p:grpSp>
        <p:nvGrpSpPr>
          <p:cNvPr id="1974" name="Google Shape;1974;p89"/>
          <p:cNvGrpSpPr/>
          <p:nvPr/>
        </p:nvGrpSpPr>
        <p:grpSpPr>
          <a:xfrm rot="10800000">
            <a:off x="4425969" y="1860988"/>
            <a:ext cx="640080" cy="640080"/>
            <a:chOff x="2709925" y="2716595"/>
            <a:chExt cx="323850" cy="311944"/>
          </a:xfrm>
        </p:grpSpPr>
        <p:sp>
          <p:nvSpPr>
            <p:cNvPr id="1975" name="Google Shape;1975;p89"/>
            <p:cNvSpPr/>
            <p:nvPr/>
          </p:nvSpPr>
          <p:spPr>
            <a:xfrm>
              <a:off x="2709925" y="2717466"/>
              <a:ext cx="323850" cy="311073"/>
            </a:xfrm>
            <a:custGeom>
              <a:rect b="b" l="l" r="r" t="t"/>
              <a:pathLst>
                <a:path extrusionOk="0" h="287" w="287">
                  <a:moveTo>
                    <a:pt x="287" y="144"/>
                  </a:moveTo>
                  <a:lnTo>
                    <a:pt x="287" y="144"/>
                  </a:lnTo>
                  <a:lnTo>
                    <a:pt x="287" y="159"/>
                  </a:lnTo>
                  <a:lnTo>
                    <a:pt x="285" y="173"/>
                  </a:lnTo>
                  <a:lnTo>
                    <a:pt x="282" y="186"/>
                  </a:lnTo>
                  <a:lnTo>
                    <a:pt x="277" y="200"/>
                  </a:lnTo>
                  <a:lnTo>
                    <a:pt x="270" y="213"/>
                  </a:lnTo>
                  <a:lnTo>
                    <a:pt x="263" y="225"/>
                  </a:lnTo>
                  <a:lnTo>
                    <a:pt x="255" y="235"/>
                  </a:lnTo>
                  <a:lnTo>
                    <a:pt x="246" y="245"/>
                  </a:lnTo>
                  <a:lnTo>
                    <a:pt x="236" y="255"/>
                  </a:lnTo>
                  <a:lnTo>
                    <a:pt x="224" y="264"/>
                  </a:lnTo>
                  <a:lnTo>
                    <a:pt x="212" y="270"/>
                  </a:lnTo>
                  <a:lnTo>
                    <a:pt x="201" y="275"/>
                  </a:lnTo>
                  <a:lnTo>
                    <a:pt x="187" y="281"/>
                  </a:lnTo>
                  <a:lnTo>
                    <a:pt x="174" y="284"/>
                  </a:lnTo>
                  <a:lnTo>
                    <a:pt x="158" y="287"/>
                  </a:lnTo>
                  <a:lnTo>
                    <a:pt x="143" y="287"/>
                  </a:lnTo>
                  <a:lnTo>
                    <a:pt x="143" y="287"/>
                  </a:lnTo>
                  <a:lnTo>
                    <a:pt x="130" y="287"/>
                  </a:lnTo>
                  <a:lnTo>
                    <a:pt x="114" y="284"/>
                  </a:lnTo>
                  <a:lnTo>
                    <a:pt x="101" y="281"/>
                  </a:lnTo>
                  <a:lnTo>
                    <a:pt x="87" y="275"/>
                  </a:lnTo>
                  <a:lnTo>
                    <a:pt x="76" y="270"/>
                  </a:lnTo>
                  <a:lnTo>
                    <a:pt x="64" y="264"/>
                  </a:lnTo>
                  <a:lnTo>
                    <a:pt x="52" y="255"/>
                  </a:lnTo>
                  <a:lnTo>
                    <a:pt x="42" y="245"/>
                  </a:lnTo>
                  <a:lnTo>
                    <a:pt x="33" y="235"/>
                  </a:lnTo>
                  <a:lnTo>
                    <a:pt x="25" y="225"/>
                  </a:lnTo>
                  <a:lnTo>
                    <a:pt x="18" y="213"/>
                  </a:lnTo>
                  <a:lnTo>
                    <a:pt x="11" y="200"/>
                  </a:lnTo>
                  <a:lnTo>
                    <a:pt x="6" y="186"/>
                  </a:lnTo>
                  <a:lnTo>
                    <a:pt x="3" y="173"/>
                  </a:lnTo>
                  <a:lnTo>
                    <a:pt x="1" y="159"/>
                  </a:lnTo>
                  <a:lnTo>
                    <a:pt x="0" y="144"/>
                  </a:lnTo>
                  <a:lnTo>
                    <a:pt x="0" y="144"/>
                  </a:lnTo>
                  <a:lnTo>
                    <a:pt x="1" y="129"/>
                  </a:lnTo>
                  <a:lnTo>
                    <a:pt x="3" y="115"/>
                  </a:lnTo>
                  <a:lnTo>
                    <a:pt x="6" y="102"/>
                  </a:lnTo>
                  <a:lnTo>
                    <a:pt x="11" y="88"/>
                  </a:lnTo>
                  <a:lnTo>
                    <a:pt x="18" y="76"/>
                  </a:lnTo>
                  <a:lnTo>
                    <a:pt x="25" y="64"/>
                  </a:lnTo>
                  <a:lnTo>
                    <a:pt x="33" y="53"/>
                  </a:lnTo>
                  <a:lnTo>
                    <a:pt x="42" y="42"/>
                  </a:lnTo>
                  <a:lnTo>
                    <a:pt x="52" y="32"/>
                  </a:lnTo>
                  <a:lnTo>
                    <a:pt x="64" y="26"/>
                  </a:lnTo>
                  <a:lnTo>
                    <a:pt x="76" y="17"/>
                  </a:lnTo>
                  <a:lnTo>
                    <a:pt x="87" y="12"/>
                  </a:lnTo>
                  <a:lnTo>
                    <a:pt x="101" y="7"/>
                  </a:lnTo>
                  <a:lnTo>
                    <a:pt x="114" y="4"/>
                  </a:lnTo>
                  <a:lnTo>
                    <a:pt x="130" y="0"/>
                  </a:lnTo>
                  <a:lnTo>
                    <a:pt x="143" y="0"/>
                  </a:lnTo>
                  <a:lnTo>
                    <a:pt x="143" y="0"/>
                  </a:lnTo>
                  <a:lnTo>
                    <a:pt x="158" y="0"/>
                  </a:lnTo>
                  <a:lnTo>
                    <a:pt x="174" y="4"/>
                  </a:lnTo>
                  <a:lnTo>
                    <a:pt x="187" y="7"/>
                  </a:lnTo>
                  <a:lnTo>
                    <a:pt x="201" y="12"/>
                  </a:lnTo>
                  <a:lnTo>
                    <a:pt x="212" y="17"/>
                  </a:lnTo>
                  <a:lnTo>
                    <a:pt x="224" y="26"/>
                  </a:lnTo>
                  <a:lnTo>
                    <a:pt x="236" y="32"/>
                  </a:lnTo>
                  <a:lnTo>
                    <a:pt x="246" y="42"/>
                  </a:lnTo>
                  <a:lnTo>
                    <a:pt x="255" y="53"/>
                  </a:lnTo>
                  <a:lnTo>
                    <a:pt x="263" y="64"/>
                  </a:lnTo>
                  <a:lnTo>
                    <a:pt x="270" y="76"/>
                  </a:lnTo>
                  <a:lnTo>
                    <a:pt x="277" y="88"/>
                  </a:lnTo>
                  <a:lnTo>
                    <a:pt x="282" y="102"/>
                  </a:lnTo>
                  <a:lnTo>
                    <a:pt x="285" y="115"/>
                  </a:lnTo>
                  <a:lnTo>
                    <a:pt x="287" y="129"/>
                  </a:lnTo>
                  <a:lnTo>
                    <a:pt x="287" y="144"/>
                  </a:lnTo>
                  <a:lnTo>
                    <a:pt x="287" y="144"/>
                  </a:lnTo>
                  <a:close/>
                </a:path>
              </a:pathLst>
            </a:custGeom>
            <a:solidFill>
              <a:srgbClr val="FFFFF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76" name="Google Shape;1976;p89"/>
            <p:cNvSpPr/>
            <p:nvPr/>
          </p:nvSpPr>
          <p:spPr>
            <a:xfrm>
              <a:off x="2709925" y="2716595"/>
              <a:ext cx="165039" cy="311073"/>
            </a:xfrm>
            <a:custGeom>
              <a:rect b="b" l="l" r="r" t="t"/>
              <a:pathLst>
                <a:path extrusionOk="0" h="287" w="143">
                  <a:moveTo>
                    <a:pt x="143" y="287"/>
                  </a:moveTo>
                  <a:lnTo>
                    <a:pt x="143" y="287"/>
                  </a:lnTo>
                  <a:lnTo>
                    <a:pt x="130" y="287"/>
                  </a:lnTo>
                  <a:lnTo>
                    <a:pt x="114" y="284"/>
                  </a:lnTo>
                  <a:lnTo>
                    <a:pt x="101" y="281"/>
                  </a:lnTo>
                  <a:lnTo>
                    <a:pt x="87" y="275"/>
                  </a:lnTo>
                  <a:lnTo>
                    <a:pt x="76" y="270"/>
                  </a:lnTo>
                  <a:lnTo>
                    <a:pt x="64" y="264"/>
                  </a:lnTo>
                  <a:lnTo>
                    <a:pt x="52" y="255"/>
                  </a:lnTo>
                  <a:lnTo>
                    <a:pt x="42" y="245"/>
                  </a:lnTo>
                  <a:lnTo>
                    <a:pt x="33" y="235"/>
                  </a:lnTo>
                  <a:lnTo>
                    <a:pt x="25" y="225"/>
                  </a:lnTo>
                  <a:lnTo>
                    <a:pt x="18" y="213"/>
                  </a:lnTo>
                  <a:lnTo>
                    <a:pt x="11" y="200"/>
                  </a:lnTo>
                  <a:lnTo>
                    <a:pt x="6" y="186"/>
                  </a:lnTo>
                  <a:lnTo>
                    <a:pt x="3" y="173"/>
                  </a:lnTo>
                  <a:lnTo>
                    <a:pt x="1" y="159"/>
                  </a:lnTo>
                  <a:lnTo>
                    <a:pt x="0" y="144"/>
                  </a:lnTo>
                  <a:lnTo>
                    <a:pt x="0" y="144"/>
                  </a:lnTo>
                  <a:lnTo>
                    <a:pt x="1" y="129"/>
                  </a:lnTo>
                  <a:lnTo>
                    <a:pt x="3" y="115"/>
                  </a:lnTo>
                  <a:lnTo>
                    <a:pt x="6" y="102"/>
                  </a:lnTo>
                  <a:lnTo>
                    <a:pt x="11" y="88"/>
                  </a:lnTo>
                  <a:lnTo>
                    <a:pt x="18" y="76"/>
                  </a:lnTo>
                  <a:lnTo>
                    <a:pt x="25" y="64"/>
                  </a:lnTo>
                  <a:lnTo>
                    <a:pt x="33" y="53"/>
                  </a:lnTo>
                  <a:lnTo>
                    <a:pt x="42" y="42"/>
                  </a:lnTo>
                  <a:lnTo>
                    <a:pt x="52" y="32"/>
                  </a:lnTo>
                  <a:lnTo>
                    <a:pt x="64" y="26"/>
                  </a:lnTo>
                  <a:lnTo>
                    <a:pt x="76" y="17"/>
                  </a:lnTo>
                  <a:lnTo>
                    <a:pt x="87" y="12"/>
                  </a:lnTo>
                  <a:lnTo>
                    <a:pt x="101" y="7"/>
                  </a:lnTo>
                  <a:lnTo>
                    <a:pt x="114" y="4"/>
                  </a:lnTo>
                  <a:lnTo>
                    <a:pt x="130" y="0"/>
                  </a:lnTo>
                  <a:lnTo>
                    <a:pt x="143" y="0"/>
                  </a:lnTo>
                  <a:lnTo>
                    <a:pt x="143" y="287"/>
                  </a:lnTo>
                  <a:close/>
                </a:path>
              </a:pathLst>
            </a:custGeom>
            <a:solidFill>
              <a:srgbClr val="00AEE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p:txBody>
        </p:sp>
      </p:grpSp>
      <p:grpSp>
        <p:nvGrpSpPr>
          <p:cNvPr id="1977" name="Google Shape;1977;p89"/>
          <p:cNvGrpSpPr/>
          <p:nvPr/>
        </p:nvGrpSpPr>
        <p:grpSpPr>
          <a:xfrm rot="10800000">
            <a:off x="4425970" y="4531970"/>
            <a:ext cx="640080" cy="640080"/>
            <a:chOff x="2709925" y="2716595"/>
            <a:chExt cx="323850" cy="311944"/>
          </a:xfrm>
        </p:grpSpPr>
        <p:sp>
          <p:nvSpPr>
            <p:cNvPr id="1978" name="Google Shape;1978;p89"/>
            <p:cNvSpPr/>
            <p:nvPr/>
          </p:nvSpPr>
          <p:spPr>
            <a:xfrm>
              <a:off x="2709925" y="2717466"/>
              <a:ext cx="323850" cy="311073"/>
            </a:xfrm>
            <a:custGeom>
              <a:rect b="b" l="l" r="r" t="t"/>
              <a:pathLst>
                <a:path extrusionOk="0" h="287" w="287">
                  <a:moveTo>
                    <a:pt x="287" y="144"/>
                  </a:moveTo>
                  <a:lnTo>
                    <a:pt x="287" y="144"/>
                  </a:lnTo>
                  <a:lnTo>
                    <a:pt x="287" y="159"/>
                  </a:lnTo>
                  <a:lnTo>
                    <a:pt x="285" y="173"/>
                  </a:lnTo>
                  <a:lnTo>
                    <a:pt x="282" y="186"/>
                  </a:lnTo>
                  <a:lnTo>
                    <a:pt x="277" y="200"/>
                  </a:lnTo>
                  <a:lnTo>
                    <a:pt x="270" y="213"/>
                  </a:lnTo>
                  <a:lnTo>
                    <a:pt x="263" y="225"/>
                  </a:lnTo>
                  <a:lnTo>
                    <a:pt x="255" y="235"/>
                  </a:lnTo>
                  <a:lnTo>
                    <a:pt x="246" y="245"/>
                  </a:lnTo>
                  <a:lnTo>
                    <a:pt x="236" y="255"/>
                  </a:lnTo>
                  <a:lnTo>
                    <a:pt x="224" y="264"/>
                  </a:lnTo>
                  <a:lnTo>
                    <a:pt x="212" y="270"/>
                  </a:lnTo>
                  <a:lnTo>
                    <a:pt x="201" y="275"/>
                  </a:lnTo>
                  <a:lnTo>
                    <a:pt x="187" y="281"/>
                  </a:lnTo>
                  <a:lnTo>
                    <a:pt x="174" y="284"/>
                  </a:lnTo>
                  <a:lnTo>
                    <a:pt x="158" y="287"/>
                  </a:lnTo>
                  <a:lnTo>
                    <a:pt x="143" y="287"/>
                  </a:lnTo>
                  <a:lnTo>
                    <a:pt x="143" y="287"/>
                  </a:lnTo>
                  <a:lnTo>
                    <a:pt x="130" y="287"/>
                  </a:lnTo>
                  <a:lnTo>
                    <a:pt x="114" y="284"/>
                  </a:lnTo>
                  <a:lnTo>
                    <a:pt x="101" y="281"/>
                  </a:lnTo>
                  <a:lnTo>
                    <a:pt x="87" y="275"/>
                  </a:lnTo>
                  <a:lnTo>
                    <a:pt x="76" y="270"/>
                  </a:lnTo>
                  <a:lnTo>
                    <a:pt x="64" y="264"/>
                  </a:lnTo>
                  <a:lnTo>
                    <a:pt x="52" y="255"/>
                  </a:lnTo>
                  <a:lnTo>
                    <a:pt x="42" y="245"/>
                  </a:lnTo>
                  <a:lnTo>
                    <a:pt x="33" y="235"/>
                  </a:lnTo>
                  <a:lnTo>
                    <a:pt x="25" y="225"/>
                  </a:lnTo>
                  <a:lnTo>
                    <a:pt x="18" y="213"/>
                  </a:lnTo>
                  <a:lnTo>
                    <a:pt x="11" y="200"/>
                  </a:lnTo>
                  <a:lnTo>
                    <a:pt x="6" y="186"/>
                  </a:lnTo>
                  <a:lnTo>
                    <a:pt x="3" y="173"/>
                  </a:lnTo>
                  <a:lnTo>
                    <a:pt x="1" y="159"/>
                  </a:lnTo>
                  <a:lnTo>
                    <a:pt x="0" y="144"/>
                  </a:lnTo>
                  <a:lnTo>
                    <a:pt x="0" y="144"/>
                  </a:lnTo>
                  <a:lnTo>
                    <a:pt x="1" y="129"/>
                  </a:lnTo>
                  <a:lnTo>
                    <a:pt x="3" y="115"/>
                  </a:lnTo>
                  <a:lnTo>
                    <a:pt x="6" y="102"/>
                  </a:lnTo>
                  <a:lnTo>
                    <a:pt x="11" y="88"/>
                  </a:lnTo>
                  <a:lnTo>
                    <a:pt x="18" y="76"/>
                  </a:lnTo>
                  <a:lnTo>
                    <a:pt x="25" y="64"/>
                  </a:lnTo>
                  <a:lnTo>
                    <a:pt x="33" y="53"/>
                  </a:lnTo>
                  <a:lnTo>
                    <a:pt x="42" y="42"/>
                  </a:lnTo>
                  <a:lnTo>
                    <a:pt x="52" y="32"/>
                  </a:lnTo>
                  <a:lnTo>
                    <a:pt x="64" y="26"/>
                  </a:lnTo>
                  <a:lnTo>
                    <a:pt x="76" y="17"/>
                  </a:lnTo>
                  <a:lnTo>
                    <a:pt x="87" y="12"/>
                  </a:lnTo>
                  <a:lnTo>
                    <a:pt x="101" y="7"/>
                  </a:lnTo>
                  <a:lnTo>
                    <a:pt x="114" y="4"/>
                  </a:lnTo>
                  <a:lnTo>
                    <a:pt x="130" y="0"/>
                  </a:lnTo>
                  <a:lnTo>
                    <a:pt x="143" y="0"/>
                  </a:lnTo>
                  <a:lnTo>
                    <a:pt x="143" y="0"/>
                  </a:lnTo>
                  <a:lnTo>
                    <a:pt x="158" y="0"/>
                  </a:lnTo>
                  <a:lnTo>
                    <a:pt x="174" y="4"/>
                  </a:lnTo>
                  <a:lnTo>
                    <a:pt x="187" y="7"/>
                  </a:lnTo>
                  <a:lnTo>
                    <a:pt x="201" y="12"/>
                  </a:lnTo>
                  <a:lnTo>
                    <a:pt x="212" y="17"/>
                  </a:lnTo>
                  <a:lnTo>
                    <a:pt x="224" y="26"/>
                  </a:lnTo>
                  <a:lnTo>
                    <a:pt x="236" y="32"/>
                  </a:lnTo>
                  <a:lnTo>
                    <a:pt x="246" y="42"/>
                  </a:lnTo>
                  <a:lnTo>
                    <a:pt x="255" y="53"/>
                  </a:lnTo>
                  <a:lnTo>
                    <a:pt x="263" y="64"/>
                  </a:lnTo>
                  <a:lnTo>
                    <a:pt x="270" y="76"/>
                  </a:lnTo>
                  <a:lnTo>
                    <a:pt x="277" y="88"/>
                  </a:lnTo>
                  <a:lnTo>
                    <a:pt x="282" y="102"/>
                  </a:lnTo>
                  <a:lnTo>
                    <a:pt x="285" y="115"/>
                  </a:lnTo>
                  <a:lnTo>
                    <a:pt x="287" y="129"/>
                  </a:lnTo>
                  <a:lnTo>
                    <a:pt x="287" y="144"/>
                  </a:lnTo>
                  <a:lnTo>
                    <a:pt x="287" y="144"/>
                  </a:lnTo>
                  <a:close/>
                </a:path>
              </a:pathLst>
            </a:custGeom>
            <a:solidFill>
              <a:srgbClr val="FFFFF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79" name="Google Shape;1979;p89"/>
            <p:cNvSpPr/>
            <p:nvPr/>
          </p:nvSpPr>
          <p:spPr>
            <a:xfrm>
              <a:off x="2709925" y="2716595"/>
              <a:ext cx="165039" cy="311073"/>
            </a:xfrm>
            <a:custGeom>
              <a:rect b="b" l="l" r="r" t="t"/>
              <a:pathLst>
                <a:path extrusionOk="0" h="287" w="143">
                  <a:moveTo>
                    <a:pt x="143" y="287"/>
                  </a:moveTo>
                  <a:lnTo>
                    <a:pt x="143" y="287"/>
                  </a:lnTo>
                  <a:lnTo>
                    <a:pt x="130" y="287"/>
                  </a:lnTo>
                  <a:lnTo>
                    <a:pt x="114" y="284"/>
                  </a:lnTo>
                  <a:lnTo>
                    <a:pt x="101" y="281"/>
                  </a:lnTo>
                  <a:lnTo>
                    <a:pt x="87" y="275"/>
                  </a:lnTo>
                  <a:lnTo>
                    <a:pt x="76" y="270"/>
                  </a:lnTo>
                  <a:lnTo>
                    <a:pt x="64" y="264"/>
                  </a:lnTo>
                  <a:lnTo>
                    <a:pt x="52" y="255"/>
                  </a:lnTo>
                  <a:lnTo>
                    <a:pt x="42" y="245"/>
                  </a:lnTo>
                  <a:lnTo>
                    <a:pt x="33" y="235"/>
                  </a:lnTo>
                  <a:lnTo>
                    <a:pt x="25" y="225"/>
                  </a:lnTo>
                  <a:lnTo>
                    <a:pt x="18" y="213"/>
                  </a:lnTo>
                  <a:lnTo>
                    <a:pt x="11" y="200"/>
                  </a:lnTo>
                  <a:lnTo>
                    <a:pt x="6" y="186"/>
                  </a:lnTo>
                  <a:lnTo>
                    <a:pt x="3" y="173"/>
                  </a:lnTo>
                  <a:lnTo>
                    <a:pt x="1" y="159"/>
                  </a:lnTo>
                  <a:lnTo>
                    <a:pt x="0" y="144"/>
                  </a:lnTo>
                  <a:lnTo>
                    <a:pt x="0" y="144"/>
                  </a:lnTo>
                  <a:lnTo>
                    <a:pt x="1" y="129"/>
                  </a:lnTo>
                  <a:lnTo>
                    <a:pt x="3" y="115"/>
                  </a:lnTo>
                  <a:lnTo>
                    <a:pt x="6" y="102"/>
                  </a:lnTo>
                  <a:lnTo>
                    <a:pt x="11" y="88"/>
                  </a:lnTo>
                  <a:lnTo>
                    <a:pt x="18" y="76"/>
                  </a:lnTo>
                  <a:lnTo>
                    <a:pt x="25" y="64"/>
                  </a:lnTo>
                  <a:lnTo>
                    <a:pt x="33" y="53"/>
                  </a:lnTo>
                  <a:lnTo>
                    <a:pt x="42" y="42"/>
                  </a:lnTo>
                  <a:lnTo>
                    <a:pt x="52" y="32"/>
                  </a:lnTo>
                  <a:lnTo>
                    <a:pt x="64" y="26"/>
                  </a:lnTo>
                  <a:lnTo>
                    <a:pt x="76" y="17"/>
                  </a:lnTo>
                  <a:lnTo>
                    <a:pt x="87" y="12"/>
                  </a:lnTo>
                  <a:lnTo>
                    <a:pt x="101" y="7"/>
                  </a:lnTo>
                  <a:lnTo>
                    <a:pt x="114" y="4"/>
                  </a:lnTo>
                  <a:lnTo>
                    <a:pt x="130" y="0"/>
                  </a:lnTo>
                  <a:lnTo>
                    <a:pt x="143" y="0"/>
                  </a:lnTo>
                  <a:lnTo>
                    <a:pt x="143" y="287"/>
                  </a:lnTo>
                  <a:close/>
                </a:path>
              </a:pathLst>
            </a:custGeom>
            <a:solidFill>
              <a:srgbClr val="00AEE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800" u="none" cap="none" strike="noStrike">
                  <a:solidFill>
                    <a:srgbClr val="000000"/>
                  </a:solidFill>
                  <a:latin typeface="Arial"/>
                  <a:ea typeface="Arial"/>
                  <a:cs typeface="Arial"/>
                  <a:sym typeface="Arial"/>
                </a:rPr>
                <a:t> </a:t>
              </a:r>
              <a:endParaRPr/>
            </a:p>
          </p:txBody>
        </p:sp>
      </p:grpSp>
      <p:grpSp>
        <p:nvGrpSpPr>
          <p:cNvPr id="1980" name="Google Shape;1980;p89"/>
          <p:cNvGrpSpPr/>
          <p:nvPr/>
        </p:nvGrpSpPr>
        <p:grpSpPr>
          <a:xfrm rot="-5400000">
            <a:off x="4425969" y="5420732"/>
            <a:ext cx="640080" cy="640080"/>
            <a:chOff x="2706688" y="2008188"/>
            <a:chExt cx="325437" cy="311150"/>
          </a:xfrm>
        </p:grpSpPr>
        <p:sp>
          <p:nvSpPr>
            <p:cNvPr id="1981" name="Google Shape;1981;p89"/>
            <p:cNvSpPr/>
            <p:nvPr/>
          </p:nvSpPr>
          <p:spPr>
            <a:xfrm>
              <a:off x="2706688" y="2008188"/>
              <a:ext cx="325437" cy="311150"/>
            </a:xfrm>
            <a:custGeom>
              <a:rect b="b" l="l" r="r" t="t"/>
              <a:pathLst>
                <a:path extrusionOk="0" h="287" w="287">
                  <a:moveTo>
                    <a:pt x="287" y="143"/>
                  </a:moveTo>
                  <a:lnTo>
                    <a:pt x="287" y="143"/>
                  </a:lnTo>
                  <a:lnTo>
                    <a:pt x="287" y="158"/>
                  </a:lnTo>
                  <a:lnTo>
                    <a:pt x="285" y="172"/>
                  </a:lnTo>
                  <a:lnTo>
                    <a:pt x="280" y="185"/>
                  </a:lnTo>
                  <a:lnTo>
                    <a:pt x="277" y="199"/>
                  </a:lnTo>
                  <a:lnTo>
                    <a:pt x="270" y="212"/>
                  </a:lnTo>
                  <a:lnTo>
                    <a:pt x="263" y="224"/>
                  </a:lnTo>
                  <a:lnTo>
                    <a:pt x="255" y="234"/>
                  </a:lnTo>
                  <a:lnTo>
                    <a:pt x="245" y="244"/>
                  </a:lnTo>
                  <a:lnTo>
                    <a:pt x="234" y="255"/>
                  </a:lnTo>
                  <a:lnTo>
                    <a:pt x="224" y="263"/>
                  </a:lnTo>
                  <a:lnTo>
                    <a:pt x="212" y="270"/>
                  </a:lnTo>
                  <a:lnTo>
                    <a:pt x="199" y="275"/>
                  </a:lnTo>
                  <a:lnTo>
                    <a:pt x="185" y="280"/>
                  </a:lnTo>
                  <a:lnTo>
                    <a:pt x="172" y="283"/>
                  </a:lnTo>
                  <a:lnTo>
                    <a:pt x="158" y="287"/>
                  </a:lnTo>
                  <a:lnTo>
                    <a:pt x="143" y="287"/>
                  </a:lnTo>
                  <a:lnTo>
                    <a:pt x="143" y="287"/>
                  </a:lnTo>
                  <a:lnTo>
                    <a:pt x="130" y="287"/>
                  </a:lnTo>
                  <a:lnTo>
                    <a:pt x="114" y="283"/>
                  </a:lnTo>
                  <a:lnTo>
                    <a:pt x="101" y="280"/>
                  </a:lnTo>
                  <a:lnTo>
                    <a:pt x="87" y="275"/>
                  </a:lnTo>
                  <a:lnTo>
                    <a:pt x="76" y="270"/>
                  </a:lnTo>
                  <a:lnTo>
                    <a:pt x="64" y="263"/>
                  </a:lnTo>
                  <a:lnTo>
                    <a:pt x="52" y="255"/>
                  </a:lnTo>
                  <a:lnTo>
                    <a:pt x="42" y="244"/>
                  </a:lnTo>
                  <a:lnTo>
                    <a:pt x="33" y="234"/>
                  </a:lnTo>
                  <a:lnTo>
                    <a:pt x="25" y="224"/>
                  </a:lnTo>
                  <a:lnTo>
                    <a:pt x="17" y="212"/>
                  </a:lnTo>
                  <a:lnTo>
                    <a:pt x="11" y="199"/>
                  </a:lnTo>
                  <a:lnTo>
                    <a:pt x="6" y="185"/>
                  </a:lnTo>
                  <a:lnTo>
                    <a:pt x="3" y="172"/>
                  </a:lnTo>
                  <a:lnTo>
                    <a:pt x="1" y="158"/>
                  </a:lnTo>
                  <a:lnTo>
                    <a:pt x="0" y="143"/>
                  </a:lnTo>
                  <a:lnTo>
                    <a:pt x="0" y="143"/>
                  </a:lnTo>
                  <a:lnTo>
                    <a:pt x="1" y="128"/>
                  </a:lnTo>
                  <a:lnTo>
                    <a:pt x="3" y="114"/>
                  </a:lnTo>
                  <a:lnTo>
                    <a:pt x="6" y="101"/>
                  </a:lnTo>
                  <a:lnTo>
                    <a:pt x="11" y="87"/>
                  </a:lnTo>
                  <a:lnTo>
                    <a:pt x="17" y="76"/>
                  </a:lnTo>
                  <a:lnTo>
                    <a:pt x="25" y="64"/>
                  </a:lnTo>
                  <a:lnTo>
                    <a:pt x="33" y="52"/>
                  </a:lnTo>
                  <a:lnTo>
                    <a:pt x="42" y="42"/>
                  </a:lnTo>
                  <a:lnTo>
                    <a:pt x="52" y="32"/>
                  </a:lnTo>
                  <a:lnTo>
                    <a:pt x="64" y="25"/>
                  </a:lnTo>
                  <a:lnTo>
                    <a:pt x="76" y="17"/>
                  </a:lnTo>
                  <a:lnTo>
                    <a:pt x="87" y="11"/>
                  </a:lnTo>
                  <a:lnTo>
                    <a:pt x="101" y="6"/>
                  </a:lnTo>
                  <a:lnTo>
                    <a:pt x="114" y="3"/>
                  </a:lnTo>
                  <a:lnTo>
                    <a:pt x="130" y="0"/>
                  </a:lnTo>
                  <a:lnTo>
                    <a:pt x="143" y="0"/>
                  </a:lnTo>
                  <a:lnTo>
                    <a:pt x="143" y="0"/>
                  </a:lnTo>
                  <a:lnTo>
                    <a:pt x="158" y="0"/>
                  </a:lnTo>
                  <a:lnTo>
                    <a:pt x="172" y="3"/>
                  </a:lnTo>
                  <a:lnTo>
                    <a:pt x="185" y="6"/>
                  </a:lnTo>
                  <a:lnTo>
                    <a:pt x="199" y="11"/>
                  </a:lnTo>
                  <a:lnTo>
                    <a:pt x="212" y="17"/>
                  </a:lnTo>
                  <a:lnTo>
                    <a:pt x="224" y="25"/>
                  </a:lnTo>
                  <a:lnTo>
                    <a:pt x="234" y="32"/>
                  </a:lnTo>
                  <a:lnTo>
                    <a:pt x="245" y="42"/>
                  </a:lnTo>
                  <a:lnTo>
                    <a:pt x="255" y="52"/>
                  </a:lnTo>
                  <a:lnTo>
                    <a:pt x="263" y="64"/>
                  </a:lnTo>
                  <a:lnTo>
                    <a:pt x="270" y="76"/>
                  </a:lnTo>
                  <a:lnTo>
                    <a:pt x="277" y="87"/>
                  </a:lnTo>
                  <a:lnTo>
                    <a:pt x="280" y="101"/>
                  </a:lnTo>
                  <a:lnTo>
                    <a:pt x="285" y="114"/>
                  </a:lnTo>
                  <a:lnTo>
                    <a:pt x="287" y="128"/>
                  </a:lnTo>
                  <a:lnTo>
                    <a:pt x="287" y="143"/>
                  </a:lnTo>
                  <a:lnTo>
                    <a:pt x="287" y="143"/>
                  </a:lnTo>
                  <a:close/>
                </a:path>
              </a:pathLst>
            </a:custGeom>
            <a:solidFill>
              <a:srgbClr val="FFFFF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82" name="Google Shape;1982;p89"/>
            <p:cNvSpPr/>
            <p:nvPr/>
          </p:nvSpPr>
          <p:spPr>
            <a:xfrm>
              <a:off x="2868883" y="2008188"/>
              <a:ext cx="163242" cy="155033"/>
            </a:xfrm>
            <a:custGeom>
              <a:rect b="b" l="l" r="r" t="t"/>
              <a:pathLst>
                <a:path extrusionOk="0" h="143" w="144">
                  <a:moveTo>
                    <a:pt x="0" y="143"/>
                  </a:moveTo>
                  <a:lnTo>
                    <a:pt x="0" y="0"/>
                  </a:lnTo>
                  <a:lnTo>
                    <a:pt x="0" y="0"/>
                  </a:lnTo>
                  <a:lnTo>
                    <a:pt x="15" y="1"/>
                  </a:lnTo>
                  <a:lnTo>
                    <a:pt x="29" y="3"/>
                  </a:lnTo>
                  <a:lnTo>
                    <a:pt x="42" y="6"/>
                  </a:lnTo>
                  <a:lnTo>
                    <a:pt x="56" y="11"/>
                  </a:lnTo>
                  <a:lnTo>
                    <a:pt x="69" y="17"/>
                  </a:lnTo>
                  <a:lnTo>
                    <a:pt x="81" y="25"/>
                  </a:lnTo>
                  <a:lnTo>
                    <a:pt x="91" y="32"/>
                  </a:lnTo>
                  <a:lnTo>
                    <a:pt x="102" y="42"/>
                  </a:lnTo>
                  <a:lnTo>
                    <a:pt x="112" y="52"/>
                  </a:lnTo>
                  <a:lnTo>
                    <a:pt x="120" y="64"/>
                  </a:lnTo>
                  <a:lnTo>
                    <a:pt x="127" y="76"/>
                  </a:lnTo>
                  <a:lnTo>
                    <a:pt x="134" y="87"/>
                  </a:lnTo>
                  <a:lnTo>
                    <a:pt x="137" y="101"/>
                  </a:lnTo>
                  <a:lnTo>
                    <a:pt x="142" y="114"/>
                  </a:lnTo>
                  <a:lnTo>
                    <a:pt x="144" y="128"/>
                  </a:lnTo>
                  <a:lnTo>
                    <a:pt x="144" y="143"/>
                  </a:lnTo>
                  <a:lnTo>
                    <a:pt x="0" y="143"/>
                  </a:lnTo>
                  <a:close/>
                </a:path>
              </a:pathLst>
            </a:custGeom>
            <a:solidFill>
              <a:srgbClr val="17375E"/>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83" name="Google Shape;1983;p89"/>
            <p:cNvSpPr/>
            <p:nvPr/>
          </p:nvSpPr>
          <p:spPr>
            <a:xfrm>
              <a:off x="2706688" y="2008188"/>
              <a:ext cx="325437" cy="311150"/>
            </a:xfrm>
            <a:custGeom>
              <a:rect b="b" l="l" r="r" t="t"/>
              <a:pathLst>
                <a:path extrusionOk="0" h="287" w="287">
                  <a:moveTo>
                    <a:pt x="287" y="143"/>
                  </a:moveTo>
                  <a:lnTo>
                    <a:pt x="287" y="143"/>
                  </a:lnTo>
                  <a:lnTo>
                    <a:pt x="287" y="158"/>
                  </a:lnTo>
                  <a:lnTo>
                    <a:pt x="285" y="172"/>
                  </a:lnTo>
                  <a:lnTo>
                    <a:pt x="280" y="185"/>
                  </a:lnTo>
                  <a:lnTo>
                    <a:pt x="277" y="199"/>
                  </a:lnTo>
                  <a:lnTo>
                    <a:pt x="270" y="212"/>
                  </a:lnTo>
                  <a:lnTo>
                    <a:pt x="263" y="224"/>
                  </a:lnTo>
                  <a:lnTo>
                    <a:pt x="255" y="234"/>
                  </a:lnTo>
                  <a:lnTo>
                    <a:pt x="245" y="244"/>
                  </a:lnTo>
                  <a:lnTo>
                    <a:pt x="234" y="255"/>
                  </a:lnTo>
                  <a:lnTo>
                    <a:pt x="224" y="263"/>
                  </a:lnTo>
                  <a:lnTo>
                    <a:pt x="212" y="270"/>
                  </a:lnTo>
                  <a:lnTo>
                    <a:pt x="199" y="275"/>
                  </a:lnTo>
                  <a:lnTo>
                    <a:pt x="185" y="280"/>
                  </a:lnTo>
                  <a:lnTo>
                    <a:pt x="172" y="283"/>
                  </a:lnTo>
                  <a:lnTo>
                    <a:pt x="158" y="287"/>
                  </a:lnTo>
                  <a:lnTo>
                    <a:pt x="143" y="287"/>
                  </a:lnTo>
                  <a:lnTo>
                    <a:pt x="143" y="287"/>
                  </a:lnTo>
                  <a:lnTo>
                    <a:pt x="130" y="287"/>
                  </a:lnTo>
                  <a:lnTo>
                    <a:pt x="114" y="283"/>
                  </a:lnTo>
                  <a:lnTo>
                    <a:pt x="101" y="280"/>
                  </a:lnTo>
                  <a:lnTo>
                    <a:pt x="87" y="275"/>
                  </a:lnTo>
                  <a:lnTo>
                    <a:pt x="76" y="270"/>
                  </a:lnTo>
                  <a:lnTo>
                    <a:pt x="64" y="263"/>
                  </a:lnTo>
                  <a:lnTo>
                    <a:pt x="52" y="255"/>
                  </a:lnTo>
                  <a:lnTo>
                    <a:pt x="42" y="244"/>
                  </a:lnTo>
                  <a:lnTo>
                    <a:pt x="33" y="234"/>
                  </a:lnTo>
                  <a:lnTo>
                    <a:pt x="25" y="224"/>
                  </a:lnTo>
                  <a:lnTo>
                    <a:pt x="17" y="212"/>
                  </a:lnTo>
                  <a:lnTo>
                    <a:pt x="11" y="199"/>
                  </a:lnTo>
                  <a:lnTo>
                    <a:pt x="6" y="185"/>
                  </a:lnTo>
                  <a:lnTo>
                    <a:pt x="3" y="172"/>
                  </a:lnTo>
                  <a:lnTo>
                    <a:pt x="1" y="158"/>
                  </a:lnTo>
                  <a:lnTo>
                    <a:pt x="0" y="143"/>
                  </a:lnTo>
                  <a:lnTo>
                    <a:pt x="0" y="143"/>
                  </a:lnTo>
                  <a:lnTo>
                    <a:pt x="1" y="128"/>
                  </a:lnTo>
                  <a:lnTo>
                    <a:pt x="3" y="114"/>
                  </a:lnTo>
                  <a:lnTo>
                    <a:pt x="6" y="101"/>
                  </a:lnTo>
                  <a:lnTo>
                    <a:pt x="11" y="87"/>
                  </a:lnTo>
                  <a:lnTo>
                    <a:pt x="17" y="76"/>
                  </a:lnTo>
                  <a:lnTo>
                    <a:pt x="25" y="64"/>
                  </a:lnTo>
                  <a:lnTo>
                    <a:pt x="33" y="52"/>
                  </a:lnTo>
                  <a:lnTo>
                    <a:pt x="42" y="42"/>
                  </a:lnTo>
                  <a:lnTo>
                    <a:pt x="52" y="32"/>
                  </a:lnTo>
                  <a:lnTo>
                    <a:pt x="64" y="25"/>
                  </a:lnTo>
                  <a:lnTo>
                    <a:pt x="76" y="17"/>
                  </a:lnTo>
                  <a:lnTo>
                    <a:pt x="87" y="11"/>
                  </a:lnTo>
                  <a:lnTo>
                    <a:pt x="101" y="6"/>
                  </a:lnTo>
                  <a:lnTo>
                    <a:pt x="114" y="3"/>
                  </a:lnTo>
                  <a:lnTo>
                    <a:pt x="130" y="0"/>
                  </a:lnTo>
                  <a:lnTo>
                    <a:pt x="143" y="0"/>
                  </a:lnTo>
                  <a:lnTo>
                    <a:pt x="143" y="0"/>
                  </a:lnTo>
                  <a:lnTo>
                    <a:pt x="158" y="0"/>
                  </a:lnTo>
                  <a:lnTo>
                    <a:pt x="172" y="3"/>
                  </a:lnTo>
                  <a:lnTo>
                    <a:pt x="185" y="6"/>
                  </a:lnTo>
                  <a:lnTo>
                    <a:pt x="199" y="11"/>
                  </a:lnTo>
                  <a:lnTo>
                    <a:pt x="212" y="17"/>
                  </a:lnTo>
                  <a:lnTo>
                    <a:pt x="224" y="25"/>
                  </a:lnTo>
                  <a:lnTo>
                    <a:pt x="234" y="32"/>
                  </a:lnTo>
                  <a:lnTo>
                    <a:pt x="245" y="42"/>
                  </a:lnTo>
                  <a:lnTo>
                    <a:pt x="255" y="52"/>
                  </a:lnTo>
                  <a:lnTo>
                    <a:pt x="263" y="64"/>
                  </a:lnTo>
                  <a:lnTo>
                    <a:pt x="270" y="76"/>
                  </a:lnTo>
                  <a:lnTo>
                    <a:pt x="277" y="87"/>
                  </a:lnTo>
                  <a:lnTo>
                    <a:pt x="280" y="101"/>
                  </a:lnTo>
                  <a:lnTo>
                    <a:pt x="285" y="114"/>
                  </a:lnTo>
                  <a:lnTo>
                    <a:pt x="287" y="128"/>
                  </a:lnTo>
                  <a:lnTo>
                    <a:pt x="287" y="143"/>
                  </a:lnTo>
                  <a:lnTo>
                    <a:pt x="287" y="143"/>
                  </a:lnTo>
                  <a:close/>
                </a:path>
              </a:pathLst>
            </a:custGeom>
            <a:solidFill>
              <a:srgbClr val="FFFFF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
          <p:nvSpPr>
            <p:cNvPr id="1984" name="Google Shape;1984;p89"/>
            <p:cNvSpPr/>
            <p:nvPr/>
          </p:nvSpPr>
          <p:spPr>
            <a:xfrm>
              <a:off x="2868883" y="2008188"/>
              <a:ext cx="163242" cy="155033"/>
            </a:xfrm>
            <a:custGeom>
              <a:rect b="b" l="l" r="r" t="t"/>
              <a:pathLst>
                <a:path extrusionOk="0" h="143" w="144">
                  <a:moveTo>
                    <a:pt x="0" y="143"/>
                  </a:moveTo>
                  <a:lnTo>
                    <a:pt x="0" y="0"/>
                  </a:lnTo>
                  <a:lnTo>
                    <a:pt x="0" y="0"/>
                  </a:lnTo>
                  <a:lnTo>
                    <a:pt x="15" y="1"/>
                  </a:lnTo>
                  <a:lnTo>
                    <a:pt x="29" y="3"/>
                  </a:lnTo>
                  <a:lnTo>
                    <a:pt x="42" y="6"/>
                  </a:lnTo>
                  <a:lnTo>
                    <a:pt x="56" y="11"/>
                  </a:lnTo>
                  <a:lnTo>
                    <a:pt x="69" y="17"/>
                  </a:lnTo>
                  <a:lnTo>
                    <a:pt x="81" y="25"/>
                  </a:lnTo>
                  <a:lnTo>
                    <a:pt x="91" y="32"/>
                  </a:lnTo>
                  <a:lnTo>
                    <a:pt x="102" y="42"/>
                  </a:lnTo>
                  <a:lnTo>
                    <a:pt x="112" y="52"/>
                  </a:lnTo>
                  <a:lnTo>
                    <a:pt x="120" y="64"/>
                  </a:lnTo>
                  <a:lnTo>
                    <a:pt x="127" y="76"/>
                  </a:lnTo>
                  <a:lnTo>
                    <a:pt x="134" y="87"/>
                  </a:lnTo>
                  <a:lnTo>
                    <a:pt x="137" y="101"/>
                  </a:lnTo>
                  <a:lnTo>
                    <a:pt x="142" y="114"/>
                  </a:lnTo>
                  <a:lnTo>
                    <a:pt x="144" y="128"/>
                  </a:lnTo>
                  <a:lnTo>
                    <a:pt x="144" y="143"/>
                  </a:lnTo>
                  <a:lnTo>
                    <a:pt x="0" y="143"/>
                  </a:lnTo>
                  <a:close/>
                </a:path>
              </a:pathLst>
            </a:custGeom>
            <a:solidFill>
              <a:srgbClr val="00AEE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grpSp>
      <p:sp>
        <p:nvSpPr>
          <p:cNvPr id="1985" name="Google Shape;1985;p89"/>
          <p:cNvSpPr/>
          <p:nvPr/>
        </p:nvSpPr>
        <p:spPr>
          <a:xfrm>
            <a:off x="4425969" y="3643227"/>
            <a:ext cx="640080" cy="640080"/>
          </a:xfrm>
          <a:custGeom>
            <a:rect b="b" l="l" r="r" t="t"/>
            <a:pathLst>
              <a:path extrusionOk="0" h="287" w="287">
                <a:moveTo>
                  <a:pt x="287" y="143"/>
                </a:moveTo>
                <a:lnTo>
                  <a:pt x="287" y="143"/>
                </a:lnTo>
                <a:lnTo>
                  <a:pt x="287" y="158"/>
                </a:lnTo>
                <a:lnTo>
                  <a:pt x="283" y="172"/>
                </a:lnTo>
                <a:lnTo>
                  <a:pt x="280" y="185"/>
                </a:lnTo>
                <a:lnTo>
                  <a:pt x="275" y="199"/>
                </a:lnTo>
                <a:lnTo>
                  <a:pt x="270" y="212"/>
                </a:lnTo>
                <a:lnTo>
                  <a:pt x="263" y="224"/>
                </a:lnTo>
                <a:lnTo>
                  <a:pt x="255" y="234"/>
                </a:lnTo>
                <a:lnTo>
                  <a:pt x="245" y="244"/>
                </a:lnTo>
                <a:lnTo>
                  <a:pt x="234" y="255"/>
                </a:lnTo>
                <a:lnTo>
                  <a:pt x="224" y="263"/>
                </a:lnTo>
                <a:lnTo>
                  <a:pt x="212" y="270"/>
                </a:lnTo>
                <a:lnTo>
                  <a:pt x="199" y="275"/>
                </a:lnTo>
                <a:lnTo>
                  <a:pt x="185" y="280"/>
                </a:lnTo>
                <a:lnTo>
                  <a:pt x="172" y="283"/>
                </a:lnTo>
                <a:lnTo>
                  <a:pt x="158" y="287"/>
                </a:lnTo>
                <a:lnTo>
                  <a:pt x="143" y="287"/>
                </a:lnTo>
                <a:lnTo>
                  <a:pt x="143" y="287"/>
                </a:lnTo>
                <a:lnTo>
                  <a:pt x="128" y="287"/>
                </a:lnTo>
                <a:lnTo>
                  <a:pt x="115" y="283"/>
                </a:lnTo>
                <a:lnTo>
                  <a:pt x="101" y="280"/>
                </a:lnTo>
                <a:lnTo>
                  <a:pt x="88" y="275"/>
                </a:lnTo>
                <a:lnTo>
                  <a:pt x="74" y="270"/>
                </a:lnTo>
                <a:lnTo>
                  <a:pt x="62" y="263"/>
                </a:lnTo>
                <a:lnTo>
                  <a:pt x="52" y="255"/>
                </a:lnTo>
                <a:lnTo>
                  <a:pt x="42" y="244"/>
                </a:lnTo>
                <a:lnTo>
                  <a:pt x="32" y="234"/>
                </a:lnTo>
                <a:lnTo>
                  <a:pt x="23" y="224"/>
                </a:lnTo>
                <a:lnTo>
                  <a:pt x="17" y="212"/>
                </a:lnTo>
                <a:lnTo>
                  <a:pt x="12" y="199"/>
                </a:lnTo>
                <a:lnTo>
                  <a:pt x="6" y="185"/>
                </a:lnTo>
                <a:lnTo>
                  <a:pt x="3" y="172"/>
                </a:lnTo>
                <a:lnTo>
                  <a:pt x="0" y="158"/>
                </a:lnTo>
                <a:lnTo>
                  <a:pt x="0" y="143"/>
                </a:lnTo>
                <a:lnTo>
                  <a:pt x="0" y="143"/>
                </a:lnTo>
                <a:lnTo>
                  <a:pt x="0" y="128"/>
                </a:lnTo>
                <a:lnTo>
                  <a:pt x="3" y="114"/>
                </a:lnTo>
                <a:lnTo>
                  <a:pt x="6" y="101"/>
                </a:lnTo>
                <a:lnTo>
                  <a:pt x="12" y="87"/>
                </a:lnTo>
                <a:lnTo>
                  <a:pt x="17" y="76"/>
                </a:lnTo>
                <a:lnTo>
                  <a:pt x="23" y="64"/>
                </a:lnTo>
                <a:lnTo>
                  <a:pt x="32" y="52"/>
                </a:lnTo>
                <a:lnTo>
                  <a:pt x="42" y="42"/>
                </a:lnTo>
                <a:lnTo>
                  <a:pt x="52" y="32"/>
                </a:lnTo>
                <a:lnTo>
                  <a:pt x="62" y="25"/>
                </a:lnTo>
                <a:lnTo>
                  <a:pt x="74" y="17"/>
                </a:lnTo>
                <a:lnTo>
                  <a:pt x="88" y="11"/>
                </a:lnTo>
                <a:lnTo>
                  <a:pt x="101" y="6"/>
                </a:lnTo>
                <a:lnTo>
                  <a:pt x="115" y="3"/>
                </a:lnTo>
                <a:lnTo>
                  <a:pt x="128" y="0"/>
                </a:lnTo>
                <a:lnTo>
                  <a:pt x="143" y="0"/>
                </a:lnTo>
                <a:lnTo>
                  <a:pt x="143" y="0"/>
                </a:lnTo>
                <a:lnTo>
                  <a:pt x="158" y="0"/>
                </a:lnTo>
                <a:lnTo>
                  <a:pt x="172" y="3"/>
                </a:lnTo>
                <a:lnTo>
                  <a:pt x="185" y="6"/>
                </a:lnTo>
                <a:lnTo>
                  <a:pt x="199" y="11"/>
                </a:lnTo>
                <a:lnTo>
                  <a:pt x="212" y="17"/>
                </a:lnTo>
                <a:lnTo>
                  <a:pt x="224" y="25"/>
                </a:lnTo>
                <a:lnTo>
                  <a:pt x="234" y="32"/>
                </a:lnTo>
                <a:lnTo>
                  <a:pt x="245" y="42"/>
                </a:lnTo>
                <a:lnTo>
                  <a:pt x="255" y="52"/>
                </a:lnTo>
                <a:lnTo>
                  <a:pt x="263" y="64"/>
                </a:lnTo>
                <a:lnTo>
                  <a:pt x="270" y="76"/>
                </a:lnTo>
                <a:lnTo>
                  <a:pt x="275" y="87"/>
                </a:lnTo>
                <a:lnTo>
                  <a:pt x="280" y="101"/>
                </a:lnTo>
                <a:lnTo>
                  <a:pt x="283" y="114"/>
                </a:lnTo>
                <a:lnTo>
                  <a:pt x="287" y="128"/>
                </a:lnTo>
                <a:lnTo>
                  <a:pt x="287" y="143"/>
                </a:lnTo>
                <a:lnTo>
                  <a:pt x="287" y="143"/>
                </a:lnTo>
                <a:close/>
              </a:path>
            </a:pathLst>
          </a:custGeom>
          <a:solidFill>
            <a:srgbClr val="FFFFFF"/>
          </a:solidFill>
          <a:ln cap="flat" cmpd="sng" w="9525">
            <a:solidFill>
              <a:srgbClr val="05B0F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90"/>
          <p:cNvSpPr txBox="1"/>
          <p:nvPr>
            <p:ph idx="1" type="body"/>
          </p:nvPr>
        </p:nvSpPr>
        <p:spPr>
          <a:xfrm>
            <a:off x="228599" y="1005039"/>
            <a:ext cx="6861175"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a:t>There are significant reasons why Kratos may be better off without their UAS segment</a:t>
            </a:r>
            <a:endParaRPr/>
          </a:p>
        </p:txBody>
      </p:sp>
      <p:sp>
        <p:nvSpPr>
          <p:cNvPr id="1992" name="Google Shape;1992;p90"/>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a:solidFill>
                  <a:srgbClr val="0F2241"/>
                </a:solidFill>
              </a:rPr>
              <a:t>Divesting, Not Just a Pretty Price </a:t>
            </a:r>
            <a:endParaRPr/>
          </a:p>
        </p:txBody>
      </p:sp>
      <p:sp>
        <p:nvSpPr>
          <p:cNvPr id="1993" name="Google Shape;1993;p90"/>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lang="en-US">
                <a:solidFill>
                  <a:srgbClr val="AAAAAA"/>
                </a:solidFill>
              </a:rPr>
              <a:t>Sources: Kratos’ SEC Filings</a:t>
            </a:r>
            <a:endParaRPr/>
          </a:p>
        </p:txBody>
      </p:sp>
      <p:sp>
        <p:nvSpPr>
          <p:cNvPr id="1994" name="Google Shape;1994;p9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cxnSp>
        <p:nvCxnSpPr>
          <p:cNvPr id="1995" name="Google Shape;1995;p90"/>
          <p:cNvCxnSpPr/>
          <p:nvPr/>
        </p:nvCxnSpPr>
        <p:spPr>
          <a:xfrm>
            <a:off x="228599" y="2411155"/>
            <a:ext cx="3555325" cy="0"/>
          </a:xfrm>
          <a:prstGeom prst="straightConnector1">
            <a:avLst/>
          </a:prstGeom>
          <a:noFill/>
          <a:ln cap="flat" cmpd="sng" w="12700">
            <a:solidFill>
              <a:schemeClr val="dk1"/>
            </a:solidFill>
            <a:prstDash val="solid"/>
            <a:round/>
            <a:headEnd len="sm" w="sm" type="none"/>
            <a:tailEnd len="sm" w="sm" type="none"/>
          </a:ln>
        </p:spPr>
      </p:cxnSp>
      <p:sp>
        <p:nvSpPr>
          <p:cNvPr id="1996" name="Google Shape;1996;p90"/>
          <p:cNvSpPr txBox="1"/>
          <p:nvPr/>
        </p:nvSpPr>
        <p:spPr>
          <a:xfrm>
            <a:off x="228599" y="2134156"/>
            <a:ext cx="292323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Importance of Product Delivery Speed </a:t>
            </a:r>
            <a:endParaRPr/>
          </a:p>
        </p:txBody>
      </p:sp>
      <p:sp>
        <p:nvSpPr>
          <p:cNvPr id="1997" name="Google Shape;1997;p90"/>
          <p:cNvSpPr txBox="1"/>
          <p:nvPr/>
        </p:nvSpPr>
        <p:spPr>
          <a:xfrm>
            <a:off x="276562" y="2476003"/>
            <a:ext cx="3555325" cy="1323439"/>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Kratos has repeatedly expressed the importance on being “first to market”</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 an industry where companies survive by consistently winning contract bids, this speed to market is heightened </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Kratos’ devotion to R&amp;D as a source of internal growth is admirable but threatens potential overextension of segment focus</a:t>
            </a:r>
            <a:endParaRPr/>
          </a:p>
        </p:txBody>
      </p:sp>
      <p:sp>
        <p:nvSpPr>
          <p:cNvPr id="1998" name="Google Shape;1998;p90"/>
          <p:cNvSpPr txBox="1"/>
          <p:nvPr/>
        </p:nvSpPr>
        <p:spPr>
          <a:xfrm>
            <a:off x="2125183" y="1444834"/>
            <a:ext cx="4893635" cy="538609"/>
          </a:xfrm>
          <a:prstGeom prst="rect">
            <a:avLst/>
          </a:prstGeom>
          <a:noFill/>
          <a:ln cap="flat" cmpd="sng" w="25400">
            <a:solidFill>
              <a:srgbClr val="3AC3A4"/>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Kratos 10K: </a:t>
            </a:r>
            <a:endParaRPr/>
          </a:p>
          <a:p>
            <a:pPr indent="0" lvl="0" marL="0" marR="0" rtl="0" algn="ctr">
              <a:lnSpc>
                <a:spcPct val="100000"/>
              </a:lnSpc>
              <a:spcBef>
                <a:spcPts val="600"/>
              </a:spcBef>
              <a:spcAft>
                <a:spcPts val="0"/>
              </a:spcAft>
              <a:buNone/>
            </a:pPr>
            <a:r>
              <a:rPr b="1" i="0" lang="en-US" sz="1200" u="none" cap="none" strike="noStrike">
                <a:solidFill>
                  <a:srgbClr val="000000"/>
                </a:solidFill>
                <a:latin typeface="Arial"/>
                <a:ea typeface="Arial"/>
                <a:cs typeface="Arial"/>
                <a:sym typeface="Arial"/>
              </a:rPr>
              <a:t>“it is better to have a large part of something, than all of nothing”</a:t>
            </a:r>
            <a:endParaRPr/>
          </a:p>
        </p:txBody>
      </p:sp>
      <p:cxnSp>
        <p:nvCxnSpPr>
          <p:cNvPr id="1999" name="Google Shape;1999;p90"/>
          <p:cNvCxnSpPr/>
          <p:nvPr/>
        </p:nvCxnSpPr>
        <p:spPr>
          <a:xfrm>
            <a:off x="228599" y="4105954"/>
            <a:ext cx="3555325" cy="0"/>
          </a:xfrm>
          <a:prstGeom prst="straightConnector1">
            <a:avLst/>
          </a:prstGeom>
          <a:noFill/>
          <a:ln cap="flat" cmpd="sng" w="12700">
            <a:solidFill>
              <a:schemeClr val="dk1"/>
            </a:solidFill>
            <a:prstDash val="solid"/>
            <a:round/>
            <a:headEnd len="sm" w="sm" type="none"/>
            <a:tailEnd len="sm" w="sm" type="none"/>
          </a:ln>
        </p:spPr>
      </p:cxnSp>
      <p:sp>
        <p:nvSpPr>
          <p:cNvPr id="2000" name="Google Shape;2000;p90"/>
          <p:cNvSpPr txBox="1"/>
          <p:nvPr/>
        </p:nvSpPr>
        <p:spPr>
          <a:xfrm>
            <a:off x="228599" y="3828955"/>
            <a:ext cx="2660344"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Potential loss of product synergies</a:t>
            </a:r>
            <a:endParaRPr/>
          </a:p>
        </p:txBody>
      </p:sp>
      <p:sp>
        <p:nvSpPr>
          <p:cNvPr id="2001" name="Google Shape;2001;p90"/>
          <p:cNvSpPr txBox="1"/>
          <p:nvPr/>
        </p:nvSpPr>
        <p:spPr>
          <a:xfrm>
            <a:off x="228599" y="4132513"/>
            <a:ext cx="3555325" cy="784830"/>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There is definitely fear that selling this segment would prevent integration with Kratos’ other offerings </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Loss in revenue from C5ISR systems associated with product offerings in the UAS segment adds to this</a:t>
            </a:r>
            <a:endParaRPr/>
          </a:p>
        </p:txBody>
      </p:sp>
      <p:cxnSp>
        <p:nvCxnSpPr>
          <p:cNvPr id="2002" name="Google Shape;2002;p90"/>
          <p:cNvCxnSpPr/>
          <p:nvPr/>
        </p:nvCxnSpPr>
        <p:spPr>
          <a:xfrm>
            <a:off x="5360075" y="4105954"/>
            <a:ext cx="3555325" cy="0"/>
          </a:xfrm>
          <a:prstGeom prst="straightConnector1">
            <a:avLst/>
          </a:prstGeom>
          <a:noFill/>
          <a:ln cap="flat" cmpd="sng" w="12700">
            <a:solidFill>
              <a:schemeClr val="dk1"/>
            </a:solidFill>
            <a:prstDash val="solid"/>
            <a:round/>
            <a:headEnd len="sm" w="sm" type="none"/>
            <a:tailEnd len="sm" w="sm" type="none"/>
          </a:ln>
        </p:spPr>
      </p:cxnSp>
      <p:sp>
        <p:nvSpPr>
          <p:cNvPr id="2003" name="Google Shape;2003;p90"/>
          <p:cNvSpPr txBox="1"/>
          <p:nvPr/>
        </p:nvSpPr>
        <p:spPr>
          <a:xfrm>
            <a:off x="5360075" y="3828955"/>
            <a:ext cx="1892506"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Integration Still Possible</a:t>
            </a:r>
            <a:endParaRPr/>
          </a:p>
        </p:txBody>
      </p:sp>
      <p:sp>
        <p:nvSpPr>
          <p:cNvPr id="2004" name="Google Shape;2004;p90"/>
          <p:cNvSpPr txBox="1"/>
          <p:nvPr/>
        </p:nvSpPr>
        <p:spPr>
          <a:xfrm>
            <a:off x="5360075" y="4132513"/>
            <a:ext cx="3555325" cy="938719"/>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Product offerings are not bundled or discounted and would remain just as likely to be purchased</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Past collaboration with AVAV serves as an example that products with capable payloads can be worked on collaboratively</a:t>
            </a:r>
            <a:endParaRPr/>
          </a:p>
        </p:txBody>
      </p:sp>
      <p:sp>
        <p:nvSpPr>
          <p:cNvPr id="2005" name="Google Shape;2005;p90"/>
          <p:cNvSpPr txBox="1"/>
          <p:nvPr/>
        </p:nvSpPr>
        <p:spPr>
          <a:xfrm>
            <a:off x="2125182" y="5191243"/>
            <a:ext cx="4893635" cy="723275"/>
          </a:xfrm>
          <a:prstGeom prst="rect">
            <a:avLst/>
          </a:prstGeom>
          <a:noFill/>
          <a:ln cap="flat" cmpd="sng" w="25400">
            <a:solidFill>
              <a:srgbClr val="3AC3A4"/>
            </a:solidFill>
            <a:prstDash val="solid"/>
            <a:round/>
            <a:headEnd len="sm" w="sm" type="none"/>
            <a:tailEnd len="sm" w="sm" type="none"/>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Post-Divestiture: </a:t>
            </a:r>
            <a:endParaRPr/>
          </a:p>
          <a:p>
            <a:pPr indent="0" lvl="0" marL="0" marR="0" rtl="0" algn="ctr">
              <a:lnSpc>
                <a:spcPct val="100000"/>
              </a:lnSpc>
              <a:spcBef>
                <a:spcPts val="600"/>
              </a:spcBef>
              <a:spcAft>
                <a:spcPts val="0"/>
              </a:spcAft>
              <a:buNone/>
            </a:pPr>
            <a:r>
              <a:rPr b="1" i="0" lang="en-US" sz="1200" u="none" cap="none" strike="noStrike">
                <a:solidFill>
                  <a:srgbClr val="000000"/>
                </a:solidFill>
                <a:latin typeface="Arial"/>
                <a:ea typeface="Arial"/>
                <a:cs typeface="Arial"/>
                <a:sym typeface="Arial"/>
              </a:rPr>
              <a:t>Kratos walks away with benefits of integration without growing pains of intensive R&amp;D focus in UAS</a:t>
            </a:r>
            <a:endParaRPr/>
          </a:p>
        </p:txBody>
      </p:sp>
      <p:sp>
        <p:nvSpPr>
          <p:cNvPr id="2006" name="Google Shape;2006;p90"/>
          <p:cNvSpPr/>
          <p:nvPr/>
        </p:nvSpPr>
        <p:spPr>
          <a:xfrm>
            <a:off x="4082795" y="2882127"/>
            <a:ext cx="978408" cy="484632"/>
          </a:xfrm>
          <a:prstGeom prst="rightArrow">
            <a:avLst>
              <a:gd fmla="val 50000" name="adj1"/>
              <a:gd fmla="val 50000" name="adj2"/>
            </a:avLst>
          </a:prstGeom>
          <a:solidFill>
            <a:srgbClr val="009EFF"/>
          </a:solidFill>
          <a:ln cap="flat" cmpd="sng" w="25400">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07" name="Google Shape;2007;p90"/>
          <p:cNvSpPr/>
          <p:nvPr/>
        </p:nvSpPr>
        <p:spPr>
          <a:xfrm>
            <a:off x="4125324" y="4233160"/>
            <a:ext cx="978408" cy="484632"/>
          </a:xfrm>
          <a:prstGeom prst="rightArrow">
            <a:avLst>
              <a:gd fmla="val 50000" name="adj1"/>
              <a:gd fmla="val 50000" name="adj2"/>
            </a:avLst>
          </a:prstGeom>
          <a:solidFill>
            <a:srgbClr val="009EFF"/>
          </a:solidFill>
          <a:ln cap="flat" cmpd="sng" w="25400">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008" name="Google Shape;2008;p90"/>
          <p:cNvCxnSpPr/>
          <p:nvPr/>
        </p:nvCxnSpPr>
        <p:spPr>
          <a:xfrm>
            <a:off x="5360075" y="2351176"/>
            <a:ext cx="3555325" cy="0"/>
          </a:xfrm>
          <a:prstGeom prst="straightConnector1">
            <a:avLst/>
          </a:prstGeom>
          <a:noFill/>
          <a:ln cap="flat" cmpd="sng" w="12700">
            <a:solidFill>
              <a:schemeClr val="dk1"/>
            </a:solidFill>
            <a:prstDash val="solid"/>
            <a:round/>
            <a:headEnd len="sm" w="sm" type="none"/>
            <a:tailEnd len="sm" w="sm" type="none"/>
          </a:ln>
        </p:spPr>
      </p:cxnSp>
      <p:sp>
        <p:nvSpPr>
          <p:cNvPr id="2009" name="Google Shape;2009;p90"/>
          <p:cNvSpPr txBox="1"/>
          <p:nvPr/>
        </p:nvSpPr>
        <p:spPr>
          <a:xfrm>
            <a:off x="5360075" y="2074177"/>
            <a:ext cx="1264833"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A Clearer Focus</a:t>
            </a:r>
            <a:endParaRPr/>
          </a:p>
        </p:txBody>
      </p:sp>
      <p:sp>
        <p:nvSpPr>
          <p:cNvPr id="2010" name="Google Shape;2010;p90"/>
          <p:cNvSpPr txBox="1"/>
          <p:nvPr/>
        </p:nvSpPr>
        <p:spPr>
          <a:xfrm>
            <a:off x="5312111" y="2476003"/>
            <a:ext cx="3555325" cy="1477328"/>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Kratos is able to focus their R&amp;D on segments that deliver them larger contract awards such as their attention to space</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Though Kratos has been winning bids in the unmanned segment, the rates are much lower and harder to defend such large R&amp;D expense to compete in a industry where they do not consistently achieve growth</a:t>
            </a:r>
            <a:endParaRPr/>
          </a:p>
          <a:p>
            <a:pPr indent="-107950" lvl="0" marL="171450" marR="0" rtl="0" algn="l">
              <a:lnSpc>
                <a:spcPct val="100000"/>
              </a:lnSpc>
              <a:spcBef>
                <a:spcPts val="60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graphicFrame>
        <p:nvGraphicFramePr>
          <p:cNvPr id="179" name="Google Shape;179;p2"/>
          <p:cNvGraphicFramePr/>
          <p:nvPr/>
        </p:nvGraphicFramePr>
        <p:xfrm>
          <a:off x="4674329" y="4171777"/>
          <a:ext cx="4241069" cy="2155086"/>
        </p:xfrm>
        <a:graphic>
          <a:graphicData uri="http://schemas.openxmlformats.org/drawingml/2006/chart">
            <c:chart r:id="rId3"/>
          </a:graphicData>
        </a:graphic>
      </p:graphicFrame>
      <p:sp>
        <p:nvSpPr>
          <p:cNvPr id="180" name="Google Shape;180;p2"/>
          <p:cNvSpPr txBox="1"/>
          <p:nvPr>
            <p:ph idx="1" type="body"/>
          </p:nvPr>
        </p:nvSpPr>
        <p:spPr>
          <a:xfrm>
            <a:off x="228599" y="937892"/>
            <a:ext cx="8686800"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050"/>
              <a:buNone/>
            </a:pPr>
            <a:r>
              <a:rPr lang="en-US" sz="1000">
                <a:latin typeface="Arial"/>
                <a:ea typeface="Arial"/>
                <a:cs typeface="Arial"/>
                <a:sym typeface="Arial"/>
              </a:rPr>
              <a:t>AeroVironment specializes in uncrewed surveillance and weapons systems, pursuing growth through innovation and contracts</a:t>
            </a:r>
            <a:endParaRPr sz="1000">
              <a:latin typeface="Arial"/>
              <a:ea typeface="Arial"/>
              <a:cs typeface="Arial"/>
              <a:sym typeface="Arial"/>
            </a:endParaRPr>
          </a:p>
        </p:txBody>
      </p:sp>
      <p:sp>
        <p:nvSpPr>
          <p:cNvPr id="181" name="Google Shape;181;p2"/>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200"/>
              <a:buNone/>
            </a:pPr>
            <a:r>
              <a:rPr lang="en-US" sz="2200"/>
              <a:t>AeroVironment, Inc. Company Overview</a:t>
            </a:r>
            <a:endParaRPr/>
          </a:p>
        </p:txBody>
      </p:sp>
      <p:sp>
        <p:nvSpPr>
          <p:cNvPr id="182" name="Google Shape;182;p2"/>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rgbClr val="7B7B7B"/>
              </a:buClr>
              <a:buSzPts val="800"/>
              <a:buNone/>
            </a:pPr>
            <a:r>
              <a:rPr i="1" lang="en-US">
                <a:solidFill>
                  <a:srgbClr val="7B7B7B"/>
                </a:solidFill>
              </a:rPr>
              <a:t>Sources: Company Materials, CapIQ</a:t>
            </a:r>
            <a:endParaRPr i="1">
              <a:solidFill>
                <a:srgbClr val="7B7B7B"/>
              </a:solidFill>
            </a:endParaRPr>
          </a:p>
        </p:txBody>
      </p:sp>
      <p:sp>
        <p:nvSpPr>
          <p:cNvPr id="183" name="Google Shape;183;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84" name="Google Shape;184;p2"/>
          <p:cNvSpPr txBox="1"/>
          <p:nvPr/>
        </p:nvSpPr>
        <p:spPr>
          <a:xfrm>
            <a:off x="149286" y="2914387"/>
            <a:ext cx="2351314"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sp>
        <p:nvSpPr>
          <p:cNvPr id="185" name="Google Shape;185;p2"/>
          <p:cNvSpPr txBox="1"/>
          <p:nvPr/>
        </p:nvSpPr>
        <p:spPr>
          <a:xfrm>
            <a:off x="4718474" y="3932021"/>
            <a:ext cx="4019318" cy="27695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Growing Investment into R&amp;D ($MM)</a:t>
            </a:r>
            <a:endParaRPr b="0" i="0" sz="1400" u="none" cap="none" strike="noStrike">
              <a:solidFill>
                <a:srgbClr val="000000"/>
              </a:solidFill>
              <a:latin typeface="Arial"/>
              <a:ea typeface="Arial"/>
              <a:cs typeface="Arial"/>
              <a:sym typeface="Arial"/>
            </a:endParaRPr>
          </a:p>
        </p:txBody>
      </p:sp>
      <p:cxnSp>
        <p:nvCxnSpPr>
          <p:cNvPr id="186" name="Google Shape;186;p2"/>
          <p:cNvCxnSpPr/>
          <p:nvPr/>
        </p:nvCxnSpPr>
        <p:spPr>
          <a:xfrm>
            <a:off x="4718474" y="4217965"/>
            <a:ext cx="4241069" cy="0"/>
          </a:xfrm>
          <a:prstGeom prst="straightConnector1">
            <a:avLst/>
          </a:prstGeom>
          <a:noFill/>
          <a:ln cap="flat" cmpd="sng" w="19050">
            <a:solidFill>
              <a:schemeClr val="dk1"/>
            </a:solidFill>
            <a:prstDash val="solid"/>
            <a:miter lim="800000"/>
            <a:headEnd len="sm" w="sm" type="none"/>
            <a:tailEnd len="sm" w="sm" type="none"/>
          </a:ln>
        </p:spPr>
      </p:cxnSp>
      <p:cxnSp>
        <p:nvCxnSpPr>
          <p:cNvPr id="187" name="Google Shape;187;p2"/>
          <p:cNvCxnSpPr/>
          <p:nvPr/>
        </p:nvCxnSpPr>
        <p:spPr>
          <a:xfrm>
            <a:off x="4701732" y="1526733"/>
            <a:ext cx="4241069" cy="0"/>
          </a:xfrm>
          <a:prstGeom prst="straightConnector1">
            <a:avLst/>
          </a:prstGeom>
          <a:noFill/>
          <a:ln cap="flat" cmpd="sng" w="19050">
            <a:solidFill>
              <a:schemeClr val="dk1"/>
            </a:solidFill>
            <a:prstDash val="solid"/>
            <a:miter lim="800000"/>
            <a:headEnd len="sm" w="sm" type="none"/>
            <a:tailEnd len="sm" w="sm" type="none"/>
          </a:ln>
        </p:spPr>
      </p:cxnSp>
      <p:sp>
        <p:nvSpPr>
          <p:cNvPr id="188" name="Google Shape;188;p2"/>
          <p:cNvSpPr txBox="1"/>
          <p:nvPr/>
        </p:nvSpPr>
        <p:spPr>
          <a:xfrm>
            <a:off x="4701732" y="1249734"/>
            <a:ext cx="3789270"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Product Mix</a:t>
            </a:r>
            <a:endParaRPr b="0" i="0" sz="1400" u="none" cap="none" strike="noStrike">
              <a:solidFill>
                <a:srgbClr val="000000"/>
              </a:solidFill>
              <a:latin typeface="Arial"/>
              <a:ea typeface="Arial"/>
              <a:cs typeface="Arial"/>
              <a:sym typeface="Arial"/>
            </a:endParaRPr>
          </a:p>
        </p:txBody>
      </p:sp>
      <p:sp>
        <p:nvSpPr>
          <p:cNvPr id="189" name="Google Shape;189;p2"/>
          <p:cNvSpPr txBox="1"/>
          <p:nvPr/>
        </p:nvSpPr>
        <p:spPr>
          <a:xfrm>
            <a:off x="4674330" y="1530767"/>
            <a:ext cx="4268472" cy="1477328"/>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Uncrewed Systems (UxS)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Comprised of small uncrewed aircraft systems, medium uncrewed aircraft systems, and uncrewed ground vehicles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Loitering Munitions Systems (LMS)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Weapons designed to loiter in the air for extended periods, locate a target, and strike with precision by self-destructing upon impact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MacCready Works (MS)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Includes proprietary programs, advanced research, Ingenuity Mars Helicopter, and High-Altitude Pseudo-Satellites businesses</a:t>
            </a:r>
            <a:endParaRPr b="0" i="0" sz="1000" u="none" cap="none" strike="noStrike">
              <a:solidFill>
                <a:schemeClr val="dk1"/>
              </a:solidFill>
              <a:latin typeface="Arial"/>
              <a:ea typeface="Arial"/>
              <a:cs typeface="Arial"/>
              <a:sym typeface="Arial"/>
            </a:endParaRPr>
          </a:p>
        </p:txBody>
      </p:sp>
      <p:graphicFrame>
        <p:nvGraphicFramePr>
          <p:cNvPr id="190" name="Google Shape;190;p2"/>
          <p:cNvGraphicFramePr/>
          <p:nvPr/>
        </p:nvGraphicFramePr>
        <p:xfrm>
          <a:off x="4534708" y="3020579"/>
          <a:ext cx="4380691" cy="956531"/>
        </p:xfrm>
        <a:graphic>
          <a:graphicData uri="http://schemas.openxmlformats.org/drawingml/2006/chart">
            <c:chart r:id="rId4"/>
          </a:graphicData>
        </a:graphic>
      </p:graphicFrame>
      <p:cxnSp>
        <p:nvCxnSpPr>
          <p:cNvPr id="191" name="Google Shape;191;p2"/>
          <p:cNvCxnSpPr/>
          <p:nvPr/>
        </p:nvCxnSpPr>
        <p:spPr>
          <a:xfrm>
            <a:off x="140821" y="1509081"/>
            <a:ext cx="4328850" cy="17245"/>
          </a:xfrm>
          <a:prstGeom prst="straightConnector1">
            <a:avLst/>
          </a:prstGeom>
          <a:noFill/>
          <a:ln cap="flat" cmpd="sng" w="19050">
            <a:solidFill>
              <a:schemeClr val="dk1"/>
            </a:solidFill>
            <a:prstDash val="solid"/>
            <a:miter lim="800000"/>
            <a:headEnd len="sm" w="sm" type="none"/>
            <a:tailEnd len="sm" w="sm" type="none"/>
          </a:ln>
        </p:spPr>
      </p:cxnSp>
      <p:sp>
        <p:nvSpPr>
          <p:cNvPr id="192" name="Google Shape;192;p2"/>
          <p:cNvSpPr txBox="1"/>
          <p:nvPr/>
        </p:nvSpPr>
        <p:spPr>
          <a:xfrm>
            <a:off x="149288" y="1241086"/>
            <a:ext cx="4019318"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Company Snapshot</a:t>
            </a:r>
            <a:endParaRPr b="0" i="0" sz="1400" u="none" cap="none" strike="noStrike">
              <a:solidFill>
                <a:srgbClr val="000000"/>
              </a:solidFill>
              <a:latin typeface="Arial"/>
              <a:ea typeface="Arial"/>
              <a:cs typeface="Arial"/>
              <a:sym typeface="Arial"/>
            </a:endParaRPr>
          </a:p>
        </p:txBody>
      </p:sp>
      <p:sp>
        <p:nvSpPr>
          <p:cNvPr id="193" name="Google Shape;193;p2"/>
          <p:cNvSpPr txBox="1"/>
          <p:nvPr/>
        </p:nvSpPr>
        <p:spPr>
          <a:xfrm>
            <a:off x="149285" y="1552138"/>
            <a:ext cx="4320385" cy="1477328"/>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AeroVironment, Inc. (NASDAQ: AVAV)</a:t>
            </a:r>
            <a:r>
              <a:rPr b="1" i="0" lang="en-US" sz="1000" u="none" cap="none" strike="noStrike">
                <a:solidFill>
                  <a:schemeClr val="dk1"/>
                </a:solidFill>
                <a:latin typeface="Arial"/>
                <a:ea typeface="Arial"/>
                <a:cs typeface="Arial"/>
                <a:sym typeface="Arial"/>
              </a:rPr>
              <a:t> </a:t>
            </a:r>
            <a:r>
              <a:rPr b="0" i="0" lang="en-US" sz="1000" u="none" cap="none" strike="noStrike">
                <a:solidFill>
                  <a:schemeClr val="dk1"/>
                </a:solidFill>
                <a:latin typeface="Arial"/>
                <a:ea typeface="Arial"/>
                <a:cs typeface="Arial"/>
                <a:sym typeface="Arial"/>
              </a:rPr>
              <a:t>specializes in designing, developing, producing, and supporting unmanned systems, weapon systems, and other related services for </a:t>
            </a:r>
            <a:r>
              <a:rPr b="1" i="0" lang="en-US" sz="1000" u="none" cap="none" strike="noStrike">
                <a:solidFill>
                  <a:schemeClr val="dk1"/>
                </a:solidFill>
                <a:latin typeface="Arial"/>
                <a:ea typeface="Arial"/>
                <a:cs typeface="Arial"/>
                <a:sym typeface="Arial"/>
              </a:rPr>
              <a:t>government and commercial clients</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chemeClr val="dk1"/>
              </a:buClr>
              <a:buSzPts val="1000"/>
              <a:buFont typeface="Arial"/>
              <a:buChar char="•"/>
            </a:pPr>
            <a:r>
              <a:rPr b="0" i="0" lang="en-US" sz="1000" u="none" cap="none" strike="noStrike">
                <a:solidFill>
                  <a:schemeClr val="dk1"/>
                </a:solidFill>
                <a:latin typeface="Arial"/>
                <a:ea typeface="Arial"/>
                <a:cs typeface="Arial"/>
                <a:sym typeface="Arial"/>
              </a:rPr>
              <a:t>Headquartered in Arlington, VA, and employs approximately </a:t>
            </a:r>
            <a:r>
              <a:rPr b="0" i="0" lang="en-US" sz="1000" u="none" cap="none" strike="noStrike">
                <a:solidFill>
                  <a:srgbClr val="000000"/>
                </a:solidFill>
                <a:latin typeface="Arial"/>
                <a:ea typeface="Arial"/>
                <a:cs typeface="Arial"/>
                <a:sym typeface="Arial"/>
              </a:rPr>
              <a:t>1,403 people full-time</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In August, </a:t>
            </a:r>
            <a:r>
              <a:rPr b="0" i="0" lang="en-US" sz="1000" u="none" cap="none" strike="noStrike">
                <a:solidFill>
                  <a:schemeClr val="dk1"/>
                </a:solidFill>
                <a:latin typeface="Arial"/>
                <a:ea typeface="Arial"/>
                <a:cs typeface="Arial"/>
                <a:sym typeface="Arial"/>
              </a:rPr>
              <a:t>AeroVironment was awarded a </a:t>
            </a:r>
            <a:r>
              <a:rPr b="1" i="0" lang="en-US" sz="1000" u="none" cap="none" strike="noStrike">
                <a:solidFill>
                  <a:schemeClr val="dk1"/>
                </a:solidFill>
                <a:latin typeface="Arial"/>
                <a:ea typeface="Arial"/>
                <a:cs typeface="Arial"/>
                <a:sym typeface="Arial"/>
              </a:rPr>
              <a:t>$54.9 MM</a:t>
            </a:r>
            <a:r>
              <a:rPr b="0" i="0" lang="en-US" sz="1000" u="none" cap="none" strike="noStrike">
                <a:solidFill>
                  <a:schemeClr val="dk1"/>
                </a:solidFill>
                <a:latin typeface="Arial"/>
                <a:ea typeface="Arial"/>
                <a:cs typeface="Arial"/>
                <a:sym typeface="Arial"/>
              </a:rPr>
              <a:t> delivery order for </a:t>
            </a:r>
            <a:r>
              <a:rPr b="1" i="0" lang="en-US" sz="1000" u="none" cap="none" strike="noStrike">
                <a:solidFill>
                  <a:schemeClr val="dk1"/>
                </a:solidFill>
                <a:latin typeface="Arial"/>
                <a:ea typeface="Arial"/>
                <a:cs typeface="Arial"/>
                <a:sym typeface="Arial"/>
              </a:rPr>
              <a:t>Switchblade® loitering munition systems </a:t>
            </a:r>
            <a:r>
              <a:rPr b="0" i="0" lang="en-US" sz="1000" u="none" cap="none" strike="noStrike">
                <a:solidFill>
                  <a:schemeClr val="dk1"/>
                </a:solidFill>
                <a:latin typeface="Arial"/>
                <a:ea typeface="Arial"/>
                <a:cs typeface="Arial"/>
                <a:sym typeface="Arial"/>
              </a:rPr>
              <a:t>as part of a larger contract with the U.S. Army which has a ceiling value of </a:t>
            </a:r>
            <a:r>
              <a:rPr b="1" i="0" lang="en-US" sz="1000" u="none" cap="none" strike="noStrike">
                <a:solidFill>
                  <a:schemeClr val="dk1"/>
                </a:solidFill>
                <a:latin typeface="Arial"/>
                <a:ea typeface="Arial"/>
                <a:cs typeface="Arial"/>
                <a:sym typeface="Arial"/>
              </a:rPr>
              <a:t>$990 MM</a:t>
            </a:r>
            <a:endParaRPr b="1" i="0" sz="1000" u="none" cap="none" strike="noStrike">
              <a:solidFill>
                <a:srgbClr val="000000"/>
              </a:solidFill>
              <a:latin typeface="Arial"/>
              <a:ea typeface="Arial"/>
              <a:cs typeface="Arial"/>
              <a:sym typeface="Arial"/>
            </a:endParaRPr>
          </a:p>
        </p:txBody>
      </p:sp>
      <p:sp>
        <p:nvSpPr>
          <p:cNvPr id="194" name="Google Shape;194;p2"/>
          <p:cNvSpPr txBox="1"/>
          <p:nvPr/>
        </p:nvSpPr>
        <p:spPr>
          <a:xfrm>
            <a:off x="923106" y="3163430"/>
            <a:ext cx="3548243"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t/>
            </a:r>
            <a:endParaRPr b="1" i="0" sz="1000" u="none" cap="none" strike="noStrike">
              <a:solidFill>
                <a:schemeClr val="dk1"/>
              </a:solidFill>
              <a:latin typeface="Arial"/>
              <a:ea typeface="Arial"/>
              <a:cs typeface="Arial"/>
              <a:sym typeface="Arial"/>
            </a:endParaRPr>
          </a:p>
        </p:txBody>
      </p:sp>
      <p:cxnSp>
        <p:nvCxnSpPr>
          <p:cNvPr id="195" name="Google Shape;195;p2"/>
          <p:cNvCxnSpPr/>
          <p:nvPr/>
        </p:nvCxnSpPr>
        <p:spPr>
          <a:xfrm flipH="1" rot="10800000">
            <a:off x="5618467" y="4919072"/>
            <a:ext cx="1955800" cy="205877"/>
          </a:xfrm>
          <a:prstGeom prst="straightConnector1">
            <a:avLst/>
          </a:prstGeom>
          <a:noFill/>
          <a:ln cap="flat" cmpd="sng" w="19050">
            <a:solidFill>
              <a:schemeClr val="dk1"/>
            </a:solidFill>
            <a:prstDash val="solid"/>
            <a:miter lim="800000"/>
            <a:headEnd len="sm" w="sm" type="none"/>
            <a:tailEnd len="med" w="med" type="triangle"/>
          </a:ln>
        </p:spPr>
      </p:cxnSp>
      <p:sp>
        <p:nvSpPr>
          <p:cNvPr id="196" name="Google Shape;196;p2"/>
          <p:cNvSpPr txBox="1"/>
          <p:nvPr/>
        </p:nvSpPr>
        <p:spPr>
          <a:xfrm rot="-399715">
            <a:off x="6223932" y="4814386"/>
            <a:ext cx="885825"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CAGR 8.4%</a:t>
            </a:r>
            <a:endParaRPr b="0" i="0" sz="1400" u="none" cap="none" strike="noStrike">
              <a:solidFill>
                <a:srgbClr val="000000"/>
              </a:solidFill>
              <a:latin typeface="Arial"/>
              <a:ea typeface="Arial"/>
              <a:cs typeface="Arial"/>
              <a:sym typeface="Arial"/>
            </a:endParaRPr>
          </a:p>
        </p:txBody>
      </p:sp>
      <p:cxnSp>
        <p:nvCxnSpPr>
          <p:cNvPr id="197" name="Google Shape;197;p2"/>
          <p:cNvCxnSpPr/>
          <p:nvPr/>
        </p:nvCxnSpPr>
        <p:spPr>
          <a:xfrm flipH="1" rot="10800000">
            <a:off x="7715222" y="4449876"/>
            <a:ext cx="775780" cy="490079"/>
          </a:xfrm>
          <a:prstGeom prst="straightConnector1">
            <a:avLst/>
          </a:prstGeom>
          <a:noFill/>
          <a:ln cap="flat" cmpd="sng" w="19050">
            <a:solidFill>
              <a:schemeClr val="dk1"/>
            </a:solidFill>
            <a:prstDash val="solid"/>
            <a:miter lim="800000"/>
            <a:headEnd len="sm" w="sm" type="none"/>
            <a:tailEnd len="med" w="med" type="triangle"/>
          </a:ln>
        </p:spPr>
      </p:cxnSp>
      <p:sp>
        <p:nvSpPr>
          <p:cNvPr id="198" name="Google Shape;198;p2"/>
          <p:cNvSpPr txBox="1"/>
          <p:nvPr/>
        </p:nvSpPr>
        <p:spPr>
          <a:xfrm rot="-2169751">
            <a:off x="7794987" y="4508428"/>
            <a:ext cx="477640" cy="230832"/>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chemeClr val="dk1"/>
                </a:solidFill>
                <a:latin typeface="Arial"/>
                <a:ea typeface="Arial"/>
                <a:cs typeface="Arial"/>
                <a:sym typeface="Arial"/>
              </a:rPr>
              <a:t>52.0%</a:t>
            </a:r>
            <a:endParaRPr b="0" i="0" sz="1400" u="none" cap="none" strike="noStrike">
              <a:solidFill>
                <a:srgbClr val="000000"/>
              </a:solidFill>
              <a:latin typeface="Arial"/>
              <a:ea typeface="Arial"/>
              <a:cs typeface="Arial"/>
              <a:sym typeface="Arial"/>
            </a:endParaRPr>
          </a:p>
        </p:txBody>
      </p:sp>
      <p:sp>
        <p:nvSpPr>
          <p:cNvPr id="199" name="Google Shape;199;p2"/>
          <p:cNvSpPr txBox="1"/>
          <p:nvPr/>
        </p:nvSpPr>
        <p:spPr>
          <a:xfrm>
            <a:off x="149285" y="3211649"/>
            <a:ext cx="4523368"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Wahid Nawabi, CEO, 2016 – Present</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Under his leadership, AeroVironment has significantly grown its portfolio of unmanned systems, including the </a:t>
            </a:r>
            <a:r>
              <a:rPr b="1" i="0" lang="en-US" sz="1000" u="none" cap="none" strike="noStrike">
                <a:solidFill>
                  <a:srgbClr val="000000"/>
                </a:solidFill>
                <a:latin typeface="Arial"/>
                <a:ea typeface="Arial"/>
                <a:cs typeface="Arial"/>
                <a:sym typeface="Arial"/>
              </a:rPr>
              <a:t>Switchblade® loitering munition system</a:t>
            </a:r>
            <a:endParaRPr b="0" i="0" sz="1000" u="none" cap="none" strike="noStrike">
              <a:solidFill>
                <a:srgbClr val="000000"/>
              </a:solidFill>
              <a:latin typeface="Arial"/>
              <a:ea typeface="Arial"/>
              <a:cs typeface="Arial"/>
              <a:sym typeface="Arial"/>
            </a:endParaRPr>
          </a:p>
        </p:txBody>
      </p:sp>
      <p:sp>
        <p:nvSpPr>
          <p:cNvPr id="200" name="Google Shape;200;p2"/>
          <p:cNvSpPr txBox="1"/>
          <p:nvPr/>
        </p:nvSpPr>
        <p:spPr>
          <a:xfrm>
            <a:off x="149286" y="2961876"/>
            <a:ext cx="4019318"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Management Spotlight</a:t>
            </a:r>
            <a:endParaRPr b="0" i="0" sz="1400" u="none" cap="none" strike="noStrike">
              <a:solidFill>
                <a:srgbClr val="000000"/>
              </a:solidFill>
              <a:latin typeface="Arial"/>
              <a:ea typeface="Arial"/>
              <a:cs typeface="Arial"/>
              <a:sym typeface="Arial"/>
            </a:endParaRPr>
          </a:p>
        </p:txBody>
      </p:sp>
      <p:cxnSp>
        <p:nvCxnSpPr>
          <p:cNvPr id="201" name="Google Shape;201;p2"/>
          <p:cNvCxnSpPr/>
          <p:nvPr/>
        </p:nvCxnSpPr>
        <p:spPr>
          <a:xfrm>
            <a:off x="149286" y="3215801"/>
            <a:ext cx="4320384" cy="0"/>
          </a:xfrm>
          <a:prstGeom prst="straightConnector1">
            <a:avLst/>
          </a:prstGeom>
          <a:noFill/>
          <a:ln cap="flat" cmpd="sng" w="19050">
            <a:solidFill>
              <a:schemeClr val="dk1"/>
            </a:solidFill>
            <a:prstDash val="solid"/>
            <a:miter lim="800000"/>
            <a:headEnd len="sm" w="sm" type="none"/>
            <a:tailEnd len="sm" w="sm" type="none"/>
          </a:ln>
        </p:spPr>
      </p:cxnSp>
      <p:sp>
        <p:nvSpPr>
          <p:cNvPr id="202" name="Google Shape;202;p2"/>
          <p:cNvSpPr txBox="1"/>
          <p:nvPr/>
        </p:nvSpPr>
        <p:spPr>
          <a:xfrm>
            <a:off x="149285" y="3864504"/>
            <a:ext cx="456353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rgbClr val="000000"/>
                </a:solidFill>
                <a:latin typeface="Arial"/>
                <a:ea typeface="Arial"/>
                <a:cs typeface="Arial"/>
                <a:sym typeface="Arial"/>
              </a:rPr>
              <a:t>Kevin McDonnell, CFO, 2017 – Present</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Has been instrumental in overseeing strategic acquisitions such as the 2021 </a:t>
            </a:r>
            <a:r>
              <a:rPr b="1" i="0" lang="en-US" sz="1000" u="none" cap="none" strike="noStrike">
                <a:solidFill>
                  <a:srgbClr val="000000"/>
                </a:solidFill>
                <a:latin typeface="Arial"/>
                <a:ea typeface="Arial"/>
                <a:cs typeface="Arial"/>
                <a:sym typeface="Arial"/>
              </a:rPr>
              <a:t>acquisition of Arcturus UAV, Inc.</a:t>
            </a:r>
            <a:endParaRPr b="0" i="0" sz="1000" u="none" cap="none" strike="noStrike">
              <a:solidFill>
                <a:srgbClr val="000000"/>
              </a:solidFill>
              <a:latin typeface="Arial"/>
              <a:ea typeface="Arial"/>
              <a:cs typeface="Arial"/>
              <a:sym typeface="Arial"/>
            </a:endParaRPr>
          </a:p>
        </p:txBody>
      </p:sp>
      <p:sp>
        <p:nvSpPr>
          <p:cNvPr id="203" name="Google Shape;203;p2"/>
          <p:cNvSpPr txBox="1"/>
          <p:nvPr/>
        </p:nvSpPr>
        <p:spPr>
          <a:xfrm>
            <a:off x="5301944" y="4456760"/>
            <a:ext cx="2426803" cy="338514"/>
          </a:xfrm>
          <a:prstGeom prst="rect">
            <a:avLst/>
          </a:prstGeom>
          <a:noFill/>
          <a:ln cap="flat" cmpd="sng" w="9525">
            <a:solidFill>
              <a:schemeClr val="accent3"/>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000000"/>
                </a:solidFill>
                <a:latin typeface="Arial"/>
                <a:ea typeface="Arial"/>
                <a:cs typeface="Arial"/>
                <a:sym typeface="Arial"/>
              </a:rPr>
              <a:t>52.0% increase due to the development of new product lines and additional support for acquisitions</a:t>
            </a:r>
            <a:endParaRPr b="0" i="0" sz="800" u="none" cap="none" strike="noStrike">
              <a:solidFill>
                <a:schemeClr val="dk1"/>
              </a:solidFill>
              <a:latin typeface="Arial"/>
              <a:ea typeface="Arial"/>
              <a:cs typeface="Arial"/>
              <a:sym typeface="Arial"/>
            </a:endParaRPr>
          </a:p>
        </p:txBody>
      </p:sp>
      <p:cxnSp>
        <p:nvCxnSpPr>
          <p:cNvPr id="204" name="Google Shape;204;p2"/>
          <p:cNvCxnSpPr/>
          <p:nvPr/>
        </p:nvCxnSpPr>
        <p:spPr>
          <a:xfrm>
            <a:off x="155115" y="4650942"/>
            <a:ext cx="4416885" cy="0"/>
          </a:xfrm>
          <a:prstGeom prst="straightConnector1">
            <a:avLst/>
          </a:prstGeom>
          <a:noFill/>
          <a:ln cap="flat" cmpd="sng" w="19050">
            <a:solidFill>
              <a:schemeClr val="dk1"/>
            </a:solidFill>
            <a:prstDash val="solid"/>
            <a:miter lim="800000"/>
            <a:headEnd len="sm" w="sm" type="none"/>
            <a:tailEnd len="sm" w="sm" type="none"/>
          </a:ln>
        </p:spPr>
      </p:cxnSp>
      <p:sp>
        <p:nvSpPr>
          <p:cNvPr id="205" name="Google Shape;205;p2"/>
          <p:cNvSpPr txBox="1"/>
          <p:nvPr/>
        </p:nvSpPr>
        <p:spPr>
          <a:xfrm>
            <a:off x="155115" y="4373943"/>
            <a:ext cx="3789270"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Capitalization Summary</a:t>
            </a:r>
            <a:endParaRPr b="0" i="0" sz="1400" u="none" cap="none" strike="noStrike">
              <a:solidFill>
                <a:srgbClr val="000000"/>
              </a:solidFill>
              <a:latin typeface="Arial"/>
              <a:ea typeface="Arial"/>
              <a:cs typeface="Arial"/>
              <a:sym typeface="Arial"/>
            </a:endParaRPr>
          </a:p>
        </p:txBody>
      </p:sp>
      <p:graphicFrame>
        <p:nvGraphicFramePr>
          <p:cNvPr id="206" name="Google Shape;206;p2"/>
          <p:cNvGraphicFramePr/>
          <p:nvPr/>
        </p:nvGraphicFramePr>
        <p:xfrm>
          <a:off x="149285" y="4714789"/>
          <a:ext cx="3000000" cy="3000000"/>
        </p:xfrm>
        <a:graphic>
          <a:graphicData uri="http://schemas.openxmlformats.org/drawingml/2006/table">
            <a:tbl>
              <a:tblPr>
                <a:noFill/>
                <a:tableStyleId>{AD2B5F01-8D3D-4971-802F-6EBB28BC981E}</a:tableStyleId>
              </a:tblPr>
              <a:tblGrid>
                <a:gridCol w="2926350"/>
                <a:gridCol w="1490550"/>
              </a:tblGrid>
              <a:tr h="2364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Share Price</a:t>
                      </a:r>
                      <a:endParaRPr b="0" i="0" sz="1000" u="none" cap="none" strike="noStrike">
                        <a:solidFill>
                          <a:srgbClr val="000000"/>
                        </a:solidFill>
                        <a:latin typeface="Calibri"/>
                        <a:ea typeface="Calibri"/>
                        <a:cs typeface="Calibri"/>
                        <a:sym typeface="Calibri"/>
                      </a:endParaRPr>
                    </a:p>
                  </a:txBody>
                  <a:tcPr marT="9525" marB="0" marR="9525" marL="9525" anchor="ctr">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en-US" sz="1000" u="none" cap="none" strike="noStrike"/>
                        <a:t>$216.00 </a:t>
                      </a:r>
                      <a:endParaRPr b="0" i="0" sz="1000" u="none" cap="none" strike="noStrike">
                        <a:solidFill>
                          <a:srgbClr val="000000"/>
                        </a:solidFill>
                        <a:latin typeface="Calibri"/>
                        <a:ea typeface="Calibri"/>
                        <a:cs typeface="Calibri"/>
                        <a:sym typeface="Calibri"/>
                      </a:endParaRPr>
                    </a:p>
                  </a:txBody>
                  <a:tcPr marT="9525" marB="0" marR="9525" marL="9525" anchor="ctr">
                    <a:solidFill>
                      <a:schemeClr val="lt1"/>
                    </a:solidFill>
                  </a:tcPr>
                </a:tc>
              </a:tr>
              <a:tr h="2364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Shares Outstanding</a:t>
                      </a:r>
                      <a:endParaRPr b="0" i="0" sz="1000" u="none" cap="none" strike="noStrike">
                        <a:solidFill>
                          <a:srgbClr val="000000"/>
                        </a:solidFill>
                        <a:latin typeface="Calibri"/>
                        <a:ea typeface="Calibri"/>
                        <a:cs typeface="Calibri"/>
                        <a:sym typeface="Calibri"/>
                      </a:endParaRPr>
                    </a:p>
                  </a:txBody>
                  <a:tcPr marT="9525" marB="0" marR="9525" marL="9525" anchor="ctr">
                    <a:lnB cap="flat" cmpd="sng" w="12700">
                      <a:solidFill>
                        <a:schemeClr val="dk1"/>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en-US" sz="1000" u="none" cap="none" strike="noStrike"/>
                        <a:t>28.0 MM</a:t>
                      </a:r>
                      <a:endParaRPr b="0" i="0" sz="1000" u="none" cap="none" strike="noStrike">
                        <a:solidFill>
                          <a:srgbClr val="000000"/>
                        </a:solidFill>
                        <a:latin typeface="Calibri"/>
                        <a:ea typeface="Calibri"/>
                        <a:cs typeface="Calibri"/>
                        <a:sym typeface="Calibri"/>
                      </a:endParaRPr>
                    </a:p>
                  </a:txBody>
                  <a:tcPr marT="9525" marB="0" marR="9525" marL="9525" anchor="ctr">
                    <a:lnB cap="flat" cmpd="sng" w="12700">
                      <a:solidFill>
                        <a:schemeClr val="dk1"/>
                      </a:solidFill>
                      <a:prstDash val="solid"/>
                      <a:round/>
                      <a:headEnd len="sm" w="sm" type="none"/>
                      <a:tailEnd len="sm" w="sm" type="none"/>
                    </a:lnB>
                    <a:solidFill>
                      <a:schemeClr val="lt1"/>
                    </a:solidFill>
                  </a:tcPr>
                </a:tc>
              </a:tr>
              <a:tr h="236475">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Market Capitalization</a:t>
                      </a:r>
                      <a:endParaRPr b="1" i="0" sz="1000" u="none" cap="none" strike="noStrike">
                        <a:solidFill>
                          <a:srgbClr val="000000"/>
                        </a:solidFill>
                        <a:latin typeface="Calibri"/>
                        <a:ea typeface="Calibri"/>
                        <a:cs typeface="Calibri"/>
                        <a:sym typeface="Calibri"/>
                      </a:endParaRPr>
                    </a:p>
                  </a:txBody>
                  <a:tcPr marT="9525" marB="0" marR="9525" marL="9525" anchor="ctr">
                    <a:lnT cap="flat" cmpd="sng" w="12700">
                      <a:solidFill>
                        <a:schemeClr val="dk1"/>
                      </a:solidFill>
                      <a:prstDash val="solid"/>
                      <a:round/>
                      <a:headEnd len="sm" w="sm" type="none"/>
                      <a:tailEnd len="sm" w="sm" type="none"/>
                    </a:lnT>
                    <a:solidFill>
                      <a:srgbClr val="9CC2E5"/>
                    </a:solidFill>
                  </a:tcPr>
                </a:tc>
                <a:tc>
                  <a:txBody>
                    <a:bodyPr/>
                    <a:lstStyle/>
                    <a:p>
                      <a:pPr indent="0" lvl="0" marL="0" marR="0" rtl="0" algn="r">
                        <a:lnSpc>
                          <a:spcPct val="100000"/>
                        </a:lnSpc>
                        <a:spcBef>
                          <a:spcPts val="0"/>
                        </a:spcBef>
                        <a:spcAft>
                          <a:spcPts val="0"/>
                        </a:spcAft>
                        <a:buClr>
                          <a:srgbClr val="000000"/>
                        </a:buClr>
                        <a:buSzPts val="1000"/>
                        <a:buFont typeface="Arial"/>
                        <a:buNone/>
                      </a:pPr>
                      <a:r>
                        <a:rPr b="1" lang="en-US" sz="1000" u="none" cap="none" strike="noStrike"/>
                        <a:t>$6,048 MM</a:t>
                      </a:r>
                      <a:endParaRPr b="1" i="0" sz="1000" u="none" cap="none" strike="noStrike">
                        <a:solidFill>
                          <a:srgbClr val="000000"/>
                        </a:solidFill>
                        <a:latin typeface="Calibri"/>
                        <a:ea typeface="Calibri"/>
                        <a:cs typeface="Calibri"/>
                        <a:sym typeface="Calibri"/>
                      </a:endParaRPr>
                    </a:p>
                  </a:txBody>
                  <a:tcPr marT="9525" marB="0" marR="9525" marL="9525" anchor="ctr">
                    <a:lnT cap="flat" cmpd="sng" w="12700">
                      <a:solidFill>
                        <a:schemeClr val="dk1"/>
                      </a:solidFill>
                      <a:prstDash val="solid"/>
                      <a:round/>
                      <a:headEnd len="sm" w="sm" type="none"/>
                      <a:tailEnd len="sm" w="sm" type="none"/>
                    </a:lnT>
                    <a:solidFill>
                      <a:srgbClr val="9DC3E6"/>
                    </a:solidFill>
                  </a:tcPr>
                </a:tc>
              </a:tr>
              <a:tr h="2364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Total Debt</a:t>
                      </a:r>
                      <a:endParaRPr b="0" i="0" sz="1000" u="none" cap="none" strike="noStrike">
                        <a:solidFill>
                          <a:srgbClr val="000000"/>
                        </a:solidFill>
                        <a:latin typeface="Calibri"/>
                        <a:ea typeface="Calibri"/>
                        <a:cs typeface="Calibri"/>
                        <a:sym typeface="Calibri"/>
                      </a:endParaRPr>
                    </a:p>
                  </a:txBody>
                  <a:tcPr marT="9525" marB="0" marR="9525" marL="9525" anchor="ctr">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en-US" sz="1000" u="none" cap="none" strike="noStrike"/>
                        <a:t> $47.3 MM</a:t>
                      </a:r>
                      <a:endParaRPr b="0" i="0" sz="1000" u="none" cap="none" strike="noStrike">
                        <a:solidFill>
                          <a:srgbClr val="000000"/>
                        </a:solidFill>
                        <a:latin typeface="Calibri"/>
                        <a:ea typeface="Calibri"/>
                        <a:cs typeface="Calibri"/>
                        <a:sym typeface="Calibri"/>
                      </a:endParaRPr>
                    </a:p>
                  </a:txBody>
                  <a:tcPr marT="9525" marB="0" marR="9525" marL="9525" anchor="ctr">
                    <a:solidFill>
                      <a:schemeClr val="lt1"/>
                    </a:solidFill>
                  </a:tcPr>
                </a:tc>
              </a:tr>
              <a:tr h="236475">
                <a:tc>
                  <a:txBody>
                    <a:bodyPr/>
                    <a:lstStyle/>
                    <a:p>
                      <a:pPr indent="0" lvl="0" marL="0" marR="0" rtl="0" algn="ctr">
                        <a:lnSpc>
                          <a:spcPct val="100000"/>
                        </a:lnSpc>
                        <a:spcBef>
                          <a:spcPts val="0"/>
                        </a:spcBef>
                        <a:spcAft>
                          <a:spcPts val="0"/>
                        </a:spcAft>
                        <a:buClr>
                          <a:srgbClr val="000000"/>
                        </a:buClr>
                        <a:buSzPts val="1000"/>
                        <a:buFont typeface="Arial"/>
                        <a:buNone/>
                      </a:pPr>
                      <a:r>
                        <a:rPr lang="en-US" sz="1000" u="none" cap="none" strike="noStrike"/>
                        <a:t>(Cash and Cash Equivalents)</a:t>
                      </a:r>
                      <a:endParaRPr b="0" i="0" sz="1000" u="none" cap="none" strike="noStrike">
                        <a:solidFill>
                          <a:srgbClr val="000000"/>
                        </a:solidFill>
                        <a:latin typeface="Calibri"/>
                        <a:ea typeface="Calibri"/>
                        <a:cs typeface="Calibri"/>
                        <a:sym typeface="Calibri"/>
                      </a:endParaRPr>
                    </a:p>
                  </a:txBody>
                  <a:tcPr marT="9525" marB="0" marR="9525" marL="9525" anchor="ctr">
                    <a:lnB cap="flat" cmpd="sng" w="12700">
                      <a:solidFill>
                        <a:schemeClr val="dk1"/>
                      </a:solidFill>
                      <a:prstDash val="solid"/>
                      <a:round/>
                      <a:headEnd len="sm" w="sm" type="none"/>
                      <a:tailEnd len="sm" w="sm" type="none"/>
                    </a:lnB>
                    <a:solidFill>
                      <a:schemeClr val="lt1"/>
                    </a:solidFill>
                  </a:tcPr>
                </a:tc>
                <a:tc>
                  <a:txBody>
                    <a:bodyPr/>
                    <a:lstStyle/>
                    <a:p>
                      <a:pPr indent="0" lvl="0" marL="0" marR="0" rtl="0" algn="r">
                        <a:lnSpc>
                          <a:spcPct val="100000"/>
                        </a:lnSpc>
                        <a:spcBef>
                          <a:spcPts val="0"/>
                        </a:spcBef>
                        <a:spcAft>
                          <a:spcPts val="0"/>
                        </a:spcAft>
                        <a:buClr>
                          <a:srgbClr val="000000"/>
                        </a:buClr>
                        <a:buSzPts val="1000"/>
                        <a:buFont typeface="Arial"/>
                        <a:buNone/>
                      </a:pPr>
                      <a:r>
                        <a:rPr lang="en-US" sz="1000" u="none" cap="none" strike="noStrike"/>
                        <a:t>($81.2 MM)</a:t>
                      </a:r>
                      <a:endParaRPr b="0" i="0" sz="1000" u="none" cap="none" strike="noStrike">
                        <a:solidFill>
                          <a:srgbClr val="000000"/>
                        </a:solidFill>
                        <a:latin typeface="Calibri"/>
                        <a:ea typeface="Calibri"/>
                        <a:cs typeface="Calibri"/>
                        <a:sym typeface="Calibri"/>
                      </a:endParaRPr>
                    </a:p>
                  </a:txBody>
                  <a:tcPr marT="9525" marB="0" marR="9525" marL="9525" anchor="ctr">
                    <a:lnB cap="flat" cmpd="sng" w="12700">
                      <a:solidFill>
                        <a:schemeClr val="dk1"/>
                      </a:solidFill>
                      <a:prstDash val="solid"/>
                      <a:round/>
                      <a:headEnd len="sm" w="sm" type="none"/>
                      <a:tailEnd len="sm" w="sm" type="none"/>
                    </a:lnB>
                    <a:solidFill>
                      <a:schemeClr val="lt1"/>
                    </a:solidFill>
                  </a:tcPr>
                </a:tc>
              </a:tr>
              <a:tr h="219900">
                <a:tc>
                  <a:txBody>
                    <a:bodyPr/>
                    <a:lstStyle/>
                    <a:p>
                      <a:pPr indent="0" lvl="0" marL="0" marR="0" rtl="0" algn="ctr">
                        <a:lnSpc>
                          <a:spcPct val="100000"/>
                        </a:lnSpc>
                        <a:spcBef>
                          <a:spcPts val="0"/>
                        </a:spcBef>
                        <a:spcAft>
                          <a:spcPts val="0"/>
                        </a:spcAft>
                        <a:buClr>
                          <a:srgbClr val="000000"/>
                        </a:buClr>
                        <a:buSzPts val="1000"/>
                        <a:buFont typeface="Arial"/>
                        <a:buNone/>
                      </a:pPr>
                      <a:r>
                        <a:rPr b="1" lang="en-US" sz="1000" u="none" cap="none" strike="noStrike"/>
                        <a:t>Aggregate Value (AV)</a:t>
                      </a:r>
                      <a:endParaRPr b="1" i="0" sz="1000" u="none" cap="none" strike="noStrike">
                        <a:solidFill>
                          <a:srgbClr val="000000"/>
                        </a:solidFill>
                        <a:latin typeface="Calibri"/>
                        <a:ea typeface="Calibri"/>
                        <a:cs typeface="Calibri"/>
                        <a:sym typeface="Calibri"/>
                      </a:endParaRPr>
                    </a:p>
                  </a:txBody>
                  <a:tcPr marT="9525" marB="0" marR="9525" marL="9525" anchor="ctr">
                    <a:lnT cap="flat" cmpd="sng" w="12700">
                      <a:solidFill>
                        <a:schemeClr val="dk1"/>
                      </a:solidFill>
                      <a:prstDash val="solid"/>
                      <a:round/>
                      <a:headEnd len="sm" w="sm" type="none"/>
                      <a:tailEnd len="sm" w="sm" type="none"/>
                    </a:lnT>
                    <a:solidFill>
                      <a:srgbClr val="5B9BD5"/>
                    </a:solidFill>
                  </a:tcPr>
                </a:tc>
                <a:tc>
                  <a:txBody>
                    <a:bodyPr/>
                    <a:lstStyle/>
                    <a:p>
                      <a:pPr indent="0" lvl="0" marL="0" marR="0" rtl="0" algn="r">
                        <a:lnSpc>
                          <a:spcPct val="100000"/>
                        </a:lnSpc>
                        <a:spcBef>
                          <a:spcPts val="0"/>
                        </a:spcBef>
                        <a:spcAft>
                          <a:spcPts val="0"/>
                        </a:spcAft>
                        <a:buClr>
                          <a:srgbClr val="000000"/>
                        </a:buClr>
                        <a:buSzPts val="1000"/>
                        <a:buFont typeface="Arial"/>
                        <a:buNone/>
                      </a:pPr>
                      <a:r>
                        <a:rPr b="1" lang="en-US" sz="1000" u="none" cap="none" strike="noStrike"/>
                        <a:t>$6,014 MM</a:t>
                      </a:r>
                      <a:endParaRPr b="1" i="0" sz="1000" u="none" cap="none" strike="noStrike">
                        <a:solidFill>
                          <a:srgbClr val="000000"/>
                        </a:solidFill>
                        <a:latin typeface="Calibri"/>
                        <a:ea typeface="Calibri"/>
                        <a:cs typeface="Calibri"/>
                        <a:sym typeface="Calibri"/>
                      </a:endParaRPr>
                    </a:p>
                  </a:txBody>
                  <a:tcPr marT="9525" marB="0" marR="9525" marL="9525" anchor="ctr">
                    <a:lnT cap="flat" cmpd="sng" w="12700">
                      <a:solidFill>
                        <a:schemeClr val="dk1"/>
                      </a:solidFill>
                      <a:prstDash val="solid"/>
                      <a:round/>
                      <a:headEnd len="sm" w="sm" type="none"/>
                      <a:tailEnd len="sm" w="sm" type="none"/>
                    </a:lnT>
                    <a:solidFill>
                      <a:srgbClr val="5B9BD5"/>
                    </a:solidFill>
                  </a:tcPr>
                </a:tc>
              </a:tr>
            </a:tbl>
          </a:graphicData>
        </a:graphic>
      </p:graphicFrame>
      <p:grpSp>
        <p:nvGrpSpPr>
          <p:cNvPr id="207" name="Google Shape;207;p2"/>
          <p:cNvGrpSpPr/>
          <p:nvPr/>
        </p:nvGrpSpPr>
        <p:grpSpPr>
          <a:xfrm>
            <a:off x="5537250" y="-120826"/>
            <a:ext cx="2682488" cy="675204"/>
            <a:chOff x="3787486" y="-339897"/>
            <a:chExt cx="3409914" cy="1051746"/>
          </a:xfrm>
        </p:grpSpPr>
        <p:grpSp>
          <p:nvGrpSpPr>
            <p:cNvPr id="208" name="Google Shape;208;p2"/>
            <p:cNvGrpSpPr/>
            <p:nvPr/>
          </p:nvGrpSpPr>
          <p:grpSpPr>
            <a:xfrm>
              <a:off x="3863020" y="-339897"/>
              <a:ext cx="3334380" cy="476340"/>
              <a:chOff x="977" y="506735"/>
              <a:chExt cx="3334380" cy="476340"/>
            </a:xfrm>
          </p:grpSpPr>
          <p:sp>
            <p:nvSpPr>
              <p:cNvPr id="209" name="Google Shape;209;p2"/>
              <p:cNvSpPr/>
              <p:nvPr/>
            </p:nvSpPr>
            <p:spPr>
              <a:xfrm>
                <a:off x="977" y="506735"/>
                <a:ext cx="1190850" cy="476340"/>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txBox="1"/>
              <p:nvPr/>
            </p:nvSpPr>
            <p:spPr>
              <a:xfrm>
                <a:off x="239147"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Overview</a:t>
                </a:r>
                <a:endParaRPr/>
              </a:p>
            </p:txBody>
          </p:sp>
          <p:sp>
            <p:nvSpPr>
              <p:cNvPr id="211" name="Google Shape;211;p2"/>
              <p:cNvSpPr/>
              <p:nvPr/>
            </p:nvSpPr>
            <p:spPr>
              <a:xfrm>
                <a:off x="1072742" y="506735"/>
                <a:ext cx="1190850" cy="476340"/>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txBox="1"/>
              <p:nvPr/>
            </p:nvSpPr>
            <p:spPr>
              <a:xfrm>
                <a:off x="1310912"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Situation Update</a:t>
                </a:r>
                <a:endParaRPr/>
              </a:p>
            </p:txBody>
          </p:sp>
          <p:sp>
            <p:nvSpPr>
              <p:cNvPr id="213" name="Google Shape;213;p2"/>
              <p:cNvSpPr/>
              <p:nvPr/>
            </p:nvSpPr>
            <p:spPr>
              <a:xfrm>
                <a:off x="2144507" y="506735"/>
                <a:ext cx="1190850" cy="476340"/>
              </a:xfrm>
              <a:prstGeom prst="chevron">
                <a:avLst>
                  <a:gd fmla="val 50000" name="adj"/>
                </a:avLst>
              </a:prstGeom>
              <a:solidFill>
                <a:srgbClr val="B4A81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txBox="1"/>
              <p:nvPr/>
            </p:nvSpPr>
            <p:spPr>
              <a:xfrm>
                <a:off x="2382677"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UAV Sub-Industry Overview</a:t>
                </a:r>
                <a:endParaRPr/>
              </a:p>
            </p:txBody>
          </p:sp>
        </p:grpSp>
        <p:sp>
          <p:nvSpPr>
            <p:cNvPr id="215" name="Google Shape;215;p2"/>
            <p:cNvSpPr/>
            <p:nvPr/>
          </p:nvSpPr>
          <p:spPr>
            <a:xfrm>
              <a:off x="3787486" y="-92722"/>
              <a:ext cx="1639230" cy="804571"/>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91"/>
          <p:cNvSpPr txBox="1"/>
          <p:nvPr>
            <p:ph idx="1" type="body"/>
          </p:nvPr>
        </p:nvSpPr>
        <p:spPr>
          <a:xfrm>
            <a:off x="1642988" y="3187700"/>
            <a:ext cx="5858024" cy="482600"/>
          </a:xfrm>
          <a:prstGeom prst="rect">
            <a:avLst/>
          </a:prstGeom>
          <a:noFill/>
          <a:ln>
            <a:noFill/>
          </a:ln>
        </p:spPr>
        <p:txBody>
          <a:bodyPr anchorCtr="0" anchor="ctr" bIns="45700" lIns="91425" spcFirstLastPara="1" rIns="91425" wrap="square" tIns="45700">
            <a:normAutofit fontScale="85000" lnSpcReduction="10000"/>
          </a:bodyPr>
          <a:lstStyle/>
          <a:p>
            <a:pPr indent="-228600" lvl="0" marL="457200" rtl="0" algn="l">
              <a:lnSpc>
                <a:spcPct val="90000"/>
              </a:lnSpc>
              <a:spcBef>
                <a:spcPts val="1000"/>
              </a:spcBef>
              <a:spcAft>
                <a:spcPts val="0"/>
              </a:spcAft>
              <a:buClr>
                <a:schemeClr val="lt1"/>
              </a:buClr>
              <a:buSzPct val="117647"/>
              <a:buNone/>
            </a:pPr>
            <a:r>
              <a:rPr lang="en-US"/>
              <a:t>XI. Appendix D: Additional Supporting Materials</a:t>
            </a:r>
            <a:endParaRPr/>
          </a:p>
        </p:txBody>
      </p:sp>
      <p:sp>
        <p:nvSpPr>
          <p:cNvPr id="2016" name="Google Shape;2016;p9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017" name="Google Shape;2017;p91"/>
          <p:cNvSpPr txBox="1"/>
          <p:nvPr>
            <p:ph idx="2" type="body"/>
          </p:nvPr>
        </p:nvSpPr>
        <p:spPr>
          <a:xfrm>
            <a:off x="2054225" y="86573"/>
            <a:ext cx="6861175" cy="482600"/>
          </a:xfrm>
          <a:prstGeom prst="rect">
            <a:avLst/>
          </a:prstGeom>
          <a:noFill/>
          <a:ln>
            <a:noFill/>
          </a:ln>
        </p:spPr>
        <p:txBody>
          <a:bodyPr anchorCtr="0" anchor="ctr" bIns="45700" lIns="45700" spcFirstLastPara="1" rIns="45700" wrap="square" tIns="45700">
            <a:normAutofit/>
          </a:bodyPr>
          <a:lstStyle/>
          <a:p>
            <a:pPr indent="-228600" lvl="0" marL="457200" rtl="0" algn="r">
              <a:lnSpc>
                <a:spcPct val="90000"/>
              </a:lnSpc>
              <a:spcBef>
                <a:spcPts val="1000"/>
              </a:spcBef>
              <a:spcAft>
                <a:spcPts val="0"/>
              </a:spcAft>
              <a:buClr>
                <a:srgbClr val="7B7B7B"/>
              </a:buClr>
              <a:buSzPts val="800"/>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2" name="Shape 2022"/>
        <p:cNvGrpSpPr/>
        <p:nvPr/>
      </p:nvGrpSpPr>
      <p:grpSpPr>
        <a:xfrm>
          <a:off x="0" y="0"/>
          <a:ext cx="0" cy="0"/>
          <a:chOff x="0" y="0"/>
          <a:chExt cx="0" cy="0"/>
        </a:xfrm>
      </p:grpSpPr>
      <p:sp>
        <p:nvSpPr>
          <p:cNvPr id="2023" name="Google Shape;2023;p92"/>
          <p:cNvSpPr txBox="1"/>
          <p:nvPr>
            <p:ph idx="1" type="body"/>
          </p:nvPr>
        </p:nvSpPr>
        <p:spPr>
          <a:xfrm>
            <a:off x="228599" y="965279"/>
            <a:ext cx="8686801" cy="313526"/>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latin typeface="Arial"/>
                <a:ea typeface="Arial"/>
                <a:cs typeface="Arial"/>
                <a:sym typeface="Arial"/>
              </a:rPr>
              <a:t>The aerospace &amp; defense industry is heavily influenced by geopolitical factors, government policy, and the economic environment</a:t>
            </a:r>
            <a:endParaRPr/>
          </a:p>
        </p:txBody>
      </p:sp>
      <p:sp>
        <p:nvSpPr>
          <p:cNvPr id="2024" name="Google Shape;2024;p92"/>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Aerospace &amp; Defense Industry Overview</a:t>
            </a:r>
            <a:endParaRPr/>
          </a:p>
        </p:txBody>
      </p:sp>
      <p:sp>
        <p:nvSpPr>
          <p:cNvPr id="2025" name="Google Shape;2025;p92"/>
          <p:cNvSpPr txBox="1"/>
          <p:nvPr>
            <p:ph idx="3" type="body"/>
          </p:nvPr>
        </p:nvSpPr>
        <p:spPr>
          <a:xfrm>
            <a:off x="1184114" y="632091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i="1" lang="en-US">
                <a:solidFill>
                  <a:srgbClr val="A5A5A5"/>
                </a:solidFill>
                <a:latin typeface="Arial"/>
                <a:ea typeface="Arial"/>
                <a:cs typeface="Arial"/>
                <a:sym typeface="Arial"/>
              </a:rPr>
              <a:t>Sources: IBISWorld, Deloitte</a:t>
            </a:r>
            <a:endParaRPr/>
          </a:p>
        </p:txBody>
      </p:sp>
      <p:sp>
        <p:nvSpPr>
          <p:cNvPr id="2026" name="Google Shape;2026;p9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2027" name="Google Shape;2027;p92"/>
          <p:cNvGraphicFramePr/>
          <p:nvPr/>
        </p:nvGraphicFramePr>
        <p:xfrm>
          <a:off x="4267200" y="1855916"/>
          <a:ext cx="4626431" cy="1948412"/>
        </p:xfrm>
        <a:graphic>
          <a:graphicData uri="http://schemas.openxmlformats.org/drawingml/2006/chart">
            <c:chart r:id="rId3"/>
          </a:graphicData>
        </a:graphic>
      </p:graphicFrame>
      <p:cxnSp>
        <p:nvCxnSpPr>
          <p:cNvPr id="2028" name="Google Shape;2028;p92"/>
          <p:cNvCxnSpPr/>
          <p:nvPr/>
        </p:nvCxnSpPr>
        <p:spPr>
          <a:xfrm>
            <a:off x="207579" y="1820477"/>
            <a:ext cx="4154215" cy="0"/>
          </a:xfrm>
          <a:prstGeom prst="straightConnector1">
            <a:avLst/>
          </a:prstGeom>
          <a:noFill/>
          <a:ln cap="flat" cmpd="sng" w="9525">
            <a:solidFill>
              <a:schemeClr val="dk1"/>
            </a:solidFill>
            <a:prstDash val="solid"/>
            <a:round/>
            <a:headEnd len="sm" w="sm" type="none"/>
            <a:tailEnd len="sm" w="sm" type="none"/>
          </a:ln>
        </p:spPr>
      </p:cxnSp>
      <p:cxnSp>
        <p:nvCxnSpPr>
          <p:cNvPr id="2029" name="Google Shape;2029;p92"/>
          <p:cNvCxnSpPr/>
          <p:nvPr/>
        </p:nvCxnSpPr>
        <p:spPr>
          <a:xfrm>
            <a:off x="4740165" y="4132752"/>
            <a:ext cx="4154215" cy="0"/>
          </a:xfrm>
          <a:prstGeom prst="straightConnector1">
            <a:avLst/>
          </a:prstGeom>
          <a:noFill/>
          <a:ln cap="flat" cmpd="sng" w="9525">
            <a:solidFill>
              <a:schemeClr val="dk1"/>
            </a:solidFill>
            <a:prstDash val="solid"/>
            <a:round/>
            <a:headEnd len="sm" w="sm" type="none"/>
            <a:tailEnd len="sm" w="sm" type="none"/>
          </a:ln>
        </p:spPr>
      </p:cxnSp>
      <p:cxnSp>
        <p:nvCxnSpPr>
          <p:cNvPr id="2030" name="Google Shape;2030;p92"/>
          <p:cNvCxnSpPr/>
          <p:nvPr/>
        </p:nvCxnSpPr>
        <p:spPr>
          <a:xfrm>
            <a:off x="207579" y="4132752"/>
            <a:ext cx="4154215" cy="0"/>
          </a:xfrm>
          <a:prstGeom prst="straightConnector1">
            <a:avLst/>
          </a:prstGeom>
          <a:noFill/>
          <a:ln cap="flat" cmpd="sng" w="9525">
            <a:solidFill>
              <a:schemeClr val="dk1"/>
            </a:solidFill>
            <a:prstDash val="solid"/>
            <a:round/>
            <a:headEnd len="sm" w="sm" type="none"/>
            <a:tailEnd len="sm" w="sm" type="none"/>
          </a:ln>
        </p:spPr>
      </p:cxnSp>
      <p:sp>
        <p:nvSpPr>
          <p:cNvPr id="2031" name="Google Shape;2031;p92"/>
          <p:cNvSpPr txBox="1"/>
          <p:nvPr/>
        </p:nvSpPr>
        <p:spPr>
          <a:xfrm>
            <a:off x="249619" y="1543478"/>
            <a:ext cx="3040118"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Qualitative Overview</a:t>
            </a:r>
            <a:endParaRPr/>
          </a:p>
        </p:txBody>
      </p:sp>
      <p:cxnSp>
        <p:nvCxnSpPr>
          <p:cNvPr id="2032" name="Google Shape;2032;p92"/>
          <p:cNvCxnSpPr/>
          <p:nvPr/>
        </p:nvCxnSpPr>
        <p:spPr>
          <a:xfrm>
            <a:off x="4697376" y="1816062"/>
            <a:ext cx="4154215" cy="0"/>
          </a:xfrm>
          <a:prstGeom prst="straightConnector1">
            <a:avLst/>
          </a:prstGeom>
          <a:noFill/>
          <a:ln cap="flat" cmpd="sng" w="9525">
            <a:solidFill>
              <a:schemeClr val="dk1"/>
            </a:solidFill>
            <a:prstDash val="solid"/>
            <a:round/>
            <a:headEnd len="sm" w="sm" type="none"/>
            <a:tailEnd len="sm" w="sm" type="none"/>
          </a:ln>
        </p:spPr>
      </p:cxnSp>
      <p:sp>
        <p:nvSpPr>
          <p:cNvPr id="2033" name="Google Shape;2033;p92"/>
          <p:cNvSpPr txBox="1"/>
          <p:nvPr/>
        </p:nvSpPr>
        <p:spPr>
          <a:xfrm>
            <a:off x="4739415" y="1539063"/>
            <a:ext cx="3555305"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Revenue ($Bn) and Defense Spending Trends</a:t>
            </a:r>
            <a:endParaRPr/>
          </a:p>
        </p:txBody>
      </p:sp>
      <p:sp>
        <p:nvSpPr>
          <p:cNvPr id="2034" name="Google Shape;2034;p92"/>
          <p:cNvSpPr/>
          <p:nvPr/>
        </p:nvSpPr>
        <p:spPr>
          <a:xfrm>
            <a:off x="4739414" y="4256690"/>
            <a:ext cx="1000433" cy="882868"/>
          </a:xfrm>
          <a:prstGeom prst="rect">
            <a:avLst/>
          </a:prstGeom>
          <a:solidFill>
            <a:srgbClr val="C7EFFF"/>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Headwinds</a:t>
            </a:r>
            <a:endParaRPr/>
          </a:p>
        </p:txBody>
      </p:sp>
      <p:sp>
        <p:nvSpPr>
          <p:cNvPr id="2035" name="Google Shape;2035;p92"/>
          <p:cNvSpPr/>
          <p:nvPr/>
        </p:nvSpPr>
        <p:spPr>
          <a:xfrm>
            <a:off x="4739413" y="5252985"/>
            <a:ext cx="936171" cy="882868"/>
          </a:xfrm>
          <a:prstGeom prst="rect">
            <a:avLst/>
          </a:prstGeom>
          <a:solidFill>
            <a:srgbClr val="C7EFFF"/>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Tailwinds</a:t>
            </a:r>
            <a:endParaRPr/>
          </a:p>
        </p:txBody>
      </p:sp>
      <p:sp>
        <p:nvSpPr>
          <p:cNvPr id="2036" name="Google Shape;2036;p92"/>
          <p:cNvSpPr/>
          <p:nvPr/>
        </p:nvSpPr>
        <p:spPr>
          <a:xfrm>
            <a:off x="5675586" y="4256690"/>
            <a:ext cx="3218045" cy="88286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Accelerating </a:t>
            </a:r>
            <a:r>
              <a:rPr b="1" i="0" lang="en-US" sz="1000" u="none" cap="none" strike="noStrike">
                <a:solidFill>
                  <a:schemeClr val="dk1"/>
                </a:solidFill>
                <a:latin typeface="Arial"/>
                <a:ea typeface="Arial"/>
                <a:cs typeface="Arial"/>
                <a:sym typeface="Arial"/>
              </a:rPr>
              <a:t>deglobalization</a:t>
            </a:r>
            <a:r>
              <a:rPr b="0" i="0" lang="en-US" sz="1000" u="none" cap="none" strike="noStrike">
                <a:solidFill>
                  <a:schemeClr val="dk1"/>
                </a:solidFill>
                <a:latin typeface="Arial"/>
                <a:ea typeface="Arial"/>
                <a:cs typeface="Arial"/>
                <a:sym typeface="Arial"/>
              </a:rPr>
              <a:t> in China and Russia could harm trade prospects</a:t>
            </a:r>
            <a:endParaRPr/>
          </a:p>
          <a:p>
            <a:pPr indent="-171450" lvl="0" marL="1714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Supply chain issues </a:t>
            </a:r>
            <a:r>
              <a:rPr b="0" i="0" lang="en-US" sz="1000" u="none" cap="none" strike="noStrike">
                <a:solidFill>
                  <a:schemeClr val="dk1"/>
                </a:solidFill>
                <a:latin typeface="Arial"/>
                <a:ea typeface="Arial"/>
                <a:cs typeface="Arial"/>
                <a:sym typeface="Arial"/>
              </a:rPr>
              <a:t>exacerbated by shortages of semiconductors, raw materials, labor</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Pressure to achieve net zero emissions by 2050</a:t>
            </a:r>
            <a:endParaRPr/>
          </a:p>
        </p:txBody>
      </p:sp>
      <p:sp>
        <p:nvSpPr>
          <p:cNvPr id="2037" name="Google Shape;2037;p92"/>
          <p:cNvSpPr/>
          <p:nvPr/>
        </p:nvSpPr>
        <p:spPr>
          <a:xfrm>
            <a:off x="5675585" y="5252988"/>
            <a:ext cx="3218045" cy="882865"/>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Enhanced </a:t>
            </a:r>
            <a:r>
              <a:rPr b="1" i="0" lang="en-US" sz="1000" u="none" cap="none" strike="noStrike">
                <a:solidFill>
                  <a:schemeClr val="dk1"/>
                </a:solidFill>
                <a:latin typeface="Arial"/>
                <a:ea typeface="Arial"/>
                <a:cs typeface="Arial"/>
                <a:sym typeface="Arial"/>
              </a:rPr>
              <a:t>digital capabilities </a:t>
            </a:r>
            <a:r>
              <a:rPr b="0" i="0" lang="en-US" sz="1000" u="none" cap="none" strike="noStrike">
                <a:solidFill>
                  <a:schemeClr val="dk1"/>
                </a:solidFill>
                <a:latin typeface="Arial"/>
                <a:ea typeface="Arial"/>
                <a:cs typeface="Arial"/>
                <a:sym typeface="Arial"/>
              </a:rPr>
              <a:t>with AI to improve data analytics and manage cybersecurity risks</a:t>
            </a:r>
            <a:endParaRPr/>
          </a:p>
          <a:p>
            <a:pPr indent="-171450" lvl="0" marL="1714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Global defense spending </a:t>
            </a:r>
            <a:r>
              <a:rPr b="0" i="0" lang="en-US" sz="1000" u="none" cap="none" strike="noStrike">
                <a:solidFill>
                  <a:schemeClr val="dk1"/>
                </a:solidFill>
                <a:latin typeface="Arial"/>
                <a:ea typeface="Arial"/>
                <a:cs typeface="Arial"/>
                <a:sym typeface="Arial"/>
              </a:rPr>
              <a:t>levels rose 6% in 2023, and could remain elevated with continued conflict</a:t>
            </a:r>
            <a:endParaRPr b="1"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Consistent demand and increasingly R&amp;D friendly economy</a:t>
            </a:r>
            <a:endParaRPr/>
          </a:p>
        </p:txBody>
      </p:sp>
      <p:sp>
        <p:nvSpPr>
          <p:cNvPr id="2038" name="Google Shape;2038;p92"/>
          <p:cNvSpPr txBox="1"/>
          <p:nvPr/>
        </p:nvSpPr>
        <p:spPr>
          <a:xfrm>
            <a:off x="4739415" y="3837801"/>
            <a:ext cx="3555305"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Risks and Opportunities</a:t>
            </a:r>
            <a:endParaRPr/>
          </a:p>
        </p:txBody>
      </p:sp>
      <p:pic>
        <p:nvPicPr>
          <p:cNvPr id="2039" name="Google Shape;2039;p92"/>
          <p:cNvPicPr preferRelativeResize="0"/>
          <p:nvPr/>
        </p:nvPicPr>
        <p:blipFill rotWithShape="1">
          <a:blip r:embed="rId4">
            <a:alphaModFix/>
          </a:blip>
          <a:srcRect b="0" l="0" r="0" t="0"/>
          <a:stretch/>
        </p:blipFill>
        <p:spPr>
          <a:xfrm>
            <a:off x="133193" y="4163220"/>
            <a:ext cx="4302986" cy="1531185"/>
          </a:xfrm>
          <a:prstGeom prst="rect">
            <a:avLst/>
          </a:prstGeom>
          <a:noFill/>
          <a:ln>
            <a:noFill/>
          </a:ln>
        </p:spPr>
      </p:pic>
      <p:sp>
        <p:nvSpPr>
          <p:cNvPr id="2040" name="Google Shape;2040;p92"/>
          <p:cNvSpPr txBox="1"/>
          <p:nvPr/>
        </p:nvSpPr>
        <p:spPr>
          <a:xfrm>
            <a:off x="249619" y="3837801"/>
            <a:ext cx="3040118"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Competitive Breakdown</a:t>
            </a:r>
            <a:endParaRPr/>
          </a:p>
        </p:txBody>
      </p:sp>
      <p:sp>
        <p:nvSpPr>
          <p:cNvPr id="2041" name="Google Shape;2041;p92"/>
          <p:cNvSpPr/>
          <p:nvPr/>
        </p:nvSpPr>
        <p:spPr>
          <a:xfrm>
            <a:off x="207579" y="1923505"/>
            <a:ext cx="4154215" cy="182708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For the most part, the aerospace and defense spending industry is </a:t>
            </a:r>
            <a:r>
              <a:rPr b="1" i="0" lang="en-US" sz="1000" u="none" cap="none" strike="noStrike">
                <a:solidFill>
                  <a:schemeClr val="dk1"/>
                </a:solidFill>
                <a:latin typeface="Arial"/>
                <a:ea typeface="Arial"/>
                <a:cs typeface="Arial"/>
                <a:sym typeface="Arial"/>
              </a:rPr>
              <a:t>dependent upon government spending </a:t>
            </a:r>
            <a:r>
              <a:rPr b="0" i="0" lang="en-US" sz="1000" u="none" cap="none" strike="noStrike">
                <a:solidFill>
                  <a:schemeClr val="dk1"/>
                </a:solidFill>
                <a:latin typeface="Arial"/>
                <a:ea typeface="Arial"/>
                <a:cs typeface="Arial"/>
                <a:sym typeface="Arial"/>
              </a:rPr>
              <a:t>since their primary source of income comes from contracts</a:t>
            </a:r>
            <a:endParaRPr/>
          </a:p>
          <a:p>
            <a:pPr indent="-171450" lvl="0" marL="1714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Military aircrafts is the main driver of revenue </a:t>
            </a:r>
            <a:r>
              <a:rPr b="0" i="0" lang="en-US" sz="1000" u="none" cap="none" strike="noStrike">
                <a:solidFill>
                  <a:schemeClr val="dk1"/>
                </a:solidFill>
                <a:latin typeface="Arial"/>
                <a:ea typeface="Arial"/>
                <a:cs typeface="Arial"/>
                <a:sym typeface="Arial"/>
              </a:rPr>
              <a:t>within the industry at ~60%, but other key products include guided missiles, aircraft engines, and accessories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Defense spending, specifically in the US, is vulnerable to fluctuations as visible in 2021 and 2022 with budget cuts</a:t>
            </a:r>
            <a:endParaRPr/>
          </a:p>
          <a:p>
            <a:pPr indent="-171450" lvl="0" marL="1714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Recent uptick in geopolitical tension </a:t>
            </a:r>
            <a:r>
              <a:rPr b="0" i="0" lang="en-US" sz="1000" u="none" cap="none" strike="noStrike">
                <a:solidFill>
                  <a:schemeClr val="dk1"/>
                </a:solidFill>
                <a:latin typeface="Arial"/>
                <a:ea typeface="Arial"/>
                <a:cs typeface="Arial"/>
                <a:sym typeface="Arial"/>
              </a:rPr>
              <a:t>with conflicts in Ukraine and Israel have catalyzed recent growth</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Industry is well-known for </a:t>
            </a:r>
            <a:r>
              <a:rPr b="1" i="0" lang="en-US" sz="1000" u="none" cap="none" strike="noStrike">
                <a:solidFill>
                  <a:schemeClr val="dk1"/>
                </a:solidFill>
                <a:latin typeface="Arial"/>
                <a:ea typeface="Arial"/>
                <a:cs typeface="Arial"/>
                <a:sym typeface="Arial"/>
              </a:rPr>
              <a:t>long backlogs, high R&amp;D costs </a:t>
            </a:r>
            <a:r>
              <a:rPr b="0" i="0" lang="en-US" sz="1000" u="none" cap="none" strike="noStrike">
                <a:solidFill>
                  <a:schemeClr val="dk1"/>
                </a:solidFill>
                <a:latin typeface="Arial"/>
                <a:ea typeface="Arial"/>
                <a:cs typeface="Arial"/>
                <a:sym typeface="Arial"/>
              </a:rPr>
              <a:t>leading to barriers to entry, and heavily regulated contracts</a:t>
            </a:r>
            <a:endParaRPr/>
          </a:p>
        </p:txBody>
      </p:sp>
      <p:sp>
        <p:nvSpPr>
          <p:cNvPr id="2042" name="Google Shape;2042;p92"/>
          <p:cNvSpPr/>
          <p:nvPr/>
        </p:nvSpPr>
        <p:spPr>
          <a:xfrm>
            <a:off x="228599" y="5694405"/>
            <a:ext cx="4112175" cy="441448"/>
          </a:xfrm>
          <a:prstGeom prst="rect">
            <a:avLst/>
          </a:prstGeom>
          <a:solidFill>
            <a:schemeClr val="lt1"/>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The major players are attempting to consolidate further, as evidenced by M&amp;A such as Lockheed’s recent acquisition of Terrain Orbital</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93"/>
          <p:cNvSpPr txBox="1"/>
          <p:nvPr>
            <p:ph idx="1" type="body"/>
          </p:nvPr>
        </p:nvSpPr>
        <p:spPr>
          <a:xfrm>
            <a:off x="149286" y="937892"/>
            <a:ext cx="8766113"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000"/>
              <a:buNone/>
            </a:pPr>
            <a:r>
              <a:rPr b="0" lang="en-US" sz="1000">
                <a:latin typeface="Arial"/>
                <a:ea typeface="Arial"/>
                <a:cs typeface="Arial"/>
                <a:sym typeface="Arial"/>
              </a:rPr>
              <a:t>Increasing international defense spending and a demand for innovative, cost-efficient defense solutions show a government affinity for unmanned systems</a:t>
            </a:r>
            <a:endParaRPr/>
          </a:p>
        </p:txBody>
      </p:sp>
      <p:sp>
        <p:nvSpPr>
          <p:cNvPr id="2048" name="Google Shape;2048;p93"/>
          <p:cNvSpPr txBox="1"/>
          <p:nvPr>
            <p:ph idx="2" type="body"/>
          </p:nvPr>
        </p:nvSpPr>
        <p:spPr>
          <a:xfrm>
            <a:off x="-39329" y="508305"/>
            <a:ext cx="6861300" cy="482700"/>
          </a:xfrm>
          <a:prstGeom prst="rect">
            <a:avLst/>
          </a:prstGeom>
          <a:noFill/>
          <a:ln>
            <a:noFill/>
          </a:ln>
        </p:spPr>
        <p:txBody>
          <a:bodyPr anchorCtr="0" anchor="b" bIns="45700" lIns="45700" spcFirstLastPara="1" rIns="45700" wrap="square" tIns="45700">
            <a:normAutofit/>
          </a:bodyPr>
          <a:lstStyle/>
          <a:p>
            <a:pPr indent="-228600" lvl="0" marL="457200" rtl="0" algn="l">
              <a:lnSpc>
                <a:spcPct val="100000"/>
              </a:lnSpc>
              <a:spcBef>
                <a:spcPts val="0"/>
              </a:spcBef>
              <a:spcAft>
                <a:spcPts val="0"/>
              </a:spcAft>
              <a:buClr>
                <a:schemeClr val="dk2"/>
              </a:buClr>
              <a:buSzPts val="2000"/>
              <a:buNone/>
            </a:pPr>
            <a:r>
              <a:rPr lang="en-US" sz="2200"/>
              <a:t>Government Affinity for Unmanned Systems</a:t>
            </a:r>
            <a:endParaRPr/>
          </a:p>
        </p:txBody>
      </p:sp>
      <p:sp>
        <p:nvSpPr>
          <p:cNvPr id="2049" name="Google Shape;2049;p93"/>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rgbClr val="7B7B7B"/>
              </a:buClr>
              <a:buSzPts val="800"/>
              <a:buNone/>
            </a:pPr>
            <a:r>
              <a:rPr lang="en-US">
                <a:solidFill>
                  <a:srgbClr val="595959"/>
                </a:solidFill>
              </a:rPr>
              <a:t>Sources: Statista, Ukrainska Pravda, Teal Group, U.S. Department of the Treasury FY 2024 Budget, U.S. Department of Defense</a:t>
            </a:r>
            <a:endParaRPr>
              <a:solidFill>
                <a:srgbClr val="595959"/>
              </a:solidFill>
            </a:endParaRPr>
          </a:p>
        </p:txBody>
      </p:sp>
      <p:sp>
        <p:nvSpPr>
          <p:cNvPr id="2050" name="Google Shape;2050;p9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chemeClr val="dk1"/>
              </a:buClr>
              <a:buSzPts val="1000"/>
              <a:buFont typeface="Arial"/>
              <a:buNone/>
            </a:pPr>
            <a:fld id="{00000000-1234-1234-1234-123412341234}" type="slidenum">
              <a:rPr lang="en-US"/>
              <a:t>‹#›</a:t>
            </a:fld>
            <a:endParaRPr/>
          </a:p>
        </p:txBody>
      </p:sp>
      <p:sp>
        <p:nvSpPr>
          <p:cNvPr id="2051" name="Google Shape;2051;p93"/>
          <p:cNvSpPr txBox="1"/>
          <p:nvPr/>
        </p:nvSpPr>
        <p:spPr>
          <a:xfrm>
            <a:off x="4713162" y="2972024"/>
            <a:ext cx="4019318" cy="27695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International Defense Spending in 2023 ($Bn)</a:t>
            </a:r>
            <a:endParaRPr b="0" i="0" sz="1800" u="none" cap="none" strike="noStrike">
              <a:solidFill>
                <a:schemeClr val="dk1"/>
              </a:solidFill>
              <a:latin typeface="Arial"/>
              <a:ea typeface="Arial"/>
              <a:cs typeface="Arial"/>
              <a:sym typeface="Arial"/>
            </a:endParaRPr>
          </a:p>
        </p:txBody>
      </p:sp>
      <p:cxnSp>
        <p:nvCxnSpPr>
          <p:cNvPr id="2052" name="Google Shape;2052;p93"/>
          <p:cNvCxnSpPr/>
          <p:nvPr/>
        </p:nvCxnSpPr>
        <p:spPr>
          <a:xfrm>
            <a:off x="4713162" y="3257968"/>
            <a:ext cx="4241069" cy="0"/>
          </a:xfrm>
          <a:prstGeom prst="straightConnector1">
            <a:avLst/>
          </a:prstGeom>
          <a:noFill/>
          <a:ln cap="flat" cmpd="sng" w="12700">
            <a:solidFill>
              <a:schemeClr val="dk1"/>
            </a:solidFill>
            <a:prstDash val="solid"/>
            <a:miter lim="800000"/>
            <a:headEnd len="sm" w="sm" type="none"/>
            <a:tailEnd len="sm" w="sm" type="none"/>
          </a:ln>
        </p:spPr>
      </p:cxnSp>
      <p:cxnSp>
        <p:nvCxnSpPr>
          <p:cNvPr id="2053" name="Google Shape;2053;p93"/>
          <p:cNvCxnSpPr/>
          <p:nvPr/>
        </p:nvCxnSpPr>
        <p:spPr>
          <a:xfrm>
            <a:off x="4701732" y="1526733"/>
            <a:ext cx="4241069" cy="0"/>
          </a:xfrm>
          <a:prstGeom prst="straightConnector1">
            <a:avLst/>
          </a:prstGeom>
          <a:noFill/>
          <a:ln cap="flat" cmpd="sng" w="12700">
            <a:solidFill>
              <a:schemeClr val="dk1"/>
            </a:solidFill>
            <a:prstDash val="solid"/>
            <a:miter lim="800000"/>
            <a:headEnd len="sm" w="sm" type="none"/>
            <a:tailEnd len="sm" w="sm" type="none"/>
          </a:ln>
        </p:spPr>
      </p:cxnSp>
      <p:sp>
        <p:nvSpPr>
          <p:cNvPr id="2054" name="Google Shape;2054;p93"/>
          <p:cNvSpPr txBox="1"/>
          <p:nvPr/>
        </p:nvSpPr>
        <p:spPr>
          <a:xfrm>
            <a:off x="4701732" y="1249734"/>
            <a:ext cx="3789270" cy="27695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National Defense Strategy</a:t>
            </a:r>
            <a:endParaRPr b="0" i="0" sz="1800" u="none" cap="none" strike="noStrike">
              <a:solidFill>
                <a:schemeClr val="dk1"/>
              </a:solidFill>
              <a:latin typeface="Arial"/>
              <a:ea typeface="Arial"/>
              <a:cs typeface="Arial"/>
              <a:sym typeface="Arial"/>
            </a:endParaRPr>
          </a:p>
        </p:txBody>
      </p:sp>
      <p:cxnSp>
        <p:nvCxnSpPr>
          <p:cNvPr id="2055" name="Google Shape;2055;p93"/>
          <p:cNvCxnSpPr/>
          <p:nvPr/>
        </p:nvCxnSpPr>
        <p:spPr>
          <a:xfrm>
            <a:off x="140821" y="1509081"/>
            <a:ext cx="4328850" cy="17245"/>
          </a:xfrm>
          <a:prstGeom prst="straightConnector1">
            <a:avLst/>
          </a:prstGeom>
          <a:noFill/>
          <a:ln cap="flat" cmpd="sng" w="12700">
            <a:solidFill>
              <a:schemeClr val="dk1"/>
            </a:solidFill>
            <a:prstDash val="solid"/>
            <a:miter lim="800000"/>
            <a:headEnd len="sm" w="sm" type="none"/>
            <a:tailEnd len="sm" w="sm" type="none"/>
          </a:ln>
        </p:spPr>
      </p:cxnSp>
      <p:sp>
        <p:nvSpPr>
          <p:cNvPr id="2056" name="Google Shape;2056;p93"/>
          <p:cNvSpPr txBox="1"/>
          <p:nvPr/>
        </p:nvSpPr>
        <p:spPr>
          <a:xfrm>
            <a:off x="149288" y="1241086"/>
            <a:ext cx="4019318" cy="27695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Ukraine’s Dependency on UxS</a:t>
            </a:r>
            <a:endParaRPr b="0" i="0" sz="1800" u="none" cap="none" strike="noStrike">
              <a:solidFill>
                <a:schemeClr val="dk1"/>
              </a:solidFill>
              <a:latin typeface="Arial"/>
              <a:ea typeface="Arial"/>
              <a:cs typeface="Arial"/>
              <a:sym typeface="Arial"/>
            </a:endParaRPr>
          </a:p>
        </p:txBody>
      </p:sp>
      <p:cxnSp>
        <p:nvCxnSpPr>
          <p:cNvPr id="2057" name="Google Shape;2057;p93"/>
          <p:cNvCxnSpPr/>
          <p:nvPr/>
        </p:nvCxnSpPr>
        <p:spPr>
          <a:xfrm>
            <a:off x="121884" y="2827168"/>
            <a:ext cx="4416885" cy="0"/>
          </a:xfrm>
          <a:prstGeom prst="straightConnector1">
            <a:avLst/>
          </a:prstGeom>
          <a:noFill/>
          <a:ln cap="flat" cmpd="sng" w="12700">
            <a:solidFill>
              <a:schemeClr val="dk1"/>
            </a:solidFill>
            <a:prstDash val="solid"/>
            <a:miter lim="800000"/>
            <a:headEnd len="sm" w="sm" type="none"/>
            <a:tailEnd len="sm" w="sm" type="none"/>
          </a:ln>
        </p:spPr>
      </p:cxnSp>
      <p:sp>
        <p:nvSpPr>
          <p:cNvPr id="2058" name="Google Shape;2058;p93"/>
          <p:cNvSpPr txBox="1"/>
          <p:nvPr/>
        </p:nvSpPr>
        <p:spPr>
          <a:xfrm>
            <a:off x="121884" y="2550169"/>
            <a:ext cx="3789270" cy="27695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Unmanned Systems Market Size in USD (in Bn)</a:t>
            </a:r>
            <a:endParaRPr b="1" i="0" sz="1200" u="none" cap="none" strike="noStrike">
              <a:solidFill>
                <a:schemeClr val="dk1"/>
              </a:solidFill>
              <a:latin typeface="Arial"/>
              <a:ea typeface="Arial"/>
              <a:cs typeface="Arial"/>
              <a:sym typeface="Arial"/>
            </a:endParaRPr>
          </a:p>
        </p:txBody>
      </p:sp>
      <p:sp>
        <p:nvSpPr>
          <p:cNvPr id="2059" name="Google Shape;2059;p93"/>
          <p:cNvSpPr txBox="1"/>
          <p:nvPr/>
        </p:nvSpPr>
        <p:spPr>
          <a:xfrm>
            <a:off x="149286" y="1521959"/>
            <a:ext cx="4292983" cy="1015663"/>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As of January 2024, allied countries have delivered or committed ~</a:t>
            </a:r>
            <a:r>
              <a:rPr b="1" i="0" lang="en-US" sz="1000" u="none" cap="none" strike="noStrike">
                <a:solidFill>
                  <a:srgbClr val="000000"/>
                </a:solidFill>
                <a:latin typeface="Arial"/>
                <a:ea typeface="Arial"/>
                <a:cs typeface="Arial"/>
                <a:sym typeface="Arial"/>
              </a:rPr>
              <a:t>6.5k unmanned aerial systems to the war efforts in Ukraine</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These unmanned systems have been utilized for surveillance, anti-personnel, anti-tank, and anti-artillery purposes</a:t>
            </a:r>
            <a:endParaRPr/>
          </a:p>
          <a:p>
            <a:pPr indent="-171450" lvl="0" marL="171450" marR="0" rtl="0" algn="l">
              <a:lnSpc>
                <a:spcPct val="100000"/>
              </a:lnSpc>
              <a:spcBef>
                <a:spcPts val="0"/>
              </a:spcBef>
              <a:spcAft>
                <a:spcPts val="0"/>
              </a:spcAft>
              <a:buClr>
                <a:srgbClr val="000000"/>
              </a:buClr>
              <a:buSzPts val="1000"/>
              <a:buFont typeface="Arial"/>
              <a:buChar char="•"/>
            </a:pPr>
            <a:r>
              <a:rPr b="1" i="0" lang="en-US" sz="1000" u="none" cap="none" strike="noStrike">
                <a:solidFill>
                  <a:schemeClr val="dk1"/>
                </a:solidFill>
                <a:latin typeface="Arial"/>
                <a:ea typeface="Arial"/>
                <a:cs typeface="Arial"/>
                <a:sym typeface="Arial"/>
              </a:rPr>
              <a:t>52,000 Russian targets were destroyed or damaged</a:t>
            </a:r>
            <a:r>
              <a:rPr b="0" i="0" lang="en-US" sz="1000" u="none" cap="none" strike="noStrike">
                <a:solidFill>
                  <a:schemeClr val="dk1"/>
                </a:solidFill>
                <a:latin typeface="Arial"/>
                <a:ea typeface="Arial"/>
                <a:cs typeface="Arial"/>
                <a:sym typeface="Arial"/>
              </a:rPr>
              <a:t> from combat missions conducted by Ukrainian forces using drones in October 2024</a:t>
            </a:r>
            <a:endParaRPr b="0" i="0" sz="1000" u="none" cap="none" strike="noStrike">
              <a:solidFill>
                <a:srgbClr val="000000"/>
              </a:solidFill>
              <a:latin typeface="Arial"/>
              <a:ea typeface="Arial"/>
              <a:cs typeface="Arial"/>
              <a:sym typeface="Arial"/>
            </a:endParaRPr>
          </a:p>
        </p:txBody>
      </p:sp>
      <p:sp>
        <p:nvSpPr>
          <p:cNvPr id="2060" name="Google Shape;2060;p93"/>
          <p:cNvSpPr txBox="1"/>
          <p:nvPr/>
        </p:nvSpPr>
        <p:spPr>
          <a:xfrm>
            <a:off x="4701732" y="1565520"/>
            <a:ext cx="4320384"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The U.S. FY 2024 defense budget included </a:t>
            </a:r>
            <a:r>
              <a:rPr b="1" i="0" lang="en-US" sz="1000" u="none" cap="none" strike="noStrike">
                <a:solidFill>
                  <a:srgbClr val="000000"/>
                </a:solidFill>
                <a:latin typeface="Arial"/>
                <a:ea typeface="Arial"/>
                <a:cs typeface="Arial"/>
                <a:sym typeface="Arial"/>
              </a:rPr>
              <a:t>$2.6 Bn</a:t>
            </a:r>
            <a:r>
              <a:rPr b="0" i="0" lang="en-US" sz="1000" u="none" cap="none" strike="noStrike">
                <a:solidFill>
                  <a:srgbClr val="000000"/>
                </a:solidFill>
                <a:latin typeface="Arial"/>
                <a:ea typeface="Arial"/>
                <a:cs typeface="Arial"/>
                <a:sym typeface="Arial"/>
              </a:rPr>
              <a:t> for procurement of unmanned aircraft systems</a:t>
            </a:r>
            <a:endParaRPr/>
          </a:p>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NATO’s roadmap prioritizes unmanned aircraft systems to counter evolving threats</a:t>
            </a:r>
            <a:endParaRPr/>
          </a:p>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Unmanned systems represent </a:t>
            </a:r>
            <a:r>
              <a:rPr b="1" i="0" lang="en-US" sz="1000" u="none" cap="none" strike="noStrike">
                <a:solidFill>
                  <a:srgbClr val="000000"/>
                </a:solidFill>
                <a:latin typeface="Arial"/>
                <a:ea typeface="Arial"/>
                <a:cs typeface="Arial"/>
                <a:sym typeface="Arial"/>
              </a:rPr>
              <a:t>a more cost effective and flexible solution</a:t>
            </a:r>
            <a:r>
              <a:rPr b="0" i="0" lang="en-US" sz="1000" u="none" cap="none" strike="noStrike">
                <a:solidFill>
                  <a:srgbClr val="000000"/>
                </a:solidFill>
                <a:latin typeface="Arial"/>
                <a:ea typeface="Arial"/>
                <a:cs typeface="Arial"/>
                <a:sym typeface="Arial"/>
              </a:rPr>
              <a:t> in a multitude of environments</a:t>
            </a:r>
            <a:endParaRPr/>
          </a:p>
          <a:p>
            <a:pPr indent="-285750" lvl="0" marL="2857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The </a:t>
            </a:r>
            <a:r>
              <a:rPr b="1" i="0" lang="en-US" sz="1000" u="none" cap="none" strike="noStrike">
                <a:solidFill>
                  <a:srgbClr val="000000"/>
                </a:solidFill>
                <a:latin typeface="Arial"/>
                <a:ea typeface="Arial"/>
                <a:cs typeface="Arial"/>
                <a:sym typeface="Arial"/>
              </a:rPr>
              <a:t>Department of Defense </a:t>
            </a:r>
            <a:r>
              <a:rPr b="0" i="0" lang="en-US" sz="1000" u="none" cap="none" strike="noStrike">
                <a:solidFill>
                  <a:srgbClr val="000000"/>
                </a:solidFill>
                <a:latin typeface="Arial"/>
                <a:ea typeface="Arial"/>
                <a:cs typeface="Arial"/>
                <a:sym typeface="Arial"/>
              </a:rPr>
              <a:t>is increasingly prioritizing unmanned drones for their mitigation of personnel risks without sacrificing versatile and efficient operational capabilities</a:t>
            </a:r>
            <a:endParaRPr/>
          </a:p>
        </p:txBody>
      </p:sp>
      <p:graphicFrame>
        <p:nvGraphicFramePr>
          <p:cNvPr id="2061" name="Google Shape;2061;p93"/>
          <p:cNvGraphicFramePr/>
          <p:nvPr/>
        </p:nvGraphicFramePr>
        <p:xfrm>
          <a:off x="4674330" y="3344819"/>
          <a:ext cx="4371945" cy="2524982"/>
        </p:xfrm>
        <a:graphic>
          <a:graphicData uri="http://schemas.openxmlformats.org/drawingml/2006/chart">
            <c:chart r:id="rId3"/>
          </a:graphicData>
        </a:graphic>
      </p:graphicFrame>
      <p:graphicFrame>
        <p:nvGraphicFramePr>
          <p:cNvPr id="2062" name="Google Shape;2062;p93"/>
          <p:cNvGraphicFramePr/>
          <p:nvPr/>
        </p:nvGraphicFramePr>
        <p:xfrm>
          <a:off x="189769" y="2835002"/>
          <a:ext cx="4279902" cy="1273660"/>
        </p:xfrm>
        <a:graphic>
          <a:graphicData uri="http://schemas.openxmlformats.org/drawingml/2006/chart">
            <c:chart r:id="rId4"/>
          </a:graphicData>
        </a:graphic>
      </p:graphicFrame>
      <p:cxnSp>
        <p:nvCxnSpPr>
          <p:cNvPr id="2063" name="Google Shape;2063;p93"/>
          <p:cNvCxnSpPr/>
          <p:nvPr/>
        </p:nvCxnSpPr>
        <p:spPr>
          <a:xfrm>
            <a:off x="126804" y="4312287"/>
            <a:ext cx="4416885" cy="0"/>
          </a:xfrm>
          <a:prstGeom prst="straightConnector1">
            <a:avLst/>
          </a:prstGeom>
          <a:noFill/>
          <a:ln cap="flat" cmpd="sng" w="12700">
            <a:solidFill>
              <a:schemeClr val="dk1"/>
            </a:solidFill>
            <a:prstDash val="solid"/>
            <a:miter lim="800000"/>
            <a:headEnd len="sm" w="sm" type="none"/>
            <a:tailEnd len="sm" w="sm" type="none"/>
          </a:ln>
        </p:spPr>
      </p:cxnSp>
      <p:sp>
        <p:nvSpPr>
          <p:cNvPr id="2064" name="Google Shape;2064;p93"/>
          <p:cNvSpPr txBox="1"/>
          <p:nvPr/>
        </p:nvSpPr>
        <p:spPr>
          <a:xfrm>
            <a:off x="126804" y="4035288"/>
            <a:ext cx="3789270" cy="27695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Joint Research and Development Initiatives $MM</a:t>
            </a:r>
            <a:endParaRPr/>
          </a:p>
        </p:txBody>
      </p:sp>
      <p:graphicFrame>
        <p:nvGraphicFramePr>
          <p:cNvPr id="2065" name="Google Shape;2065;p93"/>
          <p:cNvGraphicFramePr/>
          <p:nvPr/>
        </p:nvGraphicFramePr>
        <p:xfrm>
          <a:off x="288384" y="4295251"/>
          <a:ext cx="4288205" cy="1864114"/>
        </p:xfrm>
        <a:graphic>
          <a:graphicData uri="http://schemas.openxmlformats.org/drawingml/2006/chart">
            <c:chart r:id="rId5"/>
          </a:graphicData>
        </a:graphic>
      </p:graphicFrame>
      <p:sp>
        <p:nvSpPr>
          <p:cNvPr id="2066" name="Google Shape;2066;p93"/>
          <p:cNvSpPr txBox="1"/>
          <p:nvPr/>
        </p:nvSpPr>
        <p:spPr>
          <a:xfrm>
            <a:off x="2239635" y="4400711"/>
            <a:ext cx="1469470" cy="553998"/>
          </a:xfrm>
          <a:prstGeom prst="rect">
            <a:avLst/>
          </a:prstGeom>
          <a:noFill/>
          <a:ln cap="flat" cmpd="sng" w="12700">
            <a:solidFill>
              <a:srgbClr val="00B0F0"/>
            </a:solidFill>
            <a:prstDash val="dash"/>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Kratos is currently participating in these R&amp;D initiatives</a:t>
            </a:r>
            <a:endParaRPr/>
          </a:p>
        </p:txBody>
      </p:sp>
      <p:sp>
        <p:nvSpPr>
          <p:cNvPr id="2067" name="Google Shape;2067;p93"/>
          <p:cNvSpPr/>
          <p:nvPr/>
        </p:nvSpPr>
        <p:spPr>
          <a:xfrm>
            <a:off x="1377325" y="4374569"/>
            <a:ext cx="379379" cy="1261230"/>
          </a:xfrm>
          <a:prstGeom prst="rect">
            <a:avLst/>
          </a:prstGeom>
          <a:noFill/>
          <a:ln cap="flat" cmpd="sng" w="12700">
            <a:solidFill>
              <a:srgbClr val="00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068" name="Google Shape;2068;p93"/>
          <p:cNvSpPr/>
          <p:nvPr/>
        </p:nvSpPr>
        <p:spPr>
          <a:xfrm>
            <a:off x="2077898" y="5150712"/>
            <a:ext cx="379379" cy="485086"/>
          </a:xfrm>
          <a:prstGeom prst="rect">
            <a:avLst/>
          </a:prstGeom>
          <a:noFill/>
          <a:ln cap="flat" cmpd="sng" w="12700">
            <a:solidFill>
              <a:srgbClr val="00B0F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94"/>
          <p:cNvSpPr txBox="1"/>
          <p:nvPr>
            <p:ph idx="1" type="body"/>
          </p:nvPr>
        </p:nvSpPr>
        <p:spPr>
          <a:xfrm>
            <a:off x="228599" y="939291"/>
            <a:ext cx="6861175"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latin typeface="Arial"/>
                <a:ea typeface="Arial"/>
                <a:cs typeface="Arial"/>
                <a:sym typeface="Arial"/>
              </a:rPr>
              <a:t>Rate cuts and cooling inflationary pressure shows promising future conditions in the debt market </a:t>
            </a:r>
            <a:endParaRPr/>
          </a:p>
        </p:txBody>
      </p:sp>
      <p:sp>
        <p:nvSpPr>
          <p:cNvPr id="2075" name="Google Shape;2075;p94"/>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Autofit/>
          </a:bodyPr>
          <a:lstStyle/>
          <a:p>
            <a:pPr indent="0" lvl="0" marL="0" rtl="0" algn="l">
              <a:lnSpc>
                <a:spcPct val="100000"/>
              </a:lnSpc>
              <a:spcBef>
                <a:spcPts val="0"/>
              </a:spcBef>
              <a:spcAft>
                <a:spcPts val="0"/>
              </a:spcAft>
              <a:buSzPts val="2800"/>
              <a:buNone/>
            </a:pPr>
            <a:r>
              <a:rPr lang="en-US" sz="2200">
                <a:solidFill>
                  <a:srgbClr val="0F2241"/>
                </a:solidFill>
              </a:rPr>
              <a:t>Debt Market Considerations	</a:t>
            </a:r>
            <a:r>
              <a:rPr lang="en-US" sz="2200"/>
              <a:t>		</a:t>
            </a:r>
            <a:endParaRPr/>
          </a:p>
        </p:txBody>
      </p:sp>
      <p:sp>
        <p:nvSpPr>
          <p:cNvPr id="2076" name="Google Shape;2076;p94"/>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i="1" lang="en-US">
                <a:solidFill>
                  <a:srgbClr val="A5A5A5"/>
                </a:solidFill>
                <a:latin typeface="Arial"/>
                <a:ea typeface="Arial"/>
                <a:cs typeface="Arial"/>
                <a:sym typeface="Arial"/>
              </a:rPr>
              <a:t>Sources: J.P. Morgan, SIFMA Research, CNBC, BlackRock</a:t>
            </a:r>
            <a:endParaRPr/>
          </a:p>
        </p:txBody>
      </p:sp>
      <p:sp>
        <p:nvSpPr>
          <p:cNvPr id="2077" name="Google Shape;2077;p9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2078" name="Google Shape;2078;p94"/>
          <p:cNvGraphicFramePr/>
          <p:nvPr/>
        </p:nvGraphicFramePr>
        <p:xfrm>
          <a:off x="4571999" y="1582502"/>
          <a:ext cx="4327728" cy="2148669"/>
        </p:xfrm>
        <a:graphic>
          <a:graphicData uri="http://schemas.openxmlformats.org/drawingml/2006/chart">
            <c:chart r:id="rId3"/>
          </a:graphicData>
        </a:graphic>
      </p:graphicFrame>
      <p:grpSp>
        <p:nvGrpSpPr>
          <p:cNvPr id="2079" name="Google Shape;2079;p94"/>
          <p:cNvGrpSpPr/>
          <p:nvPr/>
        </p:nvGrpSpPr>
        <p:grpSpPr>
          <a:xfrm>
            <a:off x="244273" y="1336280"/>
            <a:ext cx="2082455" cy="438307"/>
            <a:chOff x="228598" y="1112864"/>
            <a:chExt cx="2082455" cy="438307"/>
          </a:xfrm>
        </p:grpSpPr>
        <p:sp>
          <p:nvSpPr>
            <p:cNvPr id="2080" name="Google Shape;2080;p94"/>
            <p:cNvSpPr txBox="1"/>
            <p:nvPr/>
          </p:nvSpPr>
          <p:spPr>
            <a:xfrm>
              <a:off x="228598" y="1112864"/>
              <a:ext cx="2082455" cy="27695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00CDFF"/>
                  </a:solidFill>
                  <a:latin typeface="Arial"/>
                  <a:ea typeface="Arial"/>
                  <a:cs typeface="Arial"/>
                  <a:sym typeface="Arial"/>
                </a:rPr>
                <a:t>Re</a:t>
              </a:r>
              <a:endParaRPr b="0" i="0" sz="1400" u="none" cap="none" strike="noStrike">
                <a:solidFill>
                  <a:srgbClr val="000000"/>
                </a:solidFill>
                <a:latin typeface="Arial"/>
                <a:ea typeface="Arial"/>
                <a:cs typeface="Arial"/>
                <a:sym typeface="Arial"/>
              </a:endParaRPr>
            </a:p>
          </p:txBody>
        </p:sp>
        <p:sp>
          <p:nvSpPr>
            <p:cNvPr id="2081" name="Google Shape;2081;p94"/>
            <p:cNvSpPr txBox="1"/>
            <p:nvPr/>
          </p:nvSpPr>
          <p:spPr>
            <a:xfrm>
              <a:off x="228599" y="1304950"/>
              <a:ext cx="1579180"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Clr>
                  <a:srgbClr val="000000"/>
                </a:buClr>
                <a:buSzPts val="1000"/>
                <a:buFont typeface="Arial"/>
                <a:buNone/>
              </a:pPr>
              <a:r>
                <a:rPr b="1" i="0" lang="en-US" sz="10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pSp>
      <p:grpSp>
        <p:nvGrpSpPr>
          <p:cNvPr id="2082" name="Google Shape;2082;p94"/>
          <p:cNvGrpSpPr/>
          <p:nvPr/>
        </p:nvGrpSpPr>
        <p:grpSpPr>
          <a:xfrm>
            <a:off x="116108" y="1408404"/>
            <a:ext cx="4252692" cy="377372"/>
            <a:chOff x="116108" y="1408404"/>
            <a:chExt cx="4252692" cy="377372"/>
          </a:xfrm>
        </p:grpSpPr>
        <p:sp>
          <p:nvSpPr>
            <p:cNvPr id="2083" name="Google Shape;2083;p94"/>
            <p:cNvSpPr/>
            <p:nvPr/>
          </p:nvSpPr>
          <p:spPr>
            <a:xfrm>
              <a:off x="116108" y="1408404"/>
              <a:ext cx="1633919"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Present Conditions</a:t>
              </a:r>
              <a:endParaRPr/>
            </a:p>
          </p:txBody>
        </p:sp>
        <p:cxnSp>
          <p:nvCxnSpPr>
            <p:cNvPr id="2084" name="Google Shape;2084;p94"/>
            <p:cNvCxnSpPr/>
            <p:nvPr/>
          </p:nvCxnSpPr>
          <p:spPr>
            <a:xfrm>
              <a:off x="226790" y="1712686"/>
              <a:ext cx="4142010" cy="0"/>
            </a:xfrm>
            <a:prstGeom prst="straightConnector1">
              <a:avLst/>
            </a:prstGeom>
            <a:noFill/>
            <a:ln cap="flat" cmpd="sng" w="9525">
              <a:solidFill>
                <a:schemeClr val="dk1"/>
              </a:solidFill>
              <a:prstDash val="solid"/>
              <a:round/>
              <a:headEnd len="sm" w="sm" type="none"/>
              <a:tailEnd len="sm" w="sm" type="none"/>
            </a:ln>
          </p:spPr>
        </p:cxnSp>
      </p:grpSp>
      <p:grpSp>
        <p:nvGrpSpPr>
          <p:cNvPr id="2085" name="Google Shape;2085;p94"/>
          <p:cNvGrpSpPr/>
          <p:nvPr/>
        </p:nvGrpSpPr>
        <p:grpSpPr>
          <a:xfrm>
            <a:off x="4662708" y="1404749"/>
            <a:ext cx="4252692" cy="377372"/>
            <a:chOff x="4568028" y="1404749"/>
            <a:chExt cx="4252692" cy="377372"/>
          </a:xfrm>
        </p:grpSpPr>
        <p:sp>
          <p:nvSpPr>
            <p:cNvPr id="2086" name="Google Shape;2086;p94"/>
            <p:cNvSpPr/>
            <p:nvPr/>
          </p:nvSpPr>
          <p:spPr>
            <a:xfrm>
              <a:off x="4568028" y="1404749"/>
              <a:ext cx="1633919"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Federal Funds Rate</a:t>
              </a:r>
              <a:endParaRPr/>
            </a:p>
          </p:txBody>
        </p:sp>
        <p:cxnSp>
          <p:nvCxnSpPr>
            <p:cNvPr id="2087" name="Google Shape;2087;p94"/>
            <p:cNvCxnSpPr/>
            <p:nvPr/>
          </p:nvCxnSpPr>
          <p:spPr>
            <a:xfrm>
              <a:off x="4678710" y="1709031"/>
              <a:ext cx="4142010" cy="0"/>
            </a:xfrm>
            <a:prstGeom prst="straightConnector1">
              <a:avLst/>
            </a:prstGeom>
            <a:noFill/>
            <a:ln cap="flat" cmpd="sng" w="9525">
              <a:solidFill>
                <a:schemeClr val="dk1"/>
              </a:solidFill>
              <a:prstDash val="solid"/>
              <a:round/>
              <a:headEnd len="sm" w="sm" type="none"/>
              <a:tailEnd len="sm" w="sm" type="none"/>
            </a:ln>
          </p:spPr>
        </p:cxnSp>
      </p:grpSp>
      <p:grpSp>
        <p:nvGrpSpPr>
          <p:cNvPr id="2088" name="Google Shape;2088;p94"/>
          <p:cNvGrpSpPr/>
          <p:nvPr/>
        </p:nvGrpSpPr>
        <p:grpSpPr>
          <a:xfrm>
            <a:off x="-283255" y="3798872"/>
            <a:ext cx="4674960" cy="377372"/>
            <a:chOff x="-199202" y="3786849"/>
            <a:chExt cx="4674960" cy="377372"/>
          </a:xfrm>
        </p:grpSpPr>
        <p:sp>
          <p:nvSpPr>
            <p:cNvPr id="2089" name="Google Shape;2089;p94"/>
            <p:cNvSpPr/>
            <p:nvPr/>
          </p:nvSpPr>
          <p:spPr>
            <a:xfrm>
              <a:off x="-199202" y="3786849"/>
              <a:ext cx="1633919" cy="37737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Outlook</a:t>
              </a:r>
              <a:endParaRPr/>
            </a:p>
          </p:txBody>
        </p:sp>
        <p:cxnSp>
          <p:nvCxnSpPr>
            <p:cNvPr id="2090" name="Google Shape;2090;p94"/>
            <p:cNvCxnSpPr/>
            <p:nvPr/>
          </p:nvCxnSpPr>
          <p:spPr>
            <a:xfrm>
              <a:off x="333748" y="4094753"/>
              <a:ext cx="4142010" cy="0"/>
            </a:xfrm>
            <a:prstGeom prst="straightConnector1">
              <a:avLst/>
            </a:prstGeom>
            <a:noFill/>
            <a:ln cap="flat" cmpd="sng" w="9525">
              <a:solidFill>
                <a:schemeClr val="dk1"/>
              </a:solidFill>
              <a:prstDash val="solid"/>
              <a:round/>
              <a:headEnd len="sm" w="sm" type="none"/>
              <a:tailEnd len="sm" w="sm" type="none"/>
            </a:ln>
          </p:spPr>
        </p:cxnSp>
      </p:grpSp>
      <p:sp>
        <p:nvSpPr>
          <p:cNvPr id="2091" name="Google Shape;2091;p94"/>
          <p:cNvSpPr/>
          <p:nvPr/>
        </p:nvSpPr>
        <p:spPr>
          <a:xfrm>
            <a:off x="226789" y="1770900"/>
            <a:ext cx="1101051" cy="545565"/>
          </a:xfrm>
          <a:prstGeom prst="rect">
            <a:avLst/>
          </a:prstGeom>
          <a:solidFill>
            <a:srgbClr val="009EFF"/>
          </a:solidFill>
          <a:ln cap="flat" cmpd="sng" w="22225">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August</a:t>
            </a:r>
            <a:endParaRPr/>
          </a:p>
        </p:txBody>
      </p:sp>
      <p:sp>
        <p:nvSpPr>
          <p:cNvPr id="2092" name="Google Shape;2092;p94"/>
          <p:cNvSpPr/>
          <p:nvPr/>
        </p:nvSpPr>
        <p:spPr>
          <a:xfrm>
            <a:off x="226789" y="2476986"/>
            <a:ext cx="1101051" cy="545565"/>
          </a:xfrm>
          <a:prstGeom prst="rect">
            <a:avLst/>
          </a:prstGeom>
          <a:solidFill>
            <a:srgbClr val="009EFF"/>
          </a:solidFill>
          <a:ln cap="flat" cmpd="sng" w="22225">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September</a:t>
            </a:r>
            <a:endParaRPr/>
          </a:p>
        </p:txBody>
      </p:sp>
      <p:sp>
        <p:nvSpPr>
          <p:cNvPr id="2093" name="Google Shape;2093;p94"/>
          <p:cNvSpPr/>
          <p:nvPr/>
        </p:nvSpPr>
        <p:spPr>
          <a:xfrm>
            <a:off x="226789" y="3183071"/>
            <a:ext cx="1101051" cy="548100"/>
          </a:xfrm>
          <a:prstGeom prst="rect">
            <a:avLst/>
          </a:prstGeom>
          <a:solidFill>
            <a:srgbClr val="009EFF"/>
          </a:solidFill>
          <a:ln cap="flat" cmpd="sng" w="22225">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November</a:t>
            </a:r>
            <a:endParaRPr/>
          </a:p>
        </p:txBody>
      </p:sp>
      <p:sp>
        <p:nvSpPr>
          <p:cNvPr id="2094" name="Google Shape;2094;p94"/>
          <p:cNvSpPr/>
          <p:nvPr/>
        </p:nvSpPr>
        <p:spPr>
          <a:xfrm>
            <a:off x="1424458" y="1770900"/>
            <a:ext cx="2944342" cy="545565"/>
          </a:xfrm>
          <a:prstGeom prst="rect">
            <a:avLst/>
          </a:prstGeom>
          <a:solidFill>
            <a:schemeClr val="lt1"/>
          </a:solidFill>
          <a:ln cap="flat" cmpd="sng" w="22225">
            <a:solidFill>
              <a:srgbClr val="C7E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CPI cools to 2.5% YOY growth which marks the smallest increase since 2021 </a:t>
            </a:r>
            <a:endParaRPr/>
          </a:p>
        </p:txBody>
      </p:sp>
      <p:sp>
        <p:nvSpPr>
          <p:cNvPr id="2095" name="Google Shape;2095;p94"/>
          <p:cNvSpPr/>
          <p:nvPr/>
        </p:nvSpPr>
        <p:spPr>
          <a:xfrm>
            <a:off x="1424458" y="2476986"/>
            <a:ext cx="2944342" cy="545565"/>
          </a:xfrm>
          <a:prstGeom prst="rect">
            <a:avLst/>
          </a:prstGeom>
          <a:solidFill>
            <a:schemeClr val="lt1"/>
          </a:solidFill>
          <a:ln cap="flat" cmpd="sng" w="22225">
            <a:solidFill>
              <a:srgbClr val="C7E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The Federal Reserve cut interest rates by 25 basis points to a new range of 4.5</a:t>
            </a:r>
            <a:r>
              <a:rPr b="0" i="0" lang="en-US" sz="1000" u="none" cap="none" strike="noStrike">
                <a:solidFill>
                  <a:schemeClr val="lt1"/>
                </a:solidFill>
                <a:latin typeface="Arial"/>
                <a:ea typeface="Arial"/>
                <a:cs typeface="Arial"/>
                <a:sym typeface="Arial"/>
              </a:rPr>
              <a:t>% to 4.75%</a:t>
            </a:r>
            <a:endParaRPr/>
          </a:p>
        </p:txBody>
      </p:sp>
      <p:sp>
        <p:nvSpPr>
          <p:cNvPr id="2096" name="Google Shape;2096;p94"/>
          <p:cNvSpPr/>
          <p:nvPr/>
        </p:nvSpPr>
        <p:spPr>
          <a:xfrm>
            <a:off x="1424458" y="3185606"/>
            <a:ext cx="2944342" cy="545565"/>
          </a:xfrm>
          <a:prstGeom prst="rect">
            <a:avLst/>
          </a:prstGeom>
          <a:solidFill>
            <a:schemeClr val="lt1"/>
          </a:solidFill>
          <a:ln cap="flat" cmpd="sng" w="22225">
            <a:solidFill>
              <a:srgbClr val="C7E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10-year note decreases to 4.3% and the 30-year note fell dropped to 4.51%</a:t>
            </a:r>
            <a:endParaRPr/>
          </a:p>
        </p:txBody>
      </p:sp>
      <p:graphicFrame>
        <p:nvGraphicFramePr>
          <p:cNvPr id="2097" name="Google Shape;2097;p94"/>
          <p:cNvGraphicFramePr/>
          <p:nvPr/>
        </p:nvGraphicFramePr>
        <p:xfrm>
          <a:off x="4700163" y="4089178"/>
          <a:ext cx="4327728" cy="2148669"/>
        </p:xfrm>
        <a:graphic>
          <a:graphicData uri="http://schemas.openxmlformats.org/drawingml/2006/chart">
            <c:chart r:id="rId4"/>
          </a:graphicData>
        </a:graphic>
      </p:graphicFrame>
      <p:grpSp>
        <p:nvGrpSpPr>
          <p:cNvPr id="2098" name="Google Shape;2098;p94"/>
          <p:cNvGrpSpPr/>
          <p:nvPr/>
        </p:nvGrpSpPr>
        <p:grpSpPr>
          <a:xfrm>
            <a:off x="4555750" y="3784061"/>
            <a:ext cx="4359650" cy="377372"/>
            <a:chOff x="4475758" y="3781274"/>
            <a:chExt cx="4359650" cy="377372"/>
          </a:xfrm>
        </p:grpSpPr>
        <p:sp>
          <p:nvSpPr>
            <p:cNvPr id="2099" name="Google Shape;2099;p94"/>
            <p:cNvSpPr/>
            <p:nvPr/>
          </p:nvSpPr>
          <p:spPr>
            <a:xfrm>
              <a:off x="4475758" y="3781274"/>
              <a:ext cx="1633919" cy="37737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Arial"/>
                  <a:ea typeface="Arial"/>
                  <a:cs typeface="Arial"/>
                  <a:sym typeface="Arial"/>
                </a:rPr>
                <a:t>Quick Statistics</a:t>
              </a:r>
              <a:endParaRPr/>
            </a:p>
          </p:txBody>
        </p:sp>
        <p:cxnSp>
          <p:nvCxnSpPr>
            <p:cNvPr id="2100" name="Google Shape;2100;p94"/>
            <p:cNvCxnSpPr/>
            <p:nvPr/>
          </p:nvCxnSpPr>
          <p:spPr>
            <a:xfrm>
              <a:off x="4693398" y="4089178"/>
              <a:ext cx="4142010" cy="0"/>
            </a:xfrm>
            <a:prstGeom prst="straightConnector1">
              <a:avLst/>
            </a:prstGeom>
            <a:noFill/>
            <a:ln cap="flat" cmpd="sng" w="9525">
              <a:solidFill>
                <a:schemeClr val="dk1"/>
              </a:solidFill>
              <a:prstDash val="solid"/>
              <a:round/>
              <a:headEnd len="sm" w="sm" type="none"/>
              <a:tailEnd len="sm" w="sm" type="none"/>
            </a:ln>
          </p:spPr>
        </p:cxnSp>
      </p:grpSp>
      <p:sp>
        <p:nvSpPr>
          <p:cNvPr id="2101" name="Google Shape;2101;p94"/>
          <p:cNvSpPr/>
          <p:nvPr/>
        </p:nvSpPr>
        <p:spPr>
          <a:xfrm>
            <a:off x="226789" y="4150613"/>
            <a:ext cx="1101051" cy="545565"/>
          </a:xfrm>
          <a:prstGeom prst="rect">
            <a:avLst/>
          </a:prstGeom>
          <a:solidFill>
            <a:srgbClr val="009EFF"/>
          </a:solidFill>
          <a:ln cap="flat" cmpd="sng" w="22225">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Rates</a:t>
            </a:r>
            <a:endParaRPr/>
          </a:p>
        </p:txBody>
      </p:sp>
      <p:sp>
        <p:nvSpPr>
          <p:cNvPr id="2102" name="Google Shape;2102;p94"/>
          <p:cNvSpPr/>
          <p:nvPr/>
        </p:nvSpPr>
        <p:spPr>
          <a:xfrm>
            <a:off x="226789" y="4856699"/>
            <a:ext cx="1101051" cy="545565"/>
          </a:xfrm>
          <a:prstGeom prst="rect">
            <a:avLst/>
          </a:prstGeom>
          <a:solidFill>
            <a:srgbClr val="009EFF"/>
          </a:solidFill>
          <a:ln cap="flat" cmpd="sng" w="22225">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Inflation</a:t>
            </a:r>
            <a:endParaRPr/>
          </a:p>
        </p:txBody>
      </p:sp>
      <p:sp>
        <p:nvSpPr>
          <p:cNvPr id="2103" name="Google Shape;2103;p94"/>
          <p:cNvSpPr/>
          <p:nvPr/>
        </p:nvSpPr>
        <p:spPr>
          <a:xfrm>
            <a:off x="226789" y="5562784"/>
            <a:ext cx="1101051" cy="548100"/>
          </a:xfrm>
          <a:prstGeom prst="rect">
            <a:avLst/>
          </a:prstGeom>
          <a:solidFill>
            <a:srgbClr val="009EFF"/>
          </a:solidFill>
          <a:ln cap="flat" cmpd="sng" w="22225">
            <a:solidFill>
              <a:srgbClr val="009E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Restrictive Policy</a:t>
            </a:r>
            <a:endParaRPr/>
          </a:p>
        </p:txBody>
      </p:sp>
      <p:sp>
        <p:nvSpPr>
          <p:cNvPr id="2104" name="Google Shape;2104;p94"/>
          <p:cNvSpPr/>
          <p:nvPr/>
        </p:nvSpPr>
        <p:spPr>
          <a:xfrm>
            <a:off x="1424458" y="4150613"/>
            <a:ext cx="2944342" cy="545565"/>
          </a:xfrm>
          <a:prstGeom prst="rect">
            <a:avLst/>
          </a:prstGeom>
          <a:solidFill>
            <a:schemeClr val="lt1"/>
          </a:solidFill>
          <a:ln cap="flat" cmpd="sng" w="22225">
            <a:solidFill>
              <a:srgbClr val="C7E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The Federal Reserve predicts rates to fall to 3.4% by the end of 2025</a:t>
            </a:r>
            <a:endParaRPr/>
          </a:p>
        </p:txBody>
      </p:sp>
      <p:sp>
        <p:nvSpPr>
          <p:cNvPr id="2105" name="Google Shape;2105;p94"/>
          <p:cNvSpPr/>
          <p:nvPr/>
        </p:nvSpPr>
        <p:spPr>
          <a:xfrm>
            <a:off x="1424458" y="4856699"/>
            <a:ext cx="2944342" cy="545565"/>
          </a:xfrm>
          <a:prstGeom prst="rect">
            <a:avLst/>
          </a:prstGeom>
          <a:solidFill>
            <a:schemeClr val="lt1"/>
          </a:solidFill>
          <a:ln cap="flat" cmpd="sng" w="22225">
            <a:solidFill>
              <a:srgbClr val="C7E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Current inflation rates reflect the Federal Reserve’s attention to lower long-term inflation to 2%</a:t>
            </a:r>
            <a:r>
              <a:rPr b="0" i="0" lang="en-US" sz="1000" u="none" cap="none" strike="noStrike">
                <a:solidFill>
                  <a:schemeClr val="lt1"/>
                </a:solidFill>
                <a:latin typeface="Arial"/>
                <a:ea typeface="Arial"/>
                <a:cs typeface="Arial"/>
                <a:sym typeface="Arial"/>
              </a:rPr>
              <a:t> 4.75%</a:t>
            </a:r>
            <a:endParaRPr/>
          </a:p>
        </p:txBody>
      </p:sp>
      <p:sp>
        <p:nvSpPr>
          <p:cNvPr id="2106" name="Google Shape;2106;p94"/>
          <p:cNvSpPr/>
          <p:nvPr/>
        </p:nvSpPr>
        <p:spPr>
          <a:xfrm>
            <a:off x="1424458" y="5565319"/>
            <a:ext cx="2944342" cy="545565"/>
          </a:xfrm>
          <a:prstGeom prst="rect">
            <a:avLst/>
          </a:prstGeom>
          <a:solidFill>
            <a:schemeClr val="lt1"/>
          </a:solidFill>
          <a:ln cap="flat" cmpd="sng" w="22225">
            <a:solidFill>
              <a:srgbClr val="C7E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Better-than-expected economic performance has suggested policy is not as restrictive as the FED feared and future cuts may not be necessary</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1" name="Shape 2111"/>
        <p:cNvGrpSpPr/>
        <p:nvPr/>
      </p:nvGrpSpPr>
      <p:grpSpPr>
        <a:xfrm>
          <a:off x="0" y="0"/>
          <a:ext cx="0" cy="0"/>
          <a:chOff x="0" y="0"/>
          <a:chExt cx="0" cy="0"/>
        </a:xfrm>
      </p:grpSpPr>
      <p:sp>
        <p:nvSpPr>
          <p:cNvPr id="2112" name="Google Shape;2112;p95"/>
          <p:cNvSpPr txBox="1"/>
          <p:nvPr>
            <p:ph idx="1" type="body"/>
          </p:nvPr>
        </p:nvSpPr>
        <p:spPr>
          <a:xfrm>
            <a:off x="259772" y="953880"/>
            <a:ext cx="8789278" cy="407598"/>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000"/>
              <a:buNone/>
            </a:pPr>
            <a:r>
              <a:rPr lang="en-US" sz="1000">
                <a:latin typeface="Arial"/>
                <a:ea typeface="Arial"/>
                <a:cs typeface="Arial"/>
                <a:sym typeface="Arial"/>
              </a:rPr>
              <a:t>Rising U.S DoD spending and a growth in demand for unmanned aerial systems provides positive outlook on the UAS market</a:t>
            </a:r>
            <a:endParaRPr>
              <a:latin typeface="Arial"/>
              <a:ea typeface="Arial"/>
              <a:cs typeface="Arial"/>
              <a:sym typeface="Arial"/>
            </a:endParaRPr>
          </a:p>
        </p:txBody>
      </p:sp>
      <p:sp>
        <p:nvSpPr>
          <p:cNvPr id="2113" name="Google Shape;2113;p95"/>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200"/>
              <a:buNone/>
            </a:pPr>
            <a:r>
              <a:rPr lang="en-US" sz="2200">
                <a:latin typeface="Arial"/>
                <a:ea typeface="Arial"/>
                <a:cs typeface="Arial"/>
                <a:sym typeface="Arial"/>
              </a:rPr>
              <a:t>Current Industry Macro Trends</a:t>
            </a:r>
            <a:endParaRPr>
              <a:latin typeface="Arial"/>
              <a:ea typeface="Arial"/>
              <a:cs typeface="Arial"/>
              <a:sym typeface="Arial"/>
            </a:endParaRPr>
          </a:p>
        </p:txBody>
      </p:sp>
      <p:sp>
        <p:nvSpPr>
          <p:cNvPr id="2114" name="Google Shape;2114;p95"/>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lt2"/>
              </a:buClr>
              <a:buSzPts val="800"/>
              <a:buNone/>
            </a:pPr>
            <a:r>
              <a:rPr i="1" lang="en-US">
                <a:solidFill>
                  <a:schemeClr val="lt2"/>
                </a:solidFill>
              </a:rPr>
              <a:t>Source: Statista</a:t>
            </a:r>
            <a:endParaRPr i="1"/>
          </a:p>
        </p:txBody>
      </p:sp>
      <p:sp>
        <p:nvSpPr>
          <p:cNvPr id="2115" name="Google Shape;2115;p9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graphicFrame>
        <p:nvGraphicFramePr>
          <p:cNvPr id="2116" name="Google Shape;2116;p95"/>
          <p:cNvGraphicFramePr/>
          <p:nvPr/>
        </p:nvGraphicFramePr>
        <p:xfrm>
          <a:off x="264401" y="1426771"/>
          <a:ext cx="8615198" cy="1638616"/>
        </p:xfrm>
        <a:graphic>
          <a:graphicData uri="http://schemas.openxmlformats.org/drawingml/2006/chart">
            <c:chart r:id="rId3"/>
          </a:graphicData>
        </a:graphic>
      </p:graphicFrame>
      <p:graphicFrame>
        <p:nvGraphicFramePr>
          <p:cNvPr id="2117" name="Google Shape;2117;p95"/>
          <p:cNvGraphicFramePr/>
          <p:nvPr/>
        </p:nvGraphicFramePr>
        <p:xfrm>
          <a:off x="0" y="3195974"/>
          <a:ext cx="5086080" cy="2839279"/>
        </p:xfrm>
        <a:graphic>
          <a:graphicData uri="http://schemas.openxmlformats.org/drawingml/2006/chart">
            <c:chart r:id="rId4"/>
          </a:graphicData>
        </a:graphic>
      </p:graphicFrame>
      <p:graphicFrame>
        <p:nvGraphicFramePr>
          <p:cNvPr id="2118" name="Google Shape;2118;p95"/>
          <p:cNvGraphicFramePr/>
          <p:nvPr/>
        </p:nvGraphicFramePr>
        <p:xfrm>
          <a:off x="4859867" y="3251281"/>
          <a:ext cx="4094949" cy="2783971"/>
        </p:xfrm>
        <a:graphic>
          <a:graphicData uri="http://schemas.openxmlformats.org/drawingml/2006/chart">
            <c:chart r:id="rId5"/>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pic>
        <p:nvPicPr>
          <p:cNvPr descr="Introducing the new Northrop Grumman logo. | Northrop Grumman" id="2123" name="Google Shape;2123;p21"/>
          <p:cNvPicPr preferRelativeResize="0"/>
          <p:nvPr/>
        </p:nvPicPr>
        <p:blipFill rotWithShape="1">
          <a:blip r:embed="rId3">
            <a:alphaModFix/>
          </a:blip>
          <a:srcRect b="0" l="0" r="0" t="0"/>
          <a:stretch/>
        </p:blipFill>
        <p:spPr>
          <a:xfrm>
            <a:off x="2815717" y="1275646"/>
            <a:ext cx="3847400" cy="2164162"/>
          </a:xfrm>
          <a:prstGeom prst="rect">
            <a:avLst/>
          </a:prstGeom>
          <a:noFill/>
          <a:ln>
            <a:noFill/>
          </a:ln>
        </p:spPr>
      </p:pic>
      <p:sp>
        <p:nvSpPr>
          <p:cNvPr id="2124" name="Google Shape;2124;p21"/>
          <p:cNvSpPr txBox="1"/>
          <p:nvPr>
            <p:ph idx="1" type="body"/>
          </p:nvPr>
        </p:nvSpPr>
        <p:spPr>
          <a:xfrm>
            <a:off x="228599" y="975219"/>
            <a:ext cx="8686801" cy="362435"/>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rgbClr val="5A6E8C"/>
              </a:buClr>
              <a:buSzPts val="1100"/>
              <a:buNone/>
            </a:pPr>
            <a:r>
              <a:rPr lang="en-US" sz="1000">
                <a:latin typeface="Arial"/>
                <a:ea typeface="Arial"/>
                <a:cs typeface="Arial"/>
                <a:sym typeface="Arial"/>
              </a:rPr>
              <a:t>AVAV is an attractive target for both strategic and private buyers because of its product offerings, leading technology, and defense contracts</a:t>
            </a:r>
            <a:endParaRPr/>
          </a:p>
        </p:txBody>
      </p:sp>
      <p:sp>
        <p:nvSpPr>
          <p:cNvPr id="2125" name="Google Shape;2125;p21"/>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Clr>
                <a:schemeClr val="dk2"/>
              </a:buClr>
              <a:buSzPts val="2000"/>
              <a:buNone/>
            </a:pPr>
            <a:r>
              <a:rPr lang="en-US" sz="2200"/>
              <a:t>Potential Buyer Universe</a:t>
            </a:r>
            <a:endParaRPr sz="2200"/>
          </a:p>
        </p:txBody>
      </p:sp>
      <p:sp>
        <p:nvSpPr>
          <p:cNvPr id="2126" name="Google Shape;2126;p21"/>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Clr>
                <a:schemeClr val="lt2"/>
              </a:buClr>
              <a:buSzPts val="800"/>
              <a:buNone/>
            </a:pPr>
            <a:r>
              <a:rPr i="1" lang="en-US">
                <a:solidFill>
                  <a:srgbClr val="A5A5A5"/>
                </a:solidFill>
              </a:rPr>
              <a:t>Sources: CapIQ, Company Websites</a:t>
            </a:r>
            <a:endParaRPr>
              <a:solidFill>
                <a:srgbClr val="A5A5A5"/>
              </a:solidFill>
            </a:endParaRPr>
          </a:p>
        </p:txBody>
      </p:sp>
      <p:sp>
        <p:nvSpPr>
          <p:cNvPr id="2127" name="Google Shape;2127;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128" name="Google Shape;2128;p21"/>
          <p:cNvSpPr/>
          <p:nvPr/>
        </p:nvSpPr>
        <p:spPr>
          <a:xfrm rot="-5400000">
            <a:off x="-311002" y="2060042"/>
            <a:ext cx="1488557" cy="409354"/>
          </a:xfrm>
          <a:prstGeom prst="rect">
            <a:avLst/>
          </a:prstGeom>
          <a:solidFill>
            <a:srgbClr val="0F21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Strategic</a:t>
            </a:r>
            <a:endParaRPr b="0" i="0" sz="1400" u="none" cap="none" strike="noStrike">
              <a:solidFill>
                <a:srgbClr val="000000"/>
              </a:solidFill>
              <a:latin typeface="Arial"/>
              <a:ea typeface="Arial"/>
              <a:cs typeface="Arial"/>
              <a:sym typeface="Arial"/>
            </a:endParaRPr>
          </a:p>
        </p:txBody>
      </p:sp>
      <p:sp>
        <p:nvSpPr>
          <p:cNvPr id="2129" name="Google Shape;2129;p21"/>
          <p:cNvSpPr/>
          <p:nvPr/>
        </p:nvSpPr>
        <p:spPr>
          <a:xfrm rot="-5400000">
            <a:off x="-311002" y="3825045"/>
            <a:ext cx="1488557" cy="409354"/>
          </a:xfrm>
          <a:prstGeom prst="rect">
            <a:avLst/>
          </a:prstGeom>
          <a:solidFill>
            <a:srgbClr val="00B0F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chemeClr val="lt1"/>
                </a:solidFill>
                <a:latin typeface="Arial"/>
                <a:ea typeface="Arial"/>
                <a:cs typeface="Arial"/>
                <a:sym typeface="Arial"/>
              </a:rPr>
              <a:t>Sponsors</a:t>
            </a:r>
            <a:endParaRPr b="0" i="0" sz="1400" u="none" cap="none" strike="noStrike">
              <a:solidFill>
                <a:srgbClr val="000000"/>
              </a:solidFill>
              <a:latin typeface="Arial"/>
              <a:ea typeface="Arial"/>
              <a:cs typeface="Arial"/>
              <a:sym typeface="Arial"/>
            </a:endParaRPr>
          </a:p>
        </p:txBody>
      </p:sp>
      <p:pic>
        <p:nvPicPr>
          <p:cNvPr id="2130" name="Google Shape;2130;p21"/>
          <p:cNvPicPr preferRelativeResize="0"/>
          <p:nvPr/>
        </p:nvPicPr>
        <p:blipFill rotWithShape="1">
          <a:blip r:embed="rId4">
            <a:alphaModFix/>
          </a:blip>
          <a:srcRect b="0" l="0" r="0" t="0"/>
          <a:stretch/>
        </p:blipFill>
        <p:spPr>
          <a:xfrm>
            <a:off x="771885" y="2146018"/>
            <a:ext cx="1619774" cy="245216"/>
          </a:xfrm>
          <a:prstGeom prst="rect">
            <a:avLst/>
          </a:prstGeom>
          <a:noFill/>
          <a:ln>
            <a:noFill/>
          </a:ln>
        </p:spPr>
      </p:pic>
      <p:pic>
        <p:nvPicPr>
          <p:cNvPr descr="RTX Corporation - Wikipedia" id="2131" name="Google Shape;2131;p21"/>
          <p:cNvPicPr preferRelativeResize="0"/>
          <p:nvPr/>
        </p:nvPicPr>
        <p:blipFill rotWithShape="1">
          <a:blip r:embed="rId5">
            <a:alphaModFix/>
          </a:blip>
          <a:srcRect b="0" l="0" r="0" t="0"/>
          <a:stretch/>
        </p:blipFill>
        <p:spPr>
          <a:xfrm>
            <a:off x="2592858" y="2059996"/>
            <a:ext cx="1066328" cy="409446"/>
          </a:xfrm>
          <a:prstGeom prst="rect">
            <a:avLst/>
          </a:prstGeom>
          <a:noFill/>
          <a:ln>
            <a:noFill/>
          </a:ln>
        </p:spPr>
      </p:pic>
      <p:pic>
        <p:nvPicPr>
          <p:cNvPr descr="General Dynamics Logo | Capitol Technology University | Washington D.C. &amp;  Maryland Area" id="2132" name="Google Shape;2132;p21"/>
          <p:cNvPicPr preferRelativeResize="0"/>
          <p:nvPr/>
        </p:nvPicPr>
        <p:blipFill rotWithShape="1">
          <a:blip r:embed="rId6">
            <a:alphaModFix/>
          </a:blip>
          <a:srcRect b="0" l="0" r="0" t="0"/>
          <a:stretch/>
        </p:blipFill>
        <p:spPr>
          <a:xfrm>
            <a:off x="5779868" y="1681070"/>
            <a:ext cx="1486156" cy="1238463"/>
          </a:xfrm>
          <a:prstGeom prst="rect">
            <a:avLst/>
          </a:prstGeom>
          <a:noFill/>
          <a:ln>
            <a:noFill/>
          </a:ln>
        </p:spPr>
      </p:pic>
      <p:pic>
        <p:nvPicPr>
          <p:cNvPr id="2133" name="Google Shape;2133;p21"/>
          <p:cNvPicPr preferRelativeResize="0"/>
          <p:nvPr/>
        </p:nvPicPr>
        <p:blipFill rotWithShape="1">
          <a:blip r:embed="rId7">
            <a:alphaModFix/>
          </a:blip>
          <a:srcRect b="0" l="0" r="0" t="0"/>
          <a:stretch/>
        </p:blipFill>
        <p:spPr>
          <a:xfrm>
            <a:off x="7297643" y="2185141"/>
            <a:ext cx="1486156" cy="345172"/>
          </a:xfrm>
          <a:prstGeom prst="rect">
            <a:avLst/>
          </a:prstGeom>
          <a:noFill/>
          <a:ln>
            <a:noFill/>
          </a:ln>
        </p:spPr>
      </p:pic>
      <p:pic>
        <p:nvPicPr>
          <p:cNvPr descr="DC Capital Partners Management, LP | LinkedIn" id="2134" name="Google Shape;2134;p21"/>
          <p:cNvPicPr preferRelativeResize="0"/>
          <p:nvPr/>
        </p:nvPicPr>
        <p:blipFill rotWithShape="1">
          <a:blip r:embed="rId8">
            <a:alphaModFix/>
          </a:blip>
          <a:srcRect b="0" l="0" r="0" t="0"/>
          <a:stretch/>
        </p:blipFill>
        <p:spPr>
          <a:xfrm>
            <a:off x="2706686" y="3101769"/>
            <a:ext cx="1905000" cy="1905000"/>
          </a:xfrm>
          <a:prstGeom prst="rect">
            <a:avLst/>
          </a:prstGeom>
          <a:noFill/>
          <a:ln>
            <a:noFill/>
          </a:ln>
        </p:spPr>
      </p:pic>
      <p:pic>
        <p:nvPicPr>
          <p:cNvPr descr="AE Industrial Partners Acquires a Significant Stake in REDLattice" id="2135" name="Google Shape;2135;p21"/>
          <p:cNvPicPr preferRelativeResize="0"/>
          <p:nvPr/>
        </p:nvPicPr>
        <p:blipFill rotWithShape="1">
          <a:blip r:embed="rId9">
            <a:alphaModFix/>
          </a:blip>
          <a:srcRect b="0" l="0" r="0" t="0"/>
          <a:stretch/>
        </p:blipFill>
        <p:spPr>
          <a:xfrm>
            <a:off x="4913100" y="3836175"/>
            <a:ext cx="1733535" cy="379512"/>
          </a:xfrm>
          <a:prstGeom prst="rect">
            <a:avLst/>
          </a:prstGeom>
          <a:noFill/>
          <a:ln>
            <a:noFill/>
          </a:ln>
        </p:spPr>
      </p:pic>
      <p:pic>
        <p:nvPicPr>
          <p:cNvPr descr="Arlington Capital Partners | Investment Firm with Regulated Industries" id="2136" name="Google Shape;2136;p21"/>
          <p:cNvPicPr preferRelativeResize="0"/>
          <p:nvPr/>
        </p:nvPicPr>
        <p:blipFill rotWithShape="1">
          <a:blip r:embed="rId10">
            <a:alphaModFix/>
          </a:blip>
          <a:srcRect b="0" l="0" r="0" t="0"/>
          <a:stretch/>
        </p:blipFill>
        <p:spPr>
          <a:xfrm>
            <a:off x="6836279" y="3567077"/>
            <a:ext cx="1764132" cy="921881"/>
          </a:xfrm>
          <a:prstGeom prst="rect">
            <a:avLst/>
          </a:prstGeom>
          <a:noFill/>
          <a:ln>
            <a:noFill/>
          </a:ln>
        </p:spPr>
      </p:pic>
      <p:pic>
        <p:nvPicPr>
          <p:cNvPr descr="KKR Logo and symbol, meaning, history, PNG, brand" id="2137" name="Google Shape;2137;p21"/>
          <p:cNvPicPr preferRelativeResize="0"/>
          <p:nvPr/>
        </p:nvPicPr>
        <p:blipFill rotWithShape="1">
          <a:blip r:embed="rId11">
            <a:alphaModFix/>
          </a:blip>
          <a:srcRect b="0" l="0" r="0" t="0"/>
          <a:stretch/>
        </p:blipFill>
        <p:spPr>
          <a:xfrm>
            <a:off x="942734" y="3634630"/>
            <a:ext cx="1388373" cy="780960"/>
          </a:xfrm>
          <a:prstGeom prst="rect">
            <a:avLst/>
          </a:prstGeom>
          <a:noFill/>
          <a:ln>
            <a:noFill/>
          </a:ln>
        </p:spPr>
      </p:pic>
      <p:sp>
        <p:nvSpPr>
          <p:cNvPr id="2138" name="Google Shape;2138;p21"/>
          <p:cNvSpPr/>
          <p:nvPr/>
        </p:nvSpPr>
        <p:spPr>
          <a:xfrm>
            <a:off x="228599" y="5156296"/>
            <a:ext cx="8555200" cy="421510"/>
          </a:xfrm>
          <a:prstGeom prst="rect">
            <a:avLst/>
          </a:prstGeom>
          <a:noFill/>
          <a:ln cap="flat" cmpd="sng" w="12700">
            <a:solidFill>
              <a:schemeClr val="dk1"/>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Arial"/>
                <a:ea typeface="Arial"/>
                <a:cs typeface="Arial"/>
                <a:sym typeface="Arial"/>
              </a:rPr>
              <a:t>AVAV is not currently well positioned to be purchased because it trades at a high multiple and this high valuation will likely make potential buyers hesitant to pay a premium for AeroVironment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graphicFrame>
        <p:nvGraphicFramePr>
          <p:cNvPr id="2144" name="Google Shape;2144;p96"/>
          <p:cNvGraphicFramePr/>
          <p:nvPr/>
        </p:nvGraphicFramePr>
        <p:xfrm>
          <a:off x="4660491" y="1923505"/>
          <a:ext cx="4186059" cy="1953611"/>
        </p:xfrm>
        <a:graphic>
          <a:graphicData uri="http://schemas.openxmlformats.org/drawingml/2006/chart">
            <c:chart r:id="rId3"/>
          </a:graphicData>
        </a:graphic>
      </p:graphicFrame>
      <p:sp>
        <p:nvSpPr>
          <p:cNvPr id="2145" name="Google Shape;2145;p96"/>
          <p:cNvSpPr txBox="1"/>
          <p:nvPr>
            <p:ph idx="1" type="body"/>
          </p:nvPr>
        </p:nvSpPr>
        <p:spPr>
          <a:xfrm>
            <a:off x="228599" y="990129"/>
            <a:ext cx="8686801" cy="482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SzPts val="2800"/>
              <a:buNone/>
            </a:pPr>
            <a:r>
              <a:rPr lang="en-US" sz="1000">
                <a:latin typeface="Arial"/>
                <a:ea typeface="Arial"/>
                <a:cs typeface="Arial"/>
                <a:sym typeface="Arial"/>
              </a:rPr>
              <a:t>AVAV’s heavy capital requirements for R&amp;D, overvaluation, and deviation from industry standard multiples make it less attractive for buyouts</a:t>
            </a:r>
            <a:endParaRPr/>
          </a:p>
        </p:txBody>
      </p:sp>
      <p:sp>
        <p:nvSpPr>
          <p:cNvPr id="2146" name="Google Shape;2146;p96"/>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AVAV Buyout Viability</a:t>
            </a:r>
            <a:endParaRPr/>
          </a:p>
        </p:txBody>
      </p:sp>
      <p:sp>
        <p:nvSpPr>
          <p:cNvPr id="2147" name="Google Shape;2147;p96"/>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i="1" lang="en-US">
                <a:solidFill>
                  <a:srgbClr val="A5A5A5"/>
                </a:solidFill>
                <a:latin typeface="Arial"/>
                <a:ea typeface="Arial"/>
                <a:cs typeface="Arial"/>
                <a:sym typeface="Arial"/>
              </a:rPr>
              <a:t>Source: CapIQ</a:t>
            </a:r>
            <a:endParaRPr i="1">
              <a:solidFill>
                <a:srgbClr val="A5A5A5"/>
              </a:solidFill>
              <a:latin typeface="Arial"/>
              <a:ea typeface="Arial"/>
              <a:cs typeface="Arial"/>
              <a:sym typeface="Arial"/>
            </a:endParaRPr>
          </a:p>
        </p:txBody>
      </p:sp>
      <p:sp>
        <p:nvSpPr>
          <p:cNvPr id="2148" name="Google Shape;2148;p9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149" name="Google Shape;2149;p96"/>
          <p:cNvSpPr txBox="1"/>
          <p:nvPr/>
        </p:nvSpPr>
        <p:spPr>
          <a:xfrm>
            <a:off x="233524" y="1455820"/>
            <a:ext cx="2956459"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LBO Viability</a:t>
            </a:r>
            <a:endParaRPr/>
          </a:p>
        </p:txBody>
      </p:sp>
      <p:sp>
        <p:nvSpPr>
          <p:cNvPr id="2150" name="Google Shape;2150;p96"/>
          <p:cNvSpPr txBox="1"/>
          <p:nvPr/>
        </p:nvSpPr>
        <p:spPr>
          <a:xfrm>
            <a:off x="4576925" y="1458304"/>
            <a:ext cx="2956459"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High Valuation Metrics</a:t>
            </a:r>
            <a:endParaRPr/>
          </a:p>
        </p:txBody>
      </p:sp>
      <p:sp>
        <p:nvSpPr>
          <p:cNvPr id="2151" name="Google Shape;2151;p96"/>
          <p:cNvSpPr txBox="1"/>
          <p:nvPr/>
        </p:nvSpPr>
        <p:spPr>
          <a:xfrm>
            <a:off x="4828175" y="1823290"/>
            <a:ext cx="4186059"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2024 AVAV Monthly Forward P/E NTM Compared to Competitors</a:t>
            </a:r>
            <a:endParaRPr/>
          </a:p>
        </p:txBody>
      </p:sp>
      <p:sp>
        <p:nvSpPr>
          <p:cNvPr id="2152" name="Google Shape;2152;p96"/>
          <p:cNvSpPr txBox="1"/>
          <p:nvPr/>
        </p:nvSpPr>
        <p:spPr>
          <a:xfrm>
            <a:off x="4786587" y="3999913"/>
            <a:ext cx="4269233"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2024 Monthly Forward AV/EBITDA NTM Compared to Competitors</a:t>
            </a:r>
            <a:endParaRPr/>
          </a:p>
        </p:txBody>
      </p:sp>
      <p:sp>
        <p:nvSpPr>
          <p:cNvPr id="2153" name="Google Shape;2153;p96"/>
          <p:cNvSpPr txBox="1"/>
          <p:nvPr/>
        </p:nvSpPr>
        <p:spPr>
          <a:xfrm>
            <a:off x="321081" y="3685387"/>
            <a:ext cx="2956459"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0000"/>
                </a:solidFill>
                <a:latin typeface="Arial"/>
                <a:ea typeface="Arial"/>
                <a:cs typeface="Arial"/>
                <a:sym typeface="Arial"/>
              </a:rPr>
              <a:t>Buyout Risks</a:t>
            </a:r>
            <a:endParaRPr/>
          </a:p>
        </p:txBody>
      </p:sp>
      <p:sp>
        <p:nvSpPr>
          <p:cNvPr id="2154" name="Google Shape;2154;p96"/>
          <p:cNvSpPr txBox="1"/>
          <p:nvPr/>
        </p:nvSpPr>
        <p:spPr>
          <a:xfrm>
            <a:off x="313494" y="3958169"/>
            <a:ext cx="1828800"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Diminished Upside Potential</a:t>
            </a:r>
            <a:endParaRPr/>
          </a:p>
        </p:txBody>
      </p:sp>
      <p:sp>
        <p:nvSpPr>
          <p:cNvPr id="2155" name="Google Shape;2155;p96"/>
          <p:cNvSpPr txBox="1"/>
          <p:nvPr/>
        </p:nvSpPr>
        <p:spPr>
          <a:xfrm>
            <a:off x="2502300" y="3958169"/>
            <a:ext cx="1828800"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Overspeculation</a:t>
            </a:r>
            <a:endParaRPr/>
          </a:p>
        </p:txBody>
      </p:sp>
      <p:sp>
        <p:nvSpPr>
          <p:cNvPr id="2156" name="Google Shape;2156;p96"/>
          <p:cNvSpPr txBox="1"/>
          <p:nvPr/>
        </p:nvSpPr>
        <p:spPr>
          <a:xfrm>
            <a:off x="281005" y="4212046"/>
            <a:ext cx="1741362" cy="1708160"/>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AVAV is already </a:t>
            </a:r>
            <a:r>
              <a:rPr b="1" i="0" lang="en-US" sz="1000" u="none" cap="none" strike="noStrike">
                <a:solidFill>
                  <a:srgbClr val="000000"/>
                </a:solidFill>
                <a:latin typeface="Arial"/>
                <a:ea typeface="Arial"/>
                <a:cs typeface="Arial"/>
                <a:sym typeface="Arial"/>
              </a:rPr>
              <a:t>heavily priced </a:t>
            </a:r>
            <a:r>
              <a:rPr b="0" i="0" lang="en-US" sz="1000" u="none" cap="none" strike="noStrike">
                <a:solidFill>
                  <a:srgbClr val="000000"/>
                </a:solidFill>
                <a:latin typeface="Arial"/>
                <a:ea typeface="Arial"/>
                <a:cs typeface="Arial"/>
                <a:sym typeface="Arial"/>
              </a:rPr>
              <a:t>meaning there is limited upside potential for further price appreciation</a:t>
            </a:r>
            <a:endParaRPr/>
          </a:p>
          <a:p>
            <a:pPr indent="-171450" lvl="0" marL="171450" marR="0" rtl="0" algn="l">
              <a:lnSpc>
                <a:spcPct val="100000"/>
              </a:lnSpc>
              <a:spcBef>
                <a:spcPts val="60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High growth expectations </a:t>
            </a:r>
            <a:r>
              <a:rPr b="0" i="0" lang="en-US" sz="1000" u="none" cap="none" strike="noStrike">
                <a:solidFill>
                  <a:srgbClr val="000000"/>
                </a:solidFill>
                <a:latin typeface="Arial"/>
                <a:ea typeface="Arial"/>
                <a:cs typeface="Arial"/>
                <a:sym typeface="Arial"/>
              </a:rPr>
              <a:t>means future earnings must </a:t>
            </a:r>
            <a:r>
              <a:rPr b="1" i="0" lang="en-US" sz="1000" u="none" cap="none" strike="noStrike">
                <a:solidFill>
                  <a:srgbClr val="000000"/>
                </a:solidFill>
                <a:latin typeface="Arial"/>
                <a:ea typeface="Arial"/>
                <a:cs typeface="Arial"/>
                <a:sym typeface="Arial"/>
              </a:rPr>
              <a:t>outperform expectations </a:t>
            </a:r>
            <a:r>
              <a:rPr b="0" i="0" lang="en-US" sz="1000" u="none" cap="none" strike="noStrike">
                <a:solidFill>
                  <a:srgbClr val="000000"/>
                </a:solidFill>
                <a:latin typeface="Arial"/>
                <a:ea typeface="Arial"/>
                <a:cs typeface="Arial"/>
                <a:sym typeface="Arial"/>
              </a:rPr>
              <a:t>to justify high valuation</a:t>
            </a:r>
            <a:endParaRPr b="1" i="0" sz="1000" u="none" cap="none" strike="noStrike">
              <a:solidFill>
                <a:srgbClr val="000000"/>
              </a:solidFill>
              <a:latin typeface="Arial"/>
              <a:ea typeface="Arial"/>
              <a:cs typeface="Arial"/>
              <a:sym typeface="Arial"/>
            </a:endParaRPr>
          </a:p>
        </p:txBody>
      </p:sp>
      <p:sp>
        <p:nvSpPr>
          <p:cNvPr id="2157" name="Google Shape;2157;p96"/>
          <p:cNvSpPr txBox="1"/>
          <p:nvPr/>
        </p:nvSpPr>
        <p:spPr>
          <a:xfrm>
            <a:off x="2497141" y="4173574"/>
            <a:ext cx="1851521" cy="1785104"/>
          </a:xfrm>
          <a:prstGeom prst="rect">
            <a:avLst/>
          </a:prstGeom>
          <a:noFill/>
          <a:ln>
            <a:noFill/>
          </a:ln>
        </p:spPr>
        <p:txBody>
          <a:bodyPr anchorCtr="0" anchor="t" bIns="45700" lIns="45700" spcFirstLastPara="1" rIns="45700" wrap="square" tIns="45700">
            <a:sp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Basic </a:t>
            </a:r>
            <a:r>
              <a:rPr b="1" i="0" lang="en-US" sz="1000" u="none" cap="none" strike="noStrike">
                <a:solidFill>
                  <a:srgbClr val="000000"/>
                </a:solidFill>
                <a:latin typeface="Arial"/>
                <a:ea typeface="Arial"/>
                <a:cs typeface="Arial"/>
                <a:sym typeface="Arial"/>
              </a:rPr>
              <a:t>EPS</a:t>
            </a:r>
            <a:r>
              <a:rPr b="0" i="0" lang="en-US" sz="1000" u="none" cap="none" strike="noStrike">
                <a:solidFill>
                  <a:srgbClr val="000000"/>
                </a:solidFill>
                <a:latin typeface="Arial"/>
                <a:ea typeface="Arial"/>
                <a:cs typeface="Arial"/>
                <a:sym typeface="Arial"/>
              </a:rPr>
              <a:t> for April 2024, 2023, and 2022 were </a:t>
            </a:r>
            <a:r>
              <a:rPr b="1" i="0" lang="en-US" sz="1000" u="none" cap="none" strike="noStrike">
                <a:solidFill>
                  <a:srgbClr val="000000"/>
                </a:solidFill>
                <a:latin typeface="Arial"/>
                <a:ea typeface="Arial"/>
                <a:cs typeface="Arial"/>
                <a:sym typeface="Arial"/>
              </a:rPr>
              <a:t>$2.2, ($7.0), and ($0.2) </a:t>
            </a:r>
            <a:r>
              <a:rPr b="0" i="0" lang="en-US" sz="1000" u="none" cap="none" strike="noStrike">
                <a:solidFill>
                  <a:srgbClr val="000000"/>
                </a:solidFill>
                <a:latin typeface="Arial"/>
                <a:ea typeface="Arial"/>
                <a:cs typeface="Arial"/>
                <a:sym typeface="Arial"/>
              </a:rPr>
              <a:t>respectively</a:t>
            </a:r>
            <a:endParaRPr/>
          </a:p>
          <a:p>
            <a:pPr indent="-171450" lvl="0" marL="171450" marR="0" rtl="0" algn="l">
              <a:lnSpc>
                <a:spcPct val="100000"/>
              </a:lnSpc>
              <a:spcBef>
                <a:spcPts val="600"/>
              </a:spcBef>
              <a:spcAft>
                <a:spcPts val="0"/>
              </a:spcAft>
              <a:buClr>
                <a:srgbClr val="000000"/>
              </a:buClr>
              <a:buSzPts val="1000"/>
              <a:buFont typeface="Arial"/>
              <a:buChar char="•"/>
            </a:pPr>
            <a:r>
              <a:rPr b="1" i="0" lang="en-US" sz="1000" u="none" cap="none" strike="noStrike">
                <a:solidFill>
                  <a:srgbClr val="000000"/>
                </a:solidFill>
                <a:latin typeface="Arial"/>
                <a:ea typeface="Arial"/>
                <a:cs typeface="Arial"/>
                <a:sym typeface="Arial"/>
              </a:rPr>
              <a:t>Share prices </a:t>
            </a:r>
            <a:r>
              <a:rPr b="0" i="0" lang="en-US" sz="1000" u="none" cap="none" strike="noStrike">
                <a:solidFill>
                  <a:srgbClr val="000000"/>
                </a:solidFill>
                <a:latin typeface="Arial"/>
                <a:ea typeface="Arial"/>
                <a:cs typeface="Arial"/>
                <a:sym typeface="Arial"/>
              </a:rPr>
              <a:t>for April 2024, 2023, and 2022 were </a:t>
            </a:r>
            <a:r>
              <a:rPr b="1" i="0" lang="en-US" sz="1000" u="none" cap="none" strike="noStrike">
                <a:solidFill>
                  <a:srgbClr val="000000"/>
                </a:solidFill>
                <a:latin typeface="Arial"/>
                <a:ea typeface="Arial"/>
                <a:cs typeface="Arial"/>
                <a:sym typeface="Arial"/>
              </a:rPr>
              <a:t>$159.2, $100.7, $80.3 </a:t>
            </a:r>
            <a:r>
              <a:rPr b="0" i="0" lang="en-US" sz="1000" u="none" cap="none" strike="noStrike">
                <a:solidFill>
                  <a:srgbClr val="000000"/>
                </a:solidFill>
                <a:latin typeface="Arial"/>
                <a:ea typeface="Arial"/>
                <a:cs typeface="Arial"/>
                <a:sym typeface="Arial"/>
              </a:rPr>
              <a:t>respectively</a:t>
            </a:r>
            <a:endParaRPr/>
          </a:p>
          <a:p>
            <a:pPr indent="-171450" lvl="0" marL="171450" marR="0" rtl="0" algn="l">
              <a:lnSpc>
                <a:spcPct val="100000"/>
              </a:lnSpc>
              <a:spcBef>
                <a:spcPts val="60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Share price growth greatly outperforms EPS</a:t>
            </a:r>
            <a:endParaRPr/>
          </a:p>
        </p:txBody>
      </p:sp>
      <p:sp>
        <p:nvSpPr>
          <p:cNvPr id="2158" name="Google Shape;2158;p96"/>
          <p:cNvSpPr txBox="1"/>
          <p:nvPr/>
        </p:nvSpPr>
        <p:spPr>
          <a:xfrm>
            <a:off x="297450" y="2011989"/>
            <a:ext cx="850101" cy="40011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Sponsor Buyout</a:t>
            </a:r>
            <a:endParaRPr/>
          </a:p>
        </p:txBody>
      </p:sp>
      <p:sp>
        <p:nvSpPr>
          <p:cNvPr id="2159" name="Google Shape;2159;p96"/>
          <p:cNvSpPr txBox="1"/>
          <p:nvPr/>
        </p:nvSpPr>
        <p:spPr>
          <a:xfrm>
            <a:off x="313494" y="2891647"/>
            <a:ext cx="850101" cy="400110"/>
          </a:xfrm>
          <a:prstGeom prst="rect">
            <a:avLst/>
          </a:prstGeom>
          <a:noFill/>
          <a:ln>
            <a:noFill/>
          </a:ln>
        </p:spPr>
        <p:txBody>
          <a:bodyPr anchorCtr="0" anchor="t" bIns="45700" lIns="45700" spcFirstLastPara="1" rIns="45700" wrap="square" tIns="45700">
            <a:spAutoFit/>
          </a:bodyPr>
          <a:lstStyle/>
          <a:p>
            <a:pPr indent="0" lvl="0" marL="0" marR="0" rtl="0" algn="ctr">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Strategic M&amp;A</a:t>
            </a:r>
            <a:endParaRPr/>
          </a:p>
        </p:txBody>
      </p:sp>
      <p:cxnSp>
        <p:nvCxnSpPr>
          <p:cNvPr id="2160" name="Google Shape;2160;p96"/>
          <p:cNvCxnSpPr/>
          <p:nvPr/>
        </p:nvCxnSpPr>
        <p:spPr>
          <a:xfrm>
            <a:off x="2293159" y="4024800"/>
            <a:ext cx="2533" cy="2011411"/>
          </a:xfrm>
          <a:prstGeom prst="straightConnector1">
            <a:avLst/>
          </a:prstGeom>
          <a:noFill/>
          <a:ln cap="flat" cmpd="sng" w="9525">
            <a:solidFill>
              <a:schemeClr val="dk1"/>
            </a:solidFill>
            <a:prstDash val="solid"/>
            <a:round/>
            <a:headEnd len="sm" w="sm" type="none"/>
            <a:tailEnd len="sm" w="sm" type="none"/>
          </a:ln>
        </p:spPr>
      </p:cxnSp>
      <p:sp>
        <p:nvSpPr>
          <p:cNvPr id="2161" name="Google Shape;2161;p96"/>
          <p:cNvSpPr txBox="1"/>
          <p:nvPr/>
        </p:nvSpPr>
        <p:spPr>
          <a:xfrm>
            <a:off x="1257376" y="1781157"/>
            <a:ext cx="2998124" cy="861774"/>
          </a:xfrm>
          <a:prstGeom prst="rect">
            <a:avLst/>
          </a:prstGeom>
          <a:noFill/>
          <a:ln>
            <a:noFill/>
          </a:ln>
        </p:spPr>
        <p:txBody>
          <a:bodyPr anchorCtr="0" anchor="t" bIns="45700" lIns="45700" spcFirstLastPara="1" rIns="45700" wrap="square" tIns="45700">
            <a:spAutoFit/>
          </a:bodyPr>
          <a:lstStyle/>
          <a:p>
            <a:pPr indent="-171450" lvl="0" marL="173736"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AVAV’s business model involves significant R&amp;D expenditures</a:t>
            </a:r>
            <a:endParaRPr/>
          </a:p>
          <a:p>
            <a:pPr indent="-171450" lvl="0" marL="173736"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PE firms looking for less intense capital requirements for quicker ROI would find AVAV unattractive for a buyout</a:t>
            </a:r>
            <a:endParaRPr/>
          </a:p>
        </p:txBody>
      </p:sp>
      <p:sp>
        <p:nvSpPr>
          <p:cNvPr id="2162" name="Google Shape;2162;p96"/>
          <p:cNvSpPr txBox="1"/>
          <p:nvPr/>
        </p:nvSpPr>
        <p:spPr>
          <a:xfrm>
            <a:off x="1257376" y="2722303"/>
            <a:ext cx="2998124" cy="861774"/>
          </a:xfrm>
          <a:prstGeom prst="rect">
            <a:avLst/>
          </a:prstGeom>
          <a:noFill/>
          <a:ln>
            <a:noFill/>
          </a:ln>
        </p:spPr>
        <p:txBody>
          <a:bodyPr anchorCtr="0" anchor="t" bIns="45700" lIns="45700" spcFirstLastPara="1" rIns="45700" wrap="square" tIns="45700">
            <a:spAutoFit/>
          </a:bodyPr>
          <a:lstStyle/>
          <a:p>
            <a:pPr indent="-171450" lvl="0" marL="173736"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AVAV’s operates in a specific vertical with specialization on AI and UxS</a:t>
            </a:r>
            <a:endParaRPr b="0" i="0" sz="1000" u="none" cap="none" strike="noStrike">
              <a:solidFill>
                <a:srgbClr val="000000"/>
              </a:solidFill>
              <a:latin typeface="Arial"/>
              <a:ea typeface="Arial"/>
              <a:cs typeface="Arial"/>
              <a:sym typeface="Arial"/>
            </a:endParaRPr>
          </a:p>
          <a:p>
            <a:pPr indent="-171450" lvl="0" marL="173736" marR="0" rtl="0" algn="l">
              <a:lnSpc>
                <a:spcPct val="100000"/>
              </a:lnSpc>
              <a:spcBef>
                <a:spcPts val="0"/>
              </a:spcBef>
              <a:spcAft>
                <a:spcPts val="0"/>
              </a:spcAft>
              <a:buClr>
                <a:srgbClr val="000000"/>
              </a:buClr>
              <a:buSzPts val="1000"/>
              <a:buFont typeface="Arial"/>
              <a:buChar char="•"/>
            </a:pPr>
            <a:r>
              <a:rPr b="0" i="0" lang="en-US" sz="1000" u="none" cap="none" strike="noStrike">
                <a:solidFill>
                  <a:srgbClr val="000000"/>
                </a:solidFill>
                <a:latin typeface="Arial"/>
                <a:ea typeface="Arial"/>
                <a:cs typeface="Arial"/>
                <a:sym typeface="Arial"/>
              </a:rPr>
              <a:t>Acquirers looking to diversify their product portfolio won’t see much strategic value in a company without broader product offerings</a:t>
            </a:r>
            <a:endParaRPr/>
          </a:p>
        </p:txBody>
      </p:sp>
      <p:cxnSp>
        <p:nvCxnSpPr>
          <p:cNvPr id="2163" name="Google Shape;2163;p96"/>
          <p:cNvCxnSpPr/>
          <p:nvPr/>
        </p:nvCxnSpPr>
        <p:spPr>
          <a:xfrm flipH="1" rot="10800000">
            <a:off x="4560920" y="1693999"/>
            <a:ext cx="4294528" cy="18335"/>
          </a:xfrm>
          <a:prstGeom prst="straightConnector1">
            <a:avLst/>
          </a:prstGeom>
          <a:noFill/>
          <a:ln cap="flat" cmpd="sng" w="12700">
            <a:solidFill>
              <a:schemeClr val="dk1"/>
            </a:solidFill>
            <a:prstDash val="solid"/>
            <a:round/>
            <a:headEnd len="sm" w="sm" type="none"/>
            <a:tailEnd len="sm" w="sm" type="none"/>
          </a:ln>
        </p:spPr>
      </p:cxnSp>
      <p:cxnSp>
        <p:nvCxnSpPr>
          <p:cNvPr id="2164" name="Google Shape;2164;p96"/>
          <p:cNvCxnSpPr/>
          <p:nvPr/>
        </p:nvCxnSpPr>
        <p:spPr>
          <a:xfrm flipH="1" rot="10800000">
            <a:off x="249196" y="3919298"/>
            <a:ext cx="4109193" cy="13616"/>
          </a:xfrm>
          <a:prstGeom prst="straightConnector1">
            <a:avLst/>
          </a:prstGeom>
          <a:noFill/>
          <a:ln cap="flat" cmpd="sng" w="12700">
            <a:solidFill>
              <a:schemeClr val="dk1"/>
            </a:solidFill>
            <a:prstDash val="solid"/>
            <a:round/>
            <a:headEnd len="sm" w="sm" type="none"/>
            <a:tailEnd len="sm" w="sm" type="none"/>
          </a:ln>
        </p:spPr>
      </p:cxnSp>
      <p:sp>
        <p:nvSpPr>
          <p:cNvPr id="2165" name="Google Shape;2165;p96"/>
          <p:cNvSpPr txBox="1"/>
          <p:nvPr/>
        </p:nvSpPr>
        <p:spPr>
          <a:xfrm>
            <a:off x="8123274" y="2207200"/>
            <a:ext cx="829340" cy="246221"/>
          </a:xfrm>
          <a:prstGeom prst="rect">
            <a:avLst/>
          </a:prstGeom>
          <a:noFill/>
          <a:ln cap="flat" cmpd="sng" w="9525">
            <a:solidFill>
              <a:schemeClr val="dk1"/>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Nov-7; 63.6x</a:t>
            </a:r>
            <a:endParaRPr/>
          </a:p>
        </p:txBody>
      </p:sp>
      <p:graphicFrame>
        <p:nvGraphicFramePr>
          <p:cNvPr id="2166" name="Google Shape;2166;p96"/>
          <p:cNvGraphicFramePr/>
          <p:nvPr/>
        </p:nvGraphicFramePr>
        <p:xfrm>
          <a:off x="4708884" y="4357558"/>
          <a:ext cx="4269234" cy="2011411"/>
        </p:xfrm>
        <a:graphic>
          <a:graphicData uri="http://schemas.openxmlformats.org/drawingml/2006/chart">
            <c:chart r:id="rId4"/>
          </a:graphicData>
        </a:graphic>
      </p:graphicFrame>
      <p:sp>
        <p:nvSpPr>
          <p:cNvPr id="2167" name="Google Shape;2167;p96"/>
          <p:cNvSpPr txBox="1"/>
          <p:nvPr/>
        </p:nvSpPr>
        <p:spPr>
          <a:xfrm>
            <a:off x="8076476" y="4390067"/>
            <a:ext cx="829340" cy="246221"/>
          </a:xfrm>
          <a:prstGeom prst="rect">
            <a:avLst/>
          </a:prstGeom>
          <a:noFill/>
          <a:ln cap="flat" cmpd="sng" w="9525">
            <a:solidFill>
              <a:schemeClr val="dk1"/>
            </a:solidFill>
            <a:prstDash val="solid"/>
            <a:round/>
            <a:headEnd len="sm" w="sm" type="none"/>
            <a:tailEnd len="sm" w="sm" type="none"/>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0" i="0" lang="en-US" sz="1000" u="none" cap="none" strike="noStrike">
                <a:solidFill>
                  <a:srgbClr val="000000"/>
                </a:solidFill>
                <a:latin typeface="Arial"/>
                <a:ea typeface="Arial"/>
                <a:cs typeface="Arial"/>
                <a:sym typeface="Arial"/>
              </a:rPr>
              <a:t>Nov-7; 41.0x</a:t>
            </a:r>
            <a:endParaRPr/>
          </a:p>
        </p:txBody>
      </p:sp>
      <p:cxnSp>
        <p:nvCxnSpPr>
          <p:cNvPr id="2168" name="Google Shape;2168;p96"/>
          <p:cNvCxnSpPr/>
          <p:nvPr/>
        </p:nvCxnSpPr>
        <p:spPr>
          <a:xfrm>
            <a:off x="228599" y="1700487"/>
            <a:ext cx="4129790" cy="18335"/>
          </a:xfrm>
          <a:prstGeom prst="straightConnector1">
            <a:avLst/>
          </a:prstGeom>
          <a:noFill/>
          <a:ln cap="flat" cmpd="sng" w="12700">
            <a:solidFill>
              <a:schemeClr val="dk1"/>
            </a:solidFill>
            <a:prstDash val="solid"/>
            <a:round/>
            <a:headEnd len="sm" w="sm" type="none"/>
            <a:tailEnd len="sm" w="sm"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2" name="Shape 2172"/>
        <p:cNvGrpSpPr/>
        <p:nvPr/>
      </p:nvGrpSpPr>
      <p:grpSpPr>
        <a:xfrm>
          <a:off x="0" y="0"/>
          <a:ext cx="0" cy="0"/>
          <a:chOff x="0" y="0"/>
          <a:chExt cx="0" cy="0"/>
        </a:xfrm>
      </p:grpSpPr>
      <p:sp>
        <p:nvSpPr>
          <p:cNvPr id="2173" name="Google Shape;2173;p97"/>
          <p:cNvSpPr/>
          <p:nvPr/>
        </p:nvSpPr>
        <p:spPr>
          <a:xfrm>
            <a:off x="4737100" y="1639939"/>
            <a:ext cx="4178301" cy="1760169"/>
          </a:xfrm>
          <a:prstGeom prst="rect">
            <a:avLst/>
          </a:prstGeom>
          <a:solidFill>
            <a:schemeClr val="lt1"/>
          </a:solidFill>
          <a:ln cap="flat" cmpd="sng" w="12700">
            <a:solidFill>
              <a:srgbClr val="373F4A"/>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Transaction Comments: </a:t>
            </a:r>
            <a:r>
              <a:rPr b="0" i="0" lang="en-US" sz="1000" u="none" cap="none" strike="noStrike">
                <a:solidFill>
                  <a:schemeClr val="dk1"/>
                </a:solidFill>
                <a:latin typeface="Arial"/>
                <a:ea typeface="Arial"/>
                <a:cs typeface="Arial"/>
                <a:sym typeface="Arial"/>
              </a:rPr>
              <a:t>Raytheon acquired SEAKR Engineering for an unspecified amount in November 2021 in an all-cash deal</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Seller Description: </a:t>
            </a:r>
            <a:r>
              <a:rPr b="0" i="0" lang="en-US" sz="1000" u="none" cap="none" strike="noStrike">
                <a:solidFill>
                  <a:schemeClr val="dk1"/>
                </a:solidFill>
                <a:latin typeface="Arial"/>
                <a:ea typeface="Arial"/>
                <a:cs typeface="Arial"/>
                <a:sym typeface="Arial"/>
              </a:rPr>
              <a:t>SEAKR Engineering provides industry-leading satellite communication and payload system technology critical for unmanned systems</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Key Rationale:</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-Integration of superior data processing</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-Advanced radio frequency technology</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-High performance cyber solutions</a:t>
            </a:r>
            <a:endParaRPr/>
          </a:p>
        </p:txBody>
      </p:sp>
      <p:sp>
        <p:nvSpPr>
          <p:cNvPr id="2174" name="Google Shape;2174;p97"/>
          <p:cNvSpPr txBox="1"/>
          <p:nvPr>
            <p:ph idx="2" type="body"/>
          </p:nvPr>
        </p:nvSpPr>
        <p:spPr>
          <a:xfrm>
            <a:off x="228599" y="508305"/>
            <a:ext cx="6861175" cy="482600"/>
          </a:xfrm>
          <a:prstGeom prst="rect">
            <a:avLst/>
          </a:prstGeom>
          <a:noFill/>
          <a:ln>
            <a:noFill/>
          </a:ln>
        </p:spPr>
        <p:txBody>
          <a:bodyPr anchorCtr="0" anchor="b" bIns="45700" lIns="45700" spcFirstLastPara="1" rIns="45700" wrap="square" tIns="45700">
            <a:normAutofit/>
          </a:bodyPr>
          <a:lstStyle/>
          <a:p>
            <a:pPr indent="0" lvl="0" marL="0" rtl="0" algn="l">
              <a:lnSpc>
                <a:spcPct val="100000"/>
              </a:lnSpc>
              <a:spcBef>
                <a:spcPts val="0"/>
              </a:spcBef>
              <a:spcAft>
                <a:spcPts val="0"/>
              </a:spcAft>
              <a:buSzPts val="2800"/>
              <a:buNone/>
            </a:pPr>
            <a:r>
              <a:rPr lang="en-US" sz="2200">
                <a:solidFill>
                  <a:srgbClr val="0F2241"/>
                </a:solidFill>
              </a:rPr>
              <a:t>Relevant LBOs, Divestitures, Buyouts</a:t>
            </a:r>
            <a:endParaRPr/>
          </a:p>
        </p:txBody>
      </p:sp>
      <p:sp>
        <p:nvSpPr>
          <p:cNvPr id="2175" name="Google Shape;2175;p9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176" name="Google Shape;2176;p97"/>
          <p:cNvSpPr/>
          <p:nvPr/>
        </p:nvSpPr>
        <p:spPr>
          <a:xfrm>
            <a:off x="228599" y="1638300"/>
            <a:ext cx="4178301" cy="1760169"/>
          </a:xfrm>
          <a:prstGeom prst="rect">
            <a:avLst/>
          </a:prstGeom>
          <a:solidFill>
            <a:schemeClr val="lt1"/>
          </a:solidFill>
          <a:ln cap="flat" cmpd="sng" w="12700">
            <a:solidFill>
              <a:srgbClr val="373F4A"/>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Transaction Comments: </a:t>
            </a:r>
            <a:r>
              <a:rPr b="0" i="0" lang="en-US" sz="1000" u="none" cap="none" strike="noStrike">
                <a:solidFill>
                  <a:schemeClr val="dk1"/>
                </a:solidFill>
                <a:latin typeface="Arial"/>
                <a:ea typeface="Arial"/>
                <a:cs typeface="Arial"/>
                <a:sym typeface="Arial"/>
              </a:rPr>
              <a:t>AeroVironment acquired Arcturus UAV for $405 MM in February 2021 in an all-cash deal</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Seller Description: </a:t>
            </a:r>
            <a:r>
              <a:rPr b="0" i="0" lang="en-US" sz="1000" u="none" cap="none" strike="noStrike">
                <a:solidFill>
                  <a:schemeClr val="dk1"/>
                </a:solidFill>
                <a:latin typeface="Arial"/>
                <a:ea typeface="Arial"/>
                <a:cs typeface="Arial"/>
                <a:sym typeface="Arial"/>
              </a:rPr>
              <a:t>Arcturus UAV is a leading manufacturer of medium-sized, high performance UAS</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Key Rationale:</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-Improved product offerings with mUAVs</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-Surveillance and logistic solutions</a:t>
            </a:r>
            <a:endParaRPr/>
          </a:p>
        </p:txBody>
      </p:sp>
      <p:sp>
        <p:nvSpPr>
          <p:cNvPr id="2177" name="Google Shape;2177;p97"/>
          <p:cNvSpPr txBox="1"/>
          <p:nvPr/>
        </p:nvSpPr>
        <p:spPr>
          <a:xfrm>
            <a:off x="228599" y="1362074"/>
            <a:ext cx="4178300"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AeroVironment Acquires Arcturus UAV (2021)</a:t>
            </a:r>
            <a:endParaRPr/>
          </a:p>
        </p:txBody>
      </p:sp>
      <p:pic>
        <p:nvPicPr>
          <p:cNvPr descr="$207 million counter-UAS contract ..." id="2178" name="Google Shape;2178;p97"/>
          <p:cNvPicPr preferRelativeResize="0"/>
          <p:nvPr/>
        </p:nvPicPr>
        <p:blipFill rotWithShape="1">
          <a:blip r:embed="rId3">
            <a:alphaModFix/>
          </a:blip>
          <a:srcRect b="0" l="0" r="0" t="0"/>
          <a:stretch/>
        </p:blipFill>
        <p:spPr>
          <a:xfrm>
            <a:off x="7861300" y="2664139"/>
            <a:ext cx="1016000" cy="304059"/>
          </a:xfrm>
          <a:prstGeom prst="rect">
            <a:avLst/>
          </a:prstGeom>
          <a:noFill/>
          <a:ln>
            <a:noFill/>
          </a:ln>
        </p:spPr>
      </p:pic>
      <p:sp>
        <p:nvSpPr>
          <p:cNvPr id="2179" name="Google Shape;2179;p97"/>
          <p:cNvSpPr/>
          <p:nvPr/>
        </p:nvSpPr>
        <p:spPr>
          <a:xfrm>
            <a:off x="228599" y="3879434"/>
            <a:ext cx="4178301" cy="1760169"/>
          </a:xfrm>
          <a:prstGeom prst="rect">
            <a:avLst/>
          </a:prstGeom>
          <a:solidFill>
            <a:schemeClr val="lt1"/>
          </a:solidFill>
          <a:ln cap="flat" cmpd="sng" w="12700">
            <a:solidFill>
              <a:srgbClr val="373F4A"/>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Transaction Comments: </a:t>
            </a:r>
            <a:r>
              <a:rPr b="0" i="0" lang="en-US" sz="1000" u="none" cap="none" strike="noStrike">
                <a:solidFill>
                  <a:schemeClr val="dk1"/>
                </a:solidFill>
                <a:latin typeface="Arial"/>
                <a:ea typeface="Arial"/>
                <a:cs typeface="Arial"/>
                <a:sym typeface="Arial"/>
              </a:rPr>
              <a:t>L3HTechnologies acquired Aerojet Rocketdyne for $4.7 Bn in early 2023</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Seller Description: </a:t>
            </a:r>
            <a:r>
              <a:rPr b="0" i="0" lang="en-US" sz="1000" u="none" cap="none" strike="noStrike">
                <a:solidFill>
                  <a:schemeClr val="dk1"/>
                </a:solidFill>
                <a:latin typeface="Arial"/>
                <a:ea typeface="Arial"/>
                <a:cs typeface="Arial"/>
                <a:sym typeface="Arial"/>
              </a:rPr>
              <a:t>Aerojet Rocketdyne manufactures rocket engines and propulsion systems for space exploration, satellites, and missile defense </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Key Rationale:</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-Expanded footprint in the space sector</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-Complementary technology to current offerings</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-Increased hypersonic system capabilities</a:t>
            </a:r>
            <a:endParaRPr/>
          </a:p>
        </p:txBody>
      </p:sp>
      <p:sp>
        <p:nvSpPr>
          <p:cNvPr id="2180" name="Google Shape;2180;p97"/>
          <p:cNvSpPr txBox="1"/>
          <p:nvPr/>
        </p:nvSpPr>
        <p:spPr>
          <a:xfrm>
            <a:off x="228599" y="3603208"/>
            <a:ext cx="4178300"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L3Harris Technologies Acquires Aerojet Rocketdyne (2023)</a:t>
            </a:r>
            <a:endParaRPr/>
          </a:p>
        </p:txBody>
      </p:sp>
      <p:sp>
        <p:nvSpPr>
          <p:cNvPr id="2181" name="Google Shape;2181;p97"/>
          <p:cNvSpPr txBox="1"/>
          <p:nvPr/>
        </p:nvSpPr>
        <p:spPr>
          <a:xfrm>
            <a:off x="4737100" y="1363713"/>
            <a:ext cx="4178300"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Raytheon Acquires SEAKR Engineering (2021)</a:t>
            </a:r>
            <a:endParaRPr/>
          </a:p>
        </p:txBody>
      </p:sp>
      <p:sp>
        <p:nvSpPr>
          <p:cNvPr id="2182" name="Google Shape;2182;p97"/>
          <p:cNvSpPr/>
          <p:nvPr/>
        </p:nvSpPr>
        <p:spPr>
          <a:xfrm>
            <a:off x="4737100" y="3873400"/>
            <a:ext cx="4178301" cy="1760169"/>
          </a:xfrm>
          <a:prstGeom prst="rect">
            <a:avLst/>
          </a:prstGeom>
          <a:solidFill>
            <a:schemeClr val="lt1"/>
          </a:solidFill>
          <a:ln cap="flat" cmpd="sng" w="12700">
            <a:solidFill>
              <a:srgbClr val="373F4A"/>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Transaction Comments: </a:t>
            </a:r>
            <a:r>
              <a:rPr b="0" i="0" lang="en-US" sz="1000" u="none" cap="none" strike="noStrike">
                <a:solidFill>
                  <a:schemeClr val="dk1"/>
                </a:solidFill>
                <a:latin typeface="Arial"/>
                <a:ea typeface="Arial"/>
                <a:cs typeface="Arial"/>
                <a:sym typeface="Arial"/>
              </a:rPr>
              <a:t>Lockheed Martin acquired Terran Orbital in August for $450 MM in an all-cash transaction</a:t>
            </a:r>
            <a:endParaRPr b="1"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Seller Description: </a:t>
            </a:r>
            <a:r>
              <a:rPr b="0" i="0" lang="en-US" sz="1000" u="none" cap="none" strike="noStrike">
                <a:solidFill>
                  <a:schemeClr val="dk1"/>
                </a:solidFill>
                <a:latin typeface="Arial"/>
                <a:ea typeface="Arial"/>
                <a:cs typeface="Arial"/>
                <a:sym typeface="Arial"/>
              </a:rPr>
              <a:t>Terran Orbital provides end-to-end satellite solutions for military customers</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1" i="0" lang="en-US" sz="1000" u="none" cap="none" strike="noStrike">
                <a:solidFill>
                  <a:schemeClr val="dk1"/>
                </a:solidFill>
                <a:latin typeface="Arial"/>
                <a:ea typeface="Arial"/>
                <a:cs typeface="Arial"/>
                <a:sym typeface="Arial"/>
              </a:rPr>
              <a:t>Key Rationale:</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-Expanded presence in satellite technology</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-Enhanced portfolio for space exploration</a:t>
            </a:r>
            <a:endParaRPr/>
          </a:p>
          <a:p>
            <a:pPr indent="0" lvl="0" marL="0" marR="0" rtl="0" algn="l">
              <a:lnSpc>
                <a:spcPct val="100000"/>
              </a:lnSpc>
              <a:spcBef>
                <a:spcPts val="0"/>
              </a:spcBef>
              <a:spcAft>
                <a:spcPts val="0"/>
              </a:spcAft>
              <a:buNone/>
            </a:pPr>
            <a:r>
              <a:rPr b="0" i="0" lang="en-US" sz="1000" u="none" cap="none" strike="noStrike">
                <a:solidFill>
                  <a:schemeClr val="dk1"/>
                </a:solidFill>
                <a:latin typeface="Arial"/>
                <a:ea typeface="Arial"/>
                <a:cs typeface="Arial"/>
                <a:sym typeface="Arial"/>
              </a:rPr>
              <a:t>-Improved operational synergies</a:t>
            </a:r>
            <a:endParaRPr/>
          </a:p>
        </p:txBody>
      </p:sp>
      <p:sp>
        <p:nvSpPr>
          <p:cNvPr id="2183" name="Google Shape;2183;p97"/>
          <p:cNvSpPr txBox="1"/>
          <p:nvPr/>
        </p:nvSpPr>
        <p:spPr>
          <a:xfrm>
            <a:off x="4737100" y="3597174"/>
            <a:ext cx="4178300"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Lockheed Martin Acquires Terran Orbital (2024)</a:t>
            </a:r>
            <a:endParaRPr/>
          </a:p>
        </p:txBody>
      </p:sp>
      <p:pic>
        <p:nvPicPr>
          <p:cNvPr descr="Terran Orbital Receives $100 Million Investment from Lockheed Martin - Terran  Orbital" id="2184" name="Google Shape;2184;p97"/>
          <p:cNvPicPr preferRelativeResize="0"/>
          <p:nvPr/>
        </p:nvPicPr>
        <p:blipFill rotWithShape="1">
          <a:blip r:embed="rId4">
            <a:alphaModFix/>
          </a:blip>
          <a:srcRect b="22478" l="0" r="0" t="58634"/>
          <a:stretch/>
        </p:blipFill>
        <p:spPr>
          <a:xfrm>
            <a:off x="7486650" y="4753484"/>
            <a:ext cx="1319332" cy="249187"/>
          </a:xfrm>
          <a:prstGeom prst="rect">
            <a:avLst/>
          </a:prstGeom>
          <a:noFill/>
          <a:ln>
            <a:noFill/>
          </a:ln>
        </p:spPr>
      </p:pic>
      <p:pic>
        <p:nvPicPr>
          <p:cNvPr descr="Terran Orbital Receives $100 Million Investment from Lockheed Martin - Terran  Orbital" id="2185" name="Google Shape;2185;p97"/>
          <p:cNvPicPr preferRelativeResize="0"/>
          <p:nvPr/>
        </p:nvPicPr>
        <p:blipFill rotWithShape="1">
          <a:blip r:embed="rId4">
            <a:alphaModFix/>
          </a:blip>
          <a:srcRect b="55179" l="0" r="0" t="22483"/>
          <a:stretch/>
        </p:blipFill>
        <p:spPr>
          <a:xfrm>
            <a:off x="7425591" y="5090658"/>
            <a:ext cx="1441450" cy="321980"/>
          </a:xfrm>
          <a:prstGeom prst="rect">
            <a:avLst/>
          </a:prstGeom>
          <a:noFill/>
          <a:ln>
            <a:noFill/>
          </a:ln>
        </p:spPr>
      </p:pic>
      <p:pic>
        <p:nvPicPr>
          <p:cNvPr descr="SEAKR Engineering, LLC | Space Electronics" id="2186" name="Google Shape;2186;p97"/>
          <p:cNvPicPr preferRelativeResize="0"/>
          <p:nvPr/>
        </p:nvPicPr>
        <p:blipFill rotWithShape="1">
          <a:blip r:embed="rId5">
            <a:alphaModFix/>
          </a:blip>
          <a:srcRect b="0" l="0" r="0" t="0"/>
          <a:stretch/>
        </p:blipFill>
        <p:spPr>
          <a:xfrm>
            <a:off x="7276787" y="2606306"/>
            <a:ext cx="419726" cy="419726"/>
          </a:xfrm>
          <a:prstGeom prst="rect">
            <a:avLst/>
          </a:prstGeom>
          <a:noFill/>
          <a:ln>
            <a:noFill/>
          </a:ln>
        </p:spPr>
      </p:pic>
      <p:pic>
        <p:nvPicPr>
          <p:cNvPr descr="AeroVironment, Inc. (AVAV) Company Profile &amp; Overview - Stock Analysis" id="2187" name="Google Shape;2187;p97"/>
          <p:cNvPicPr preferRelativeResize="0"/>
          <p:nvPr/>
        </p:nvPicPr>
        <p:blipFill rotWithShape="1">
          <a:blip r:embed="rId6">
            <a:alphaModFix/>
          </a:blip>
          <a:srcRect b="37681" l="0" r="0" t="36200"/>
          <a:stretch/>
        </p:blipFill>
        <p:spPr>
          <a:xfrm>
            <a:off x="3279617" y="2555248"/>
            <a:ext cx="759137" cy="198278"/>
          </a:xfrm>
          <a:prstGeom prst="rect">
            <a:avLst/>
          </a:prstGeom>
          <a:noFill/>
          <a:ln>
            <a:noFill/>
          </a:ln>
        </p:spPr>
      </p:pic>
      <p:pic>
        <p:nvPicPr>
          <p:cNvPr descr="Arcturus Uav, Llc - Phone, Email, Employees, CEO, VP, 2024" id="2188" name="Google Shape;2188;p97"/>
          <p:cNvPicPr preferRelativeResize="0"/>
          <p:nvPr/>
        </p:nvPicPr>
        <p:blipFill rotWithShape="1">
          <a:blip r:embed="rId7">
            <a:alphaModFix/>
          </a:blip>
          <a:srcRect b="46960" l="0" r="0" t="41135"/>
          <a:stretch/>
        </p:blipFill>
        <p:spPr>
          <a:xfrm>
            <a:off x="2990847" y="2866901"/>
            <a:ext cx="1336675" cy="159131"/>
          </a:xfrm>
          <a:prstGeom prst="rect">
            <a:avLst/>
          </a:prstGeom>
          <a:noFill/>
          <a:ln>
            <a:noFill/>
          </a:ln>
        </p:spPr>
      </p:pic>
      <p:pic>
        <p:nvPicPr>
          <p:cNvPr descr="L3Harris Technologies | Electronic Design" id="2189" name="Google Shape;2189;p97"/>
          <p:cNvPicPr preferRelativeResize="0"/>
          <p:nvPr/>
        </p:nvPicPr>
        <p:blipFill rotWithShape="1">
          <a:blip r:embed="rId8">
            <a:alphaModFix/>
          </a:blip>
          <a:srcRect b="11399" l="23013" r="23523" t="10292"/>
          <a:stretch/>
        </p:blipFill>
        <p:spPr>
          <a:xfrm>
            <a:off x="3419318" y="4789621"/>
            <a:ext cx="488044" cy="375300"/>
          </a:xfrm>
          <a:prstGeom prst="rect">
            <a:avLst/>
          </a:prstGeom>
          <a:noFill/>
          <a:ln>
            <a:noFill/>
          </a:ln>
        </p:spPr>
      </p:pic>
      <p:pic>
        <p:nvPicPr>
          <p:cNvPr descr="3D-printed quad thruster enables low ..." id="2190" name="Google Shape;2190;p97"/>
          <p:cNvPicPr preferRelativeResize="0"/>
          <p:nvPr/>
        </p:nvPicPr>
        <p:blipFill rotWithShape="1">
          <a:blip r:embed="rId9">
            <a:alphaModFix/>
          </a:blip>
          <a:srcRect b="0" l="0" r="0" t="0"/>
          <a:stretch/>
        </p:blipFill>
        <p:spPr>
          <a:xfrm>
            <a:off x="3198126" y="5201096"/>
            <a:ext cx="963767" cy="24528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33"/>
          <p:cNvPicPr preferRelativeResize="0"/>
          <p:nvPr/>
        </p:nvPicPr>
        <p:blipFill rotWithShape="1">
          <a:blip r:embed="rId3">
            <a:alphaModFix/>
          </a:blip>
          <a:srcRect b="0" l="0" r="0" t="0"/>
          <a:stretch/>
        </p:blipFill>
        <p:spPr>
          <a:xfrm>
            <a:off x="228598" y="1685978"/>
            <a:ext cx="4622801" cy="2303809"/>
          </a:xfrm>
          <a:prstGeom prst="rect">
            <a:avLst/>
          </a:prstGeom>
          <a:noFill/>
          <a:ln>
            <a:noFill/>
          </a:ln>
        </p:spPr>
      </p:pic>
      <p:sp>
        <p:nvSpPr>
          <p:cNvPr id="222" name="Google Shape;222;p33"/>
          <p:cNvSpPr/>
          <p:nvPr/>
        </p:nvSpPr>
        <p:spPr>
          <a:xfrm>
            <a:off x="4114801" y="3093801"/>
            <a:ext cx="653090" cy="9144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33"/>
          <p:cNvSpPr txBox="1"/>
          <p:nvPr>
            <p:ph idx="1" type="body"/>
          </p:nvPr>
        </p:nvSpPr>
        <p:spPr>
          <a:xfrm>
            <a:off x="228598" y="954284"/>
            <a:ext cx="6861175" cy="272542"/>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SzPts val="2800"/>
              <a:buNone/>
            </a:pPr>
            <a:r>
              <a:rPr lang="en-US" sz="1000">
                <a:latin typeface="Arial"/>
                <a:ea typeface="Arial"/>
                <a:cs typeface="Arial"/>
                <a:sym typeface="Arial"/>
              </a:rPr>
              <a:t>Attention to research and development positions AVAV to grow across their three segments</a:t>
            </a:r>
            <a:endParaRPr/>
          </a:p>
        </p:txBody>
      </p:sp>
      <p:sp>
        <p:nvSpPr>
          <p:cNvPr id="224" name="Google Shape;224;p33"/>
          <p:cNvSpPr txBox="1"/>
          <p:nvPr>
            <p:ph idx="3" type="body"/>
          </p:nvPr>
        </p:nvSpPr>
        <p:spPr>
          <a:xfrm>
            <a:off x="1184114" y="6268364"/>
            <a:ext cx="7110607" cy="482600"/>
          </a:xfrm>
          <a:prstGeom prst="rect">
            <a:avLst/>
          </a:prstGeom>
          <a:noFill/>
          <a:ln>
            <a:noFill/>
          </a:ln>
        </p:spPr>
        <p:txBody>
          <a:bodyPr anchorCtr="0" anchor="t" bIns="0" lIns="45700" spcFirstLastPara="1" rIns="45700" wrap="square" tIns="0">
            <a:normAutofit/>
          </a:bodyPr>
          <a:lstStyle/>
          <a:p>
            <a:pPr indent="0" lvl="0" marL="0" rtl="0" algn="l">
              <a:lnSpc>
                <a:spcPct val="90000"/>
              </a:lnSpc>
              <a:spcBef>
                <a:spcPts val="0"/>
              </a:spcBef>
              <a:spcAft>
                <a:spcPts val="0"/>
              </a:spcAft>
              <a:buSzPts val="2800"/>
              <a:buNone/>
            </a:pPr>
            <a:r>
              <a:rPr i="1" lang="en-US">
                <a:solidFill>
                  <a:srgbClr val="A5A5A5"/>
                </a:solidFill>
                <a:latin typeface="Arial"/>
                <a:ea typeface="Arial"/>
                <a:cs typeface="Arial"/>
                <a:sym typeface="Arial"/>
              </a:rPr>
              <a:t>Sources: Company Filings</a:t>
            </a:r>
            <a:r>
              <a:rPr lang="en-US"/>
              <a:t>	</a:t>
            </a:r>
            <a:endParaRPr/>
          </a:p>
        </p:txBody>
      </p:sp>
      <p:sp>
        <p:nvSpPr>
          <p:cNvPr id="225" name="Google Shape;225;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26" name="Google Shape;226;p33"/>
          <p:cNvSpPr/>
          <p:nvPr/>
        </p:nvSpPr>
        <p:spPr>
          <a:xfrm>
            <a:off x="228599" y="4025461"/>
            <a:ext cx="2803533" cy="283779"/>
          </a:xfrm>
          <a:prstGeom prst="rect">
            <a:avLst/>
          </a:prstGeom>
          <a:solidFill>
            <a:srgbClr val="4093AB"/>
          </a:solidFill>
          <a:ln cap="flat" cmpd="sng" w="25400">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UnCrewed Systems</a:t>
            </a:r>
            <a:endParaRPr/>
          </a:p>
        </p:txBody>
      </p:sp>
      <p:sp>
        <p:nvSpPr>
          <p:cNvPr id="227" name="Google Shape;227;p33"/>
          <p:cNvSpPr/>
          <p:nvPr/>
        </p:nvSpPr>
        <p:spPr>
          <a:xfrm>
            <a:off x="3170235" y="4025461"/>
            <a:ext cx="2803532" cy="283779"/>
          </a:xfrm>
          <a:prstGeom prst="rect">
            <a:avLst/>
          </a:prstGeom>
          <a:solidFill>
            <a:srgbClr val="3AC3A4"/>
          </a:solidFill>
          <a:ln cap="flat" cmpd="sng" w="25400">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Loitering Munition Systems</a:t>
            </a:r>
            <a:endParaRPr/>
          </a:p>
        </p:txBody>
      </p:sp>
      <p:sp>
        <p:nvSpPr>
          <p:cNvPr id="228" name="Google Shape;228;p33"/>
          <p:cNvSpPr/>
          <p:nvPr/>
        </p:nvSpPr>
        <p:spPr>
          <a:xfrm>
            <a:off x="6111869" y="4025461"/>
            <a:ext cx="2803532" cy="283779"/>
          </a:xfrm>
          <a:prstGeom prst="rect">
            <a:avLst/>
          </a:prstGeom>
          <a:solidFill>
            <a:srgbClr val="B6AA11"/>
          </a:solidFill>
          <a:ln cap="flat" cmpd="sng" w="25400">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MacCready Works</a:t>
            </a:r>
            <a:endParaRPr/>
          </a:p>
        </p:txBody>
      </p:sp>
      <p:graphicFrame>
        <p:nvGraphicFramePr>
          <p:cNvPr id="229" name="Google Shape;229;p33"/>
          <p:cNvGraphicFramePr/>
          <p:nvPr/>
        </p:nvGraphicFramePr>
        <p:xfrm>
          <a:off x="4642945" y="1660631"/>
          <a:ext cx="4272455" cy="2303809"/>
        </p:xfrm>
        <a:graphic>
          <a:graphicData uri="http://schemas.openxmlformats.org/drawingml/2006/chart">
            <c:chart r:id="rId4"/>
          </a:graphicData>
        </a:graphic>
      </p:graphicFrame>
      <p:grpSp>
        <p:nvGrpSpPr>
          <p:cNvPr id="230" name="Google Shape;230;p33"/>
          <p:cNvGrpSpPr/>
          <p:nvPr/>
        </p:nvGrpSpPr>
        <p:grpSpPr>
          <a:xfrm>
            <a:off x="228598" y="1312559"/>
            <a:ext cx="2082455" cy="438307"/>
            <a:chOff x="228598" y="1112864"/>
            <a:chExt cx="2082455" cy="438307"/>
          </a:xfrm>
        </p:grpSpPr>
        <p:sp>
          <p:nvSpPr>
            <p:cNvPr id="231" name="Google Shape;231;p33"/>
            <p:cNvSpPr txBox="1"/>
            <p:nvPr/>
          </p:nvSpPr>
          <p:spPr>
            <a:xfrm>
              <a:off x="228598" y="1112864"/>
              <a:ext cx="2082455"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CDFF"/>
                  </a:solidFill>
                  <a:latin typeface="Arial"/>
                  <a:ea typeface="Arial"/>
                  <a:cs typeface="Arial"/>
                  <a:sym typeface="Arial"/>
                </a:rPr>
                <a:t>Segment Revenue 2024 </a:t>
              </a:r>
              <a:endParaRPr/>
            </a:p>
          </p:txBody>
        </p:sp>
        <p:sp>
          <p:nvSpPr>
            <p:cNvPr id="232" name="Google Shape;232;p33"/>
            <p:cNvSpPr txBox="1"/>
            <p:nvPr/>
          </p:nvSpPr>
          <p:spPr>
            <a:xfrm>
              <a:off x="228599" y="1304950"/>
              <a:ext cx="1579180"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$MM</a:t>
              </a:r>
              <a:endParaRPr/>
            </a:p>
          </p:txBody>
        </p:sp>
      </p:grpSp>
      <p:grpSp>
        <p:nvGrpSpPr>
          <p:cNvPr id="233" name="Google Shape;233;p33"/>
          <p:cNvGrpSpPr/>
          <p:nvPr/>
        </p:nvGrpSpPr>
        <p:grpSpPr>
          <a:xfrm>
            <a:off x="4784179" y="1312559"/>
            <a:ext cx="2746121" cy="438307"/>
            <a:chOff x="4784179" y="1112864"/>
            <a:chExt cx="2746121" cy="438307"/>
          </a:xfrm>
        </p:grpSpPr>
        <p:sp>
          <p:nvSpPr>
            <p:cNvPr id="234" name="Google Shape;234;p33"/>
            <p:cNvSpPr txBox="1"/>
            <p:nvPr/>
          </p:nvSpPr>
          <p:spPr>
            <a:xfrm>
              <a:off x="4784179" y="1112864"/>
              <a:ext cx="2746121" cy="276999"/>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200" u="none" cap="none" strike="noStrike">
                  <a:solidFill>
                    <a:srgbClr val="00CDFF"/>
                  </a:solidFill>
                  <a:latin typeface="Arial"/>
                  <a:ea typeface="Arial"/>
                  <a:cs typeface="Arial"/>
                  <a:sym typeface="Arial"/>
                </a:rPr>
                <a:t>Revenue Type by Segment 2024 </a:t>
              </a:r>
              <a:endParaRPr/>
            </a:p>
          </p:txBody>
        </p:sp>
        <p:sp>
          <p:nvSpPr>
            <p:cNvPr id="235" name="Google Shape;235;p33"/>
            <p:cNvSpPr txBox="1"/>
            <p:nvPr/>
          </p:nvSpPr>
          <p:spPr>
            <a:xfrm>
              <a:off x="4784180" y="1304950"/>
              <a:ext cx="1579180" cy="246221"/>
            </a:xfrm>
            <a:prstGeom prst="rect">
              <a:avLst/>
            </a:prstGeom>
            <a:noFill/>
            <a:ln>
              <a:noFill/>
            </a:ln>
          </p:spPr>
          <p:txBody>
            <a:bodyPr anchorCtr="0" anchor="t" bIns="45700" lIns="45700" spcFirstLastPara="1" rIns="45700" wrap="square" tIns="45700">
              <a:spAutoFit/>
            </a:bodyPr>
            <a:lstStyle/>
            <a:p>
              <a:pPr indent="0" lvl="0" marL="0" marR="0" rtl="0" algn="l">
                <a:lnSpc>
                  <a:spcPct val="100000"/>
                </a:lnSpc>
                <a:spcBef>
                  <a:spcPts val="0"/>
                </a:spcBef>
                <a:spcAft>
                  <a:spcPts val="0"/>
                </a:spcAft>
                <a:buNone/>
              </a:pPr>
              <a:r>
                <a:rPr b="1" i="0" lang="en-US" sz="1000" u="none" cap="none" strike="noStrike">
                  <a:solidFill>
                    <a:srgbClr val="000000"/>
                  </a:solidFill>
                  <a:latin typeface="Arial"/>
                  <a:ea typeface="Arial"/>
                  <a:cs typeface="Arial"/>
                  <a:sym typeface="Arial"/>
                </a:rPr>
                <a:t>%</a:t>
              </a:r>
              <a:endParaRPr/>
            </a:p>
          </p:txBody>
        </p:sp>
      </p:grpSp>
      <p:sp>
        <p:nvSpPr>
          <p:cNvPr id="236" name="Google Shape;236;p33"/>
          <p:cNvSpPr txBox="1"/>
          <p:nvPr/>
        </p:nvSpPr>
        <p:spPr>
          <a:xfrm>
            <a:off x="228598" y="506563"/>
            <a:ext cx="6861175" cy="482600"/>
          </a:xfrm>
          <a:prstGeom prst="rect">
            <a:avLst/>
          </a:prstGeom>
          <a:noFill/>
          <a:ln>
            <a:noFill/>
          </a:ln>
        </p:spPr>
        <p:txBody>
          <a:bodyPr anchorCtr="0" anchor="b" bIns="45700" lIns="45700" spcFirstLastPara="1" rIns="45700" wrap="square" tIns="45700">
            <a:norm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0F2241"/>
                </a:solidFill>
                <a:latin typeface="Arial"/>
                <a:ea typeface="Arial"/>
                <a:cs typeface="Arial"/>
                <a:sym typeface="Arial"/>
              </a:rPr>
              <a:t>Segment Breakdown	</a:t>
            </a:r>
            <a:endParaRPr/>
          </a:p>
        </p:txBody>
      </p:sp>
      <p:sp>
        <p:nvSpPr>
          <p:cNvPr id="237" name="Google Shape;237;p33"/>
          <p:cNvSpPr/>
          <p:nvPr/>
        </p:nvSpPr>
        <p:spPr>
          <a:xfrm>
            <a:off x="228599" y="4384674"/>
            <a:ext cx="2803532" cy="1795409"/>
          </a:xfrm>
          <a:prstGeom prst="rect">
            <a:avLst/>
          </a:prstGeom>
          <a:solidFill>
            <a:schemeClr val="lt1"/>
          </a:solidFill>
          <a:ln cap="flat" cmpd="sng" w="25400">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Design, development, production and deliverance of unmanned aircraft (SUAS/MUAS) and ground robot systems (UGVs)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Provide reconnaissance and surveillance as an attempt to mitigate risk to living operators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Growing capabilities for both defense and other markets given increases in technology and AI</a:t>
            </a:r>
            <a:endParaRPr/>
          </a:p>
        </p:txBody>
      </p:sp>
      <p:sp>
        <p:nvSpPr>
          <p:cNvPr id="238" name="Google Shape;238;p33"/>
          <p:cNvSpPr/>
          <p:nvPr/>
        </p:nvSpPr>
        <p:spPr>
          <a:xfrm>
            <a:off x="3170235" y="4384674"/>
            <a:ext cx="2803532" cy="1795409"/>
          </a:xfrm>
          <a:prstGeom prst="rect">
            <a:avLst/>
          </a:prstGeom>
          <a:solidFill>
            <a:schemeClr val="lt1"/>
          </a:solidFill>
          <a:ln cap="flat" cmpd="sng" w="25400">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107950" lvl="0" marL="17145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Development of high-speed precision missiles typically deployed during time-sensitive intense situations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Seen as cost-effective alternative to existing missile systems. Easily transported, launched quickly, and potential for recalling</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Three main offerings of Switchblade 300, Switchblade 600 and Blackwing provide solutions for situations across sea and land</a:t>
            </a:r>
            <a:endParaRPr/>
          </a:p>
          <a:p>
            <a:pPr indent="0" lvl="0" marL="0" marR="0" rtl="0" algn="l">
              <a:lnSpc>
                <a:spcPct val="100000"/>
              </a:lnSpc>
              <a:spcBef>
                <a:spcPts val="0"/>
              </a:spcBef>
              <a:spcAft>
                <a:spcPts val="0"/>
              </a:spcAft>
              <a:buNone/>
            </a:pPr>
            <a:r>
              <a:t/>
            </a:r>
            <a:endParaRPr b="0" i="0" sz="1000" u="none" cap="none" strike="noStrike">
              <a:solidFill>
                <a:schemeClr val="dk1"/>
              </a:solidFill>
              <a:latin typeface="Arial"/>
              <a:ea typeface="Arial"/>
              <a:cs typeface="Arial"/>
              <a:sym typeface="Arial"/>
            </a:endParaRPr>
          </a:p>
        </p:txBody>
      </p:sp>
      <p:sp>
        <p:nvSpPr>
          <p:cNvPr id="239" name="Google Shape;239;p33"/>
          <p:cNvSpPr/>
          <p:nvPr/>
        </p:nvSpPr>
        <p:spPr>
          <a:xfrm>
            <a:off x="6111869" y="4397521"/>
            <a:ext cx="2803531" cy="1795409"/>
          </a:xfrm>
          <a:prstGeom prst="rect">
            <a:avLst/>
          </a:prstGeom>
          <a:solidFill>
            <a:schemeClr val="lt1"/>
          </a:solidFill>
          <a:ln cap="flat" cmpd="sng" w="25400">
            <a:solidFill>
              <a:srgbClr val="606D80"/>
            </a:solidFill>
            <a:prstDash val="solid"/>
            <a:round/>
            <a:headEnd len="sm" w="sm" type="none"/>
            <a:tailEnd len="sm" w="sm" type="none"/>
          </a:ln>
        </p:spPr>
        <p:txBody>
          <a:bodyPr anchorCtr="0" anchor="ctr"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Segment focused on long-term growth through extensive R&amp;D projects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Customer-funded projects focused in robotics, AI, sensors, software analytics and connectivity</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Large addressable market remaining outside US and allies</a:t>
            </a:r>
            <a:endParaRPr/>
          </a:p>
          <a:p>
            <a:pPr indent="-171450" lvl="0" marL="171450" marR="0" rtl="0" algn="l">
              <a:lnSpc>
                <a:spcPct val="100000"/>
              </a:lnSpc>
              <a:spcBef>
                <a:spcPts val="0"/>
              </a:spcBef>
              <a:spcAft>
                <a:spcPts val="0"/>
              </a:spcAft>
              <a:buClr>
                <a:srgbClr val="000000"/>
              </a:buClr>
              <a:buSzPts val="1000"/>
              <a:buFont typeface="Arial"/>
              <a:buChar char="•"/>
            </a:pPr>
            <a:r>
              <a:rPr b="0" i="0" lang="en-US" sz="1000" u="none" cap="none" strike="noStrike">
                <a:solidFill>
                  <a:schemeClr val="dk1"/>
                </a:solidFill>
                <a:latin typeface="Arial"/>
                <a:ea typeface="Arial"/>
                <a:cs typeface="Arial"/>
                <a:sym typeface="Arial"/>
              </a:rPr>
              <a:t>Potential to significantly improve existing products’ efficiency, targeting, and autonomy</a:t>
            </a:r>
            <a:endParaRPr/>
          </a:p>
        </p:txBody>
      </p:sp>
      <p:grpSp>
        <p:nvGrpSpPr>
          <p:cNvPr id="240" name="Google Shape;240;p33"/>
          <p:cNvGrpSpPr/>
          <p:nvPr/>
        </p:nvGrpSpPr>
        <p:grpSpPr>
          <a:xfrm>
            <a:off x="5537250" y="-120826"/>
            <a:ext cx="2682488" cy="675204"/>
            <a:chOff x="3787486" y="-339897"/>
            <a:chExt cx="3409914" cy="1051746"/>
          </a:xfrm>
        </p:grpSpPr>
        <p:grpSp>
          <p:nvGrpSpPr>
            <p:cNvPr id="241" name="Google Shape;241;p33"/>
            <p:cNvGrpSpPr/>
            <p:nvPr/>
          </p:nvGrpSpPr>
          <p:grpSpPr>
            <a:xfrm>
              <a:off x="3863020" y="-339897"/>
              <a:ext cx="3334380" cy="476340"/>
              <a:chOff x="977" y="506735"/>
              <a:chExt cx="3334380" cy="476340"/>
            </a:xfrm>
          </p:grpSpPr>
          <p:sp>
            <p:nvSpPr>
              <p:cNvPr id="242" name="Google Shape;242;p33"/>
              <p:cNvSpPr/>
              <p:nvPr/>
            </p:nvSpPr>
            <p:spPr>
              <a:xfrm>
                <a:off x="977" y="506735"/>
                <a:ext cx="1190850" cy="476340"/>
              </a:xfrm>
              <a:prstGeom prst="chevron">
                <a:avLst>
                  <a:gd fmla="val 50000" name="adj"/>
                </a:avLst>
              </a:prstGeom>
              <a:solidFill>
                <a:srgbClr val="05B0F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txBox="1"/>
              <p:nvPr/>
            </p:nvSpPr>
            <p:spPr>
              <a:xfrm>
                <a:off x="239147"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Overview</a:t>
                </a:r>
                <a:endParaRPr/>
              </a:p>
            </p:txBody>
          </p:sp>
          <p:sp>
            <p:nvSpPr>
              <p:cNvPr id="244" name="Google Shape;244;p33"/>
              <p:cNvSpPr/>
              <p:nvPr/>
            </p:nvSpPr>
            <p:spPr>
              <a:xfrm>
                <a:off x="1072742" y="506735"/>
                <a:ext cx="1190850" cy="476340"/>
              </a:xfrm>
              <a:prstGeom prst="chevron">
                <a:avLst>
                  <a:gd fmla="val 50000" name="adj"/>
                </a:avLst>
              </a:prstGeom>
              <a:solidFill>
                <a:srgbClr val="3BC3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nvSpPr>
            <p:spPr>
              <a:xfrm>
                <a:off x="1310912"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AVAV Situation Update</a:t>
                </a:r>
                <a:endParaRPr/>
              </a:p>
            </p:txBody>
          </p:sp>
          <p:sp>
            <p:nvSpPr>
              <p:cNvPr id="246" name="Google Shape;246;p33"/>
              <p:cNvSpPr/>
              <p:nvPr/>
            </p:nvSpPr>
            <p:spPr>
              <a:xfrm>
                <a:off x="2144507" y="506735"/>
                <a:ext cx="1190850" cy="476340"/>
              </a:xfrm>
              <a:prstGeom prst="chevron">
                <a:avLst>
                  <a:gd fmla="val 50000" name="adj"/>
                </a:avLst>
              </a:prstGeom>
              <a:solidFill>
                <a:srgbClr val="B4A81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txBox="1"/>
              <p:nvPr/>
            </p:nvSpPr>
            <p:spPr>
              <a:xfrm>
                <a:off x="2382677" y="506735"/>
                <a:ext cx="714510" cy="476340"/>
              </a:xfrm>
              <a:prstGeom prst="rect">
                <a:avLst/>
              </a:prstGeom>
              <a:noFill/>
              <a:ln>
                <a:noFill/>
              </a:ln>
            </p:spPr>
            <p:txBody>
              <a:bodyPr anchorCtr="0" anchor="ctr" bIns="10650" lIns="32000" spcFirstLastPara="1" rIns="10650" wrap="square" tIns="10650">
                <a:noAutofit/>
              </a:bodyPr>
              <a:lstStyle/>
              <a:p>
                <a:pPr indent="0" lvl="0" marL="0" marR="0" rtl="0" algn="ctr">
                  <a:lnSpc>
                    <a:spcPct val="90000"/>
                  </a:lnSpc>
                  <a:spcBef>
                    <a:spcPts val="0"/>
                  </a:spcBef>
                  <a:spcAft>
                    <a:spcPts val="0"/>
                  </a:spcAft>
                  <a:buClr>
                    <a:srgbClr val="000000"/>
                  </a:buClr>
                  <a:buSzPts val="800"/>
                  <a:buFont typeface="Arial"/>
                  <a:buNone/>
                </a:pPr>
                <a:r>
                  <a:rPr b="1" i="0" lang="en-US" sz="800" u="none" cap="none" strike="noStrike">
                    <a:solidFill>
                      <a:schemeClr val="lt1"/>
                    </a:solidFill>
                    <a:latin typeface="Arial"/>
                    <a:ea typeface="Arial"/>
                    <a:cs typeface="Arial"/>
                    <a:sym typeface="Arial"/>
                  </a:rPr>
                  <a:t>UAV Sub-Industry Overview</a:t>
                </a:r>
                <a:endParaRPr/>
              </a:p>
            </p:txBody>
          </p:sp>
        </p:grpSp>
        <p:sp>
          <p:nvSpPr>
            <p:cNvPr id="248" name="Google Shape;248;p33"/>
            <p:cNvSpPr/>
            <p:nvPr/>
          </p:nvSpPr>
          <p:spPr>
            <a:xfrm>
              <a:off x="3787486" y="-92722"/>
              <a:ext cx="1639230" cy="804571"/>
            </a:xfrm>
            <a:prstGeom prst="chevron">
              <a:avLst>
                <a:gd fmla="val 50000" name="adj"/>
              </a:avLst>
            </a:prstGeom>
            <a:noFill/>
            <a:ln cap="flat" cmpd="sng" w="12700">
              <a:solidFill>
                <a:srgbClr val="0F224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0F213F"/>
      </a:dk2>
      <a:lt2>
        <a:srgbClr val="A5A5A5"/>
      </a:lt2>
      <a:accent1>
        <a:srgbClr val="8496B0"/>
      </a:accent1>
      <a:accent2>
        <a:srgbClr val="1F4FA3"/>
      </a:accent2>
      <a:accent3>
        <a:srgbClr val="70AD76"/>
      </a:accent3>
      <a:accent4>
        <a:srgbClr val="E5AF14"/>
      </a:accent4>
      <a:accent5>
        <a:srgbClr val="5B9BD5"/>
      </a:accent5>
      <a:accent6>
        <a:srgbClr val="C00000"/>
      </a:accent6>
      <a:hlink>
        <a:srgbClr val="BF9000"/>
      </a:hlink>
      <a:folHlink>
        <a:srgbClr val="C55A1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2018-12-01T18:15:37Z</dcterms:created>
  <dc:creator>Colin Gutzmer</dc:creator>
</cp:coreProperties>
</file>